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0" r:id="rId4"/>
  </p:sldMasterIdLst>
  <p:notesMasterIdLst>
    <p:notesMasterId r:id="rId287"/>
  </p:notesMasterIdLst>
  <p:handoutMasterIdLst>
    <p:handoutMasterId r:id="rId288"/>
  </p:handoutMasterIdLst>
  <p:sldIdLst>
    <p:sldId id="256" r:id="rId5"/>
    <p:sldId id="516" r:id="rId6"/>
    <p:sldId id="323" r:id="rId7"/>
    <p:sldId id="517" r:id="rId8"/>
    <p:sldId id="522" r:id="rId9"/>
    <p:sldId id="523" r:id="rId10"/>
    <p:sldId id="521" r:id="rId11"/>
    <p:sldId id="518" r:id="rId12"/>
    <p:sldId id="519" r:id="rId13"/>
    <p:sldId id="643" r:id="rId14"/>
    <p:sldId id="324" r:id="rId15"/>
    <p:sldId id="520" r:id="rId16"/>
    <p:sldId id="322" r:id="rId17"/>
    <p:sldId id="321" r:id="rId18"/>
    <p:sldId id="325" r:id="rId19"/>
    <p:sldId id="326" r:id="rId20"/>
    <p:sldId id="278" r:id="rId21"/>
    <p:sldId id="396" r:id="rId22"/>
    <p:sldId id="397" r:id="rId23"/>
    <p:sldId id="398" r:id="rId24"/>
    <p:sldId id="320" r:id="rId25"/>
    <p:sldId id="328" r:id="rId26"/>
    <p:sldId id="399" r:id="rId27"/>
    <p:sldId id="400" r:id="rId28"/>
    <p:sldId id="401" r:id="rId29"/>
    <p:sldId id="365" r:id="rId30"/>
    <p:sldId id="403" r:id="rId31"/>
    <p:sldId id="404" r:id="rId32"/>
    <p:sldId id="364" r:id="rId33"/>
    <p:sldId id="405" r:id="rId34"/>
    <p:sldId id="406" r:id="rId35"/>
    <p:sldId id="407" r:id="rId36"/>
    <p:sldId id="408" r:id="rId37"/>
    <p:sldId id="409" r:id="rId38"/>
    <p:sldId id="410" r:id="rId39"/>
    <p:sldId id="279" r:id="rId40"/>
    <p:sldId id="524" r:id="rId41"/>
    <p:sldId id="412" r:id="rId42"/>
    <p:sldId id="362" r:id="rId43"/>
    <p:sldId id="413" r:id="rId44"/>
    <p:sldId id="361" r:id="rId45"/>
    <p:sldId id="464" r:id="rId46"/>
    <p:sldId id="463" r:id="rId47"/>
    <p:sldId id="414" r:id="rId48"/>
    <p:sldId id="434" r:id="rId49"/>
    <p:sldId id="415" r:id="rId50"/>
    <p:sldId id="437" r:id="rId51"/>
    <p:sldId id="435" r:id="rId52"/>
    <p:sldId id="327" r:id="rId53"/>
    <p:sldId id="438" r:id="rId54"/>
    <p:sldId id="436" r:id="rId55"/>
    <p:sldId id="421" r:id="rId56"/>
    <p:sldId id="422" r:id="rId57"/>
    <p:sldId id="423" r:id="rId58"/>
    <p:sldId id="424" r:id="rId59"/>
    <p:sldId id="439" r:id="rId60"/>
    <p:sldId id="440" r:id="rId61"/>
    <p:sldId id="441" r:id="rId62"/>
    <p:sldId id="444" r:id="rId63"/>
    <p:sldId id="442" r:id="rId64"/>
    <p:sldId id="443" r:id="rId65"/>
    <p:sldId id="445" r:id="rId66"/>
    <p:sldId id="449" r:id="rId67"/>
    <p:sldId id="447" r:id="rId68"/>
    <p:sldId id="446" r:id="rId69"/>
    <p:sldId id="448" r:id="rId70"/>
    <p:sldId id="452" r:id="rId71"/>
    <p:sldId id="451" r:id="rId72"/>
    <p:sldId id="450" r:id="rId73"/>
    <p:sldId id="453" r:id="rId74"/>
    <p:sldId id="454" r:id="rId75"/>
    <p:sldId id="462" r:id="rId76"/>
    <p:sldId id="456" r:id="rId77"/>
    <p:sldId id="457" r:id="rId78"/>
    <p:sldId id="461" r:id="rId79"/>
    <p:sldId id="458" r:id="rId80"/>
    <p:sldId id="459" r:id="rId81"/>
    <p:sldId id="460" r:id="rId82"/>
    <p:sldId id="329" r:id="rId83"/>
    <p:sldId id="483" r:id="rId84"/>
    <p:sldId id="493" r:id="rId85"/>
    <p:sldId id="494" r:id="rId86"/>
    <p:sldId id="495" r:id="rId87"/>
    <p:sldId id="499" r:id="rId88"/>
    <p:sldId id="498" r:id="rId89"/>
    <p:sldId id="497" r:id="rId90"/>
    <p:sldId id="504" r:id="rId91"/>
    <p:sldId id="503" r:id="rId92"/>
    <p:sldId id="502" r:id="rId93"/>
    <p:sldId id="501" r:id="rId94"/>
    <p:sldId id="496" r:id="rId95"/>
    <p:sldId id="500" r:id="rId96"/>
    <p:sldId id="330" r:id="rId97"/>
    <p:sldId id="506" r:id="rId98"/>
    <p:sldId id="512" r:id="rId99"/>
    <p:sldId id="511" r:id="rId100"/>
    <p:sldId id="510" r:id="rId101"/>
    <p:sldId id="513" r:id="rId102"/>
    <p:sldId id="514" r:id="rId103"/>
    <p:sldId id="455" r:id="rId104"/>
    <p:sldId id="331" r:id="rId105"/>
    <p:sldId id="332" r:id="rId106"/>
    <p:sldId id="509" r:id="rId107"/>
    <p:sldId id="515" r:id="rId108"/>
    <p:sldId id="508" r:id="rId109"/>
    <p:sldId id="507" r:id="rId110"/>
    <p:sldId id="505" r:id="rId111"/>
    <p:sldId id="492" r:id="rId112"/>
    <p:sldId id="335" r:id="rId113"/>
    <p:sldId id="491" r:id="rId114"/>
    <p:sldId id="527" r:id="rId115"/>
    <p:sldId id="526" r:id="rId116"/>
    <p:sldId id="525" r:id="rId117"/>
    <p:sldId id="529" r:id="rId118"/>
    <p:sldId id="490" r:id="rId119"/>
    <p:sldId id="334" r:id="rId120"/>
    <p:sldId id="528" r:id="rId121"/>
    <p:sldId id="530" r:id="rId122"/>
    <p:sldId id="489" r:id="rId123"/>
    <p:sldId id="533" r:id="rId124"/>
    <p:sldId id="532" r:id="rId125"/>
    <p:sldId id="531" r:id="rId126"/>
    <p:sldId id="333" r:id="rId127"/>
    <p:sldId id="541" r:id="rId128"/>
    <p:sldId id="549" r:id="rId129"/>
    <p:sldId id="550" r:id="rId130"/>
    <p:sldId id="551" r:id="rId131"/>
    <p:sldId id="488" r:id="rId132"/>
    <p:sldId id="534" r:id="rId133"/>
    <p:sldId id="535" r:id="rId134"/>
    <p:sldId id="536" r:id="rId135"/>
    <p:sldId id="537" r:id="rId136"/>
    <p:sldId id="552" r:id="rId137"/>
    <p:sldId id="538" r:id="rId138"/>
    <p:sldId id="553" r:id="rId139"/>
    <p:sldId id="644" r:id="rId140"/>
    <p:sldId id="539" r:id="rId141"/>
    <p:sldId id="540" r:id="rId142"/>
    <p:sldId id="554" r:id="rId143"/>
    <p:sldId id="336" r:id="rId144"/>
    <p:sldId id="337" r:id="rId145"/>
    <p:sldId id="542" r:id="rId146"/>
    <p:sldId id="543" r:id="rId147"/>
    <p:sldId id="544" r:id="rId148"/>
    <p:sldId id="338" r:id="rId149"/>
    <p:sldId id="545" r:id="rId150"/>
    <p:sldId id="546" r:id="rId151"/>
    <p:sldId id="339" r:id="rId152"/>
    <p:sldId id="547" r:id="rId153"/>
    <p:sldId id="548" r:id="rId154"/>
    <p:sldId id="555" r:id="rId155"/>
    <p:sldId id="487" r:id="rId156"/>
    <p:sldId id="556" r:id="rId157"/>
    <p:sldId id="486" r:id="rId158"/>
    <p:sldId id="485" r:id="rId159"/>
    <p:sldId id="484" r:id="rId160"/>
    <p:sldId id="557" r:id="rId161"/>
    <p:sldId id="341" r:id="rId162"/>
    <p:sldId id="318" r:id="rId163"/>
    <p:sldId id="340" r:id="rId164"/>
    <p:sldId id="482" r:id="rId165"/>
    <p:sldId id="568" r:id="rId166"/>
    <p:sldId id="558" r:id="rId167"/>
    <p:sldId id="343" r:id="rId168"/>
    <p:sldId id="560" r:id="rId169"/>
    <p:sldId id="559" r:id="rId170"/>
    <p:sldId id="481" r:id="rId171"/>
    <p:sldId id="561" r:id="rId172"/>
    <p:sldId id="562" r:id="rId173"/>
    <p:sldId id="344" r:id="rId174"/>
    <p:sldId id="563" r:id="rId175"/>
    <p:sldId id="564" r:id="rId176"/>
    <p:sldId id="570" r:id="rId177"/>
    <p:sldId id="565" r:id="rId178"/>
    <p:sldId id="571" r:id="rId179"/>
    <p:sldId id="572" r:id="rId180"/>
    <p:sldId id="573" r:id="rId181"/>
    <p:sldId id="574" r:id="rId182"/>
    <p:sldId id="575" r:id="rId183"/>
    <p:sldId id="576" r:id="rId184"/>
    <p:sldId id="577" r:id="rId185"/>
    <p:sldId id="578" r:id="rId186"/>
    <p:sldId id="579" r:id="rId187"/>
    <p:sldId id="580" r:id="rId188"/>
    <p:sldId id="566" r:id="rId189"/>
    <p:sldId id="345" r:id="rId190"/>
    <p:sldId id="480" r:id="rId191"/>
    <p:sldId id="346" r:id="rId192"/>
    <p:sldId id="567" r:id="rId193"/>
    <p:sldId id="479" r:id="rId194"/>
    <p:sldId id="478" r:id="rId195"/>
    <p:sldId id="347" r:id="rId196"/>
    <p:sldId id="477" r:id="rId197"/>
    <p:sldId id="583" r:id="rId198"/>
    <p:sldId id="582" r:id="rId199"/>
    <p:sldId id="348" r:id="rId200"/>
    <p:sldId id="476" r:id="rId201"/>
    <p:sldId id="349" r:id="rId202"/>
    <p:sldId id="475" r:id="rId203"/>
    <p:sldId id="585" r:id="rId204"/>
    <p:sldId id="586" r:id="rId205"/>
    <p:sldId id="587" r:id="rId206"/>
    <p:sldId id="584" r:id="rId207"/>
    <p:sldId id="474" r:id="rId208"/>
    <p:sldId id="588" r:id="rId209"/>
    <p:sldId id="589" r:id="rId210"/>
    <p:sldId id="590" r:id="rId211"/>
    <p:sldId id="591" r:id="rId212"/>
    <p:sldId id="592" r:id="rId213"/>
    <p:sldId id="351" r:id="rId214"/>
    <p:sldId id="595" r:id="rId215"/>
    <p:sldId id="473" r:id="rId216"/>
    <p:sldId id="594" r:id="rId217"/>
    <p:sldId id="596" r:id="rId218"/>
    <p:sldId id="593" r:id="rId219"/>
    <p:sldId id="353" r:id="rId220"/>
    <p:sldId id="472" r:id="rId221"/>
    <p:sldId id="597" r:id="rId222"/>
    <p:sldId id="354" r:id="rId223"/>
    <p:sldId id="598" r:id="rId224"/>
    <p:sldId id="605" r:id="rId225"/>
    <p:sldId id="606" r:id="rId226"/>
    <p:sldId id="607" r:id="rId227"/>
    <p:sldId id="608" r:id="rId228"/>
    <p:sldId id="609" r:id="rId229"/>
    <p:sldId id="355" r:id="rId230"/>
    <p:sldId id="471" r:id="rId231"/>
    <p:sldId id="610" r:id="rId232"/>
    <p:sldId id="611" r:id="rId233"/>
    <p:sldId id="612" r:id="rId234"/>
    <p:sldId id="360" r:id="rId235"/>
    <p:sldId id="599" r:id="rId236"/>
    <p:sldId id="600" r:id="rId237"/>
    <p:sldId id="614" r:id="rId238"/>
    <p:sldId id="613" r:id="rId239"/>
    <p:sldId id="601" r:id="rId240"/>
    <p:sldId id="602" r:id="rId241"/>
    <p:sldId id="603" r:id="rId242"/>
    <p:sldId id="604" r:id="rId243"/>
    <p:sldId id="470" r:id="rId244"/>
    <p:sldId id="469" r:id="rId245"/>
    <p:sldId id="615" r:id="rId246"/>
    <p:sldId id="616" r:id="rId247"/>
    <p:sldId id="617" r:id="rId248"/>
    <p:sldId id="622" r:id="rId249"/>
    <p:sldId id="623" r:id="rId250"/>
    <p:sldId id="618" r:id="rId251"/>
    <p:sldId id="619" r:id="rId252"/>
    <p:sldId id="359" r:id="rId253"/>
    <p:sldId id="620" r:id="rId254"/>
    <p:sldId id="468" r:id="rId255"/>
    <p:sldId id="624" r:id="rId256"/>
    <p:sldId id="621" r:id="rId257"/>
    <p:sldId id="625" r:id="rId258"/>
    <p:sldId id="626" r:id="rId259"/>
    <p:sldId id="467" r:id="rId260"/>
    <p:sldId id="628" r:id="rId261"/>
    <p:sldId id="358" r:id="rId262"/>
    <p:sldId id="627" r:id="rId263"/>
    <p:sldId id="629" r:id="rId264"/>
    <p:sldId id="630" r:id="rId265"/>
    <p:sldId id="631" r:id="rId266"/>
    <p:sldId id="357" r:id="rId267"/>
    <p:sldId id="466" r:id="rId268"/>
    <p:sldId id="633" r:id="rId269"/>
    <p:sldId id="634" r:id="rId270"/>
    <p:sldId id="356" r:id="rId271"/>
    <p:sldId id="317" r:id="rId272"/>
    <p:sldId id="635" r:id="rId273"/>
    <p:sldId id="636" r:id="rId274"/>
    <p:sldId id="637" r:id="rId275"/>
    <p:sldId id="638" r:id="rId276"/>
    <p:sldId id="639" r:id="rId277"/>
    <p:sldId id="640" r:id="rId278"/>
    <p:sldId id="641" r:id="rId279"/>
    <p:sldId id="352" r:id="rId280"/>
    <p:sldId id="632" r:id="rId281"/>
    <p:sldId id="642" r:id="rId282"/>
    <p:sldId id="350" r:id="rId283"/>
    <p:sldId id="319" r:id="rId284"/>
    <p:sldId id="465" r:id="rId285"/>
    <p:sldId id="308" r:id="rId28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006C74"/>
    <a:srgbClr val="DA6C1A"/>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88" autoAdjust="0"/>
    <p:restoredTop sz="94660"/>
  </p:normalViewPr>
  <p:slideViewPr>
    <p:cSldViewPr snapToGrid="0">
      <p:cViewPr varScale="1">
        <p:scale>
          <a:sx n="108" d="100"/>
          <a:sy n="108" d="100"/>
        </p:scale>
        <p:origin x="1422" y="108"/>
      </p:cViewPr>
      <p:guideLst/>
    </p:cSldViewPr>
  </p:slideViewPr>
  <p:notesTextViewPr>
    <p:cViewPr>
      <p:scale>
        <a:sx n="1" d="1"/>
        <a:sy n="1" d="1"/>
      </p:scale>
      <p:origin x="0" y="0"/>
    </p:cViewPr>
  </p:notesTextViewPr>
  <p:sorterViewPr>
    <p:cViewPr>
      <p:scale>
        <a:sx n="100" d="100"/>
        <a:sy n="100" d="100"/>
      </p:scale>
      <p:origin x="0" y="-8395"/>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268" Type="http://schemas.openxmlformats.org/officeDocument/2006/relationships/slide" Target="slides/slide264.xml"/><Relationship Id="rId289" Type="http://schemas.openxmlformats.org/officeDocument/2006/relationships/presProps" Target="presProps.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slide" Target="slides/slide254.xml"/><Relationship Id="rId279" Type="http://schemas.openxmlformats.org/officeDocument/2006/relationships/slide" Target="slides/slide275.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290" Type="http://schemas.openxmlformats.org/officeDocument/2006/relationships/viewProps" Target="viewProps.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269" Type="http://schemas.openxmlformats.org/officeDocument/2006/relationships/slide" Target="slides/slide265.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280" Type="http://schemas.openxmlformats.org/officeDocument/2006/relationships/slide" Target="slides/slide276.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openxmlformats.org/officeDocument/2006/relationships/slide" Target="slides/slide255.xml"/><Relationship Id="rId23" Type="http://schemas.openxmlformats.org/officeDocument/2006/relationships/slide" Target="slides/slide19.xml"/><Relationship Id="rId119" Type="http://schemas.openxmlformats.org/officeDocument/2006/relationships/slide" Target="slides/slide115.xml"/><Relationship Id="rId270" Type="http://schemas.openxmlformats.org/officeDocument/2006/relationships/slide" Target="slides/slide266.xml"/><Relationship Id="rId291" Type="http://schemas.openxmlformats.org/officeDocument/2006/relationships/theme" Target="theme/theme1.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260" Type="http://schemas.openxmlformats.org/officeDocument/2006/relationships/slide" Target="slides/slide256.xml"/><Relationship Id="rId281" Type="http://schemas.openxmlformats.org/officeDocument/2006/relationships/slide" Target="slides/slide277.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slide" Target="slides/slide209.xml"/><Relationship Id="rId218" Type="http://schemas.openxmlformats.org/officeDocument/2006/relationships/slide" Target="slides/slide214.xml"/><Relationship Id="rId234" Type="http://schemas.openxmlformats.org/officeDocument/2006/relationships/slide" Target="slides/slide230.xml"/><Relationship Id="rId239" Type="http://schemas.openxmlformats.org/officeDocument/2006/relationships/slide" Target="slides/slide235.xml"/><Relationship Id="rId2" Type="http://schemas.openxmlformats.org/officeDocument/2006/relationships/customXml" Target="../customXml/item2.xml"/><Relationship Id="rId29" Type="http://schemas.openxmlformats.org/officeDocument/2006/relationships/slide" Target="slides/slide25.xml"/><Relationship Id="rId250" Type="http://schemas.openxmlformats.org/officeDocument/2006/relationships/slide" Target="slides/slide246.xml"/><Relationship Id="rId255" Type="http://schemas.openxmlformats.org/officeDocument/2006/relationships/slide" Target="slides/slide251.xml"/><Relationship Id="rId271" Type="http://schemas.openxmlformats.org/officeDocument/2006/relationships/slide" Target="slides/slide267.xml"/><Relationship Id="rId276" Type="http://schemas.openxmlformats.org/officeDocument/2006/relationships/slide" Target="slides/slide272.xml"/><Relationship Id="rId292" Type="http://schemas.openxmlformats.org/officeDocument/2006/relationships/tableStyles" Target="tableStyles.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229" Type="http://schemas.openxmlformats.org/officeDocument/2006/relationships/slide" Target="slides/slide225.xml"/><Relationship Id="rId19" Type="http://schemas.openxmlformats.org/officeDocument/2006/relationships/slide" Target="slides/slide15.xml"/><Relationship Id="rId224" Type="http://schemas.openxmlformats.org/officeDocument/2006/relationships/slide" Target="slides/slide220.xml"/><Relationship Id="rId240" Type="http://schemas.openxmlformats.org/officeDocument/2006/relationships/slide" Target="slides/slide236.xml"/><Relationship Id="rId245" Type="http://schemas.openxmlformats.org/officeDocument/2006/relationships/slide" Target="slides/slide241.xml"/><Relationship Id="rId261" Type="http://schemas.openxmlformats.org/officeDocument/2006/relationships/slide" Target="slides/slide257.xml"/><Relationship Id="rId266" Type="http://schemas.openxmlformats.org/officeDocument/2006/relationships/slide" Target="slides/slide262.xml"/><Relationship Id="rId287" Type="http://schemas.openxmlformats.org/officeDocument/2006/relationships/notesMaster" Target="notesMasters/notesMaster1.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282" Type="http://schemas.openxmlformats.org/officeDocument/2006/relationships/slide" Target="slides/slide278.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219" Type="http://schemas.openxmlformats.org/officeDocument/2006/relationships/slide" Target="slides/slide215.xml"/><Relationship Id="rId3" Type="http://schemas.openxmlformats.org/officeDocument/2006/relationships/customXml" Target="../customXml/item3.xml"/><Relationship Id="rId214" Type="http://schemas.openxmlformats.org/officeDocument/2006/relationships/slide" Target="slides/slide210.xml"/><Relationship Id="rId230" Type="http://schemas.openxmlformats.org/officeDocument/2006/relationships/slide" Target="slides/slide226.xml"/><Relationship Id="rId235" Type="http://schemas.openxmlformats.org/officeDocument/2006/relationships/slide" Target="slides/slide231.xml"/><Relationship Id="rId251" Type="http://schemas.openxmlformats.org/officeDocument/2006/relationships/slide" Target="slides/slide247.xml"/><Relationship Id="rId256" Type="http://schemas.openxmlformats.org/officeDocument/2006/relationships/slide" Target="slides/slide252.xml"/><Relationship Id="rId277" Type="http://schemas.openxmlformats.org/officeDocument/2006/relationships/slide" Target="slides/slide27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72" Type="http://schemas.openxmlformats.org/officeDocument/2006/relationships/slide" Target="slides/slide268.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220" Type="http://schemas.openxmlformats.org/officeDocument/2006/relationships/slide" Target="slides/slide216.xml"/><Relationship Id="rId225" Type="http://schemas.openxmlformats.org/officeDocument/2006/relationships/slide" Target="slides/slide221.xml"/><Relationship Id="rId241" Type="http://schemas.openxmlformats.org/officeDocument/2006/relationships/slide" Target="slides/slide237.xml"/><Relationship Id="rId246" Type="http://schemas.openxmlformats.org/officeDocument/2006/relationships/slide" Target="slides/slide242.xml"/><Relationship Id="rId267" Type="http://schemas.openxmlformats.org/officeDocument/2006/relationships/slide" Target="slides/slide263.xml"/><Relationship Id="rId288" Type="http://schemas.openxmlformats.org/officeDocument/2006/relationships/handoutMaster" Target="handoutMasters/handoutMaster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262" Type="http://schemas.openxmlformats.org/officeDocument/2006/relationships/slide" Target="slides/slide258.xml"/><Relationship Id="rId283" Type="http://schemas.openxmlformats.org/officeDocument/2006/relationships/slide" Target="slides/slide279.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slide" Target="slides/slide253.xml"/><Relationship Id="rId278" Type="http://schemas.openxmlformats.org/officeDocument/2006/relationships/slide" Target="slides/slide274.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273" Type="http://schemas.openxmlformats.org/officeDocument/2006/relationships/slide" Target="slides/slide269.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263" Type="http://schemas.openxmlformats.org/officeDocument/2006/relationships/slide" Target="slides/slide259.xml"/><Relationship Id="rId284" Type="http://schemas.openxmlformats.org/officeDocument/2006/relationships/slide" Target="slides/slide280.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slide" Target="slides/slide249.xml"/><Relationship Id="rId274" Type="http://schemas.openxmlformats.org/officeDocument/2006/relationships/slide" Target="slides/slide270.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264" Type="http://schemas.openxmlformats.org/officeDocument/2006/relationships/slide" Target="slides/slide260.xml"/><Relationship Id="rId285" Type="http://schemas.openxmlformats.org/officeDocument/2006/relationships/slide" Target="slides/slide281.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slide" Target="slides/slide250.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275" Type="http://schemas.openxmlformats.org/officeDocument/2006/relationships/slide" Target="slides/slide271.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265" Type="http://schemas.openxmlformats.org/officeDocument/2006/relationships/slide" Target="slides/slide261.xml"/><Relationship Id="rId286" Type="http://schemas.openxmlformats.org/officeDocument/2006/relationships/slide" Target="slides/slide28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54004C7-85D5-40C7-9BFF-E556C6F85833}"/>
              </a:ext>
            </a:extLst>
          </p:cNvPr>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a:extLst>
              <a:ext uri="{FF2B5EF4-FFF2-40B4-BE49-F238E27FC236}">
                <a16:creationId xmlns:a16="http://schemas.microsoft.com/office/drawing/2014/main" id="{C3600942-FD4E-419E-A662-466351EC7575}"/>
              </a:ext>
            </a:extLst>
          </p:cNvPr>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E35EBC82-FB4D-46B2-9341-F45C1E70A591}" type="datetimeFigureOut">
              <a:rPr lang="en-US" smtClean="0"/>
              <a:t>11/2/2018</a:t>
            </a:fld>
            <a:endParaRPr lang="en-US" dirty="0"/>
          </a:p>
        </p:txBody>
      </p:sp>
      <p:sp>
        <p:nvSpPr>
          <p:cNvPr id="4" name="Footer Placeholder 3">
            <a:extLst>
              <a:ext uri="{FF2B5EF4-FFF2-40B4-BE49-F238E27FC236}">
                <a16:creationId xmlns:a16="http://schemas.microsoft.com/office/drawing/2014/main" id="{7B83409F-14DB-4A6C-95EC-E8E2CE4D8EF9}"/>
              </a:ext>
            </a:extLst>
          </p:cNvPr>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0B12A5F-21B6-491C-A0DC-731F72F84BCE}"/>
              </a:ext>
            </a:extLst>
          </p:cNvPr>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67B9E18C-8D98-4870-9122-042C13DB1484}" type="slidenum">
              <a:rPr lang="en-US" smtClean="0"/>
              <a:t>‹#›</a:t>
            </a:fld>
            <a:endParaRPr lang="en-US" dirty="0"/>
          </a:p>
        </p:txBody>
      </p:sp>
    </p:spTree>
    <p:extLst>
      <p:ext uri="{BB962C8B-B14F-4D97-AF65-F5344CB8AC3E}">
        <p14:creationId xmlns:p14="http://schemas.microsoft.com/office/powerpoint/2010/main" val="3358394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4FC153F-B12F-4580-A32B-50A9A20B3DC0}" type="datetimeFigureOut">
              <a:rPr lang="en-US" smtClean="0"/>
              <a:t>11/2/2018</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56BD1ED-8DDB-4CDF-8587-4775621EEE32}" type="slidenum">
              <a:rPr lang="en-US" smtClean="0"/>
              <a:t>‹#›</a:t>
            </a:fld>
            <a:endParaRPr lang="en-US" dirty="0"/>
          </a:p>
        </p:txBody>
      </p:sp>
    </p:spTree>
    <p:extLst>
      <p:ext uri="{BB962C8B-B14F-4D97-AF65-F5344CB8AC3E}">
        <p14:creationId xmlns:p14="http://schemas.microsoft.com/office/powerpoint/2010/main" val="2623094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on this law, including hyperlinks to the South Carolina Dept. of Health and Human Services, will be included in your introductory email.  </a:t>
            </a:r>
          </a:p>
        </p:txBody>
      </p:sp>
      <p:sp>
        <p:nvSpPr>
          <p:cNvPr id="4" name="Slide Number Placeholder 3"/>
          <p:cNvSpPr>
            <a:spLocks noGrp="1"/>
          </p:cNvSpPr>
          <p:nvPr>
            <p:ph type="sldNum" sz="quarter" idx="10"/>
          </p:nvPr>
        </p:nvSpPr>
        <p:spPr/>
        <p:txBody>
          <a:bodyPr/>
          <a:lstStyle/>
          <a:p>
            <a:fld id="{556BD1ED-8DDB-4CDF-8587-4775621EEE32}" type="slidenum">
              <a:rPr lang="en-US" smtClean="0"/>
              <a:t>9</a:t>
            </a:fld>
            <a:endParaRPr lang="en-US" dirty="0"/>
          </a:p>
        </p:txBody>
      </p:sp>
    </p:spTree>
    <p:extLst>
      <p:ext uri="{BB962C8B-B14F-4D97-AF65-F5344CB8AC3E}">
        <p14:creationId xmlns:p14="http://schemas.microsoft.com/office/powerpoint/2010/main" val="130169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Physician/ACP must document the total time spent on the discharge service, not just that &gt;30 minutes was spent.</a:t>
            </a:r>
          </a:p>
        </p:txBody>
      </p:sp>
      <p:sp>
        <p:nvSpPr>
          <p:cNvPr id="4" name="Slide Number Placeholder 3"/>
          <p:cNvSpPr>
            <a:spLocks noGrp="1"/>
          </p:cNvSpPr>
          <p:nvPr>
            <p:ph type="sldNum" sz="quarter" idx="10"/>
          </p:nvPr>
        </p:nvSpPr>
        <p:spPr/>
        <p:txBody>
          <a:bodyPr/>
          <a:lstStyle/>
          <a:p>
            <a:fld id="{556BD1ED-8DDB-4CDF-8587-4775621EEE32}" type="slidenum">
              <a:rPr lang="en-US" smtClean="0"/>
              <a:t>114</a:t>
            </a:fld>
            <a:endParaRPr lang="en-US" dirty="0"/>
          </a:p>
        </p:txBody>
      </p:sp>
    </p:spTree>
    <p:extLst>
      <p:ext uri="{BB962C8B-B14F-4D97-AF65-F5344CB8AC3E}">
        <p14:creationId xmlns:p14="http://schemas.microsoft.com/office/powerpoint/2010/main" val="2568087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Atrium Health is currently transitioning</a:t>
            </a:r>
            <a:r>
              <a:rPr lang="en-US" baseline="0" dirty="0"/>
              <a:t> from GECB(IDX) to Encompass.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132</a:t>
            </a:fld>
            <a:endParaRPr lang="en-US" dirty="0"/>
          </a:p>
        </p:txBody>
      </p:sp>
    </p:spTree>
    <p:extLst>
      <p:ext uri="{BB962C8B-B14F-4D97-AF65-F5344CB8AC3E}">
        <p14:creationId xmlns:p14="http://schemas.microsoft.com/office/powerpoint/2010/main" val="308906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baseline="0" dirty="0"/>
              <a:t>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133</a:t>
            </a:fld>
            <a:endParaRPr lang="en-US" dirty="0"/>
          </a:p>
        </p:txBody>
      </p:sp>
    </p:spTree>
    <p:extLst>
      <p:ext uri="{BB962C8B-B14F-4D97-AF65-F5344CB8AC3E}">
        <p14:creationId xmlns:p14="http://schemas.microsoft.com/office/powerpoint/2010/main" val="2529033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134</a:t>
            </a:fld>
            <a:endParaRPr lang="en-US" dirty="0"/>
          </a:p>
        </p:txBody>
      </p:sp>
    </p:spTree>
    <p:extLst>
      <p:ext uri="{BB962C8B-B14F-4D97-AF65-F5344CB8AC3E}">
        <p14:creationId xmlns:p14="http://schemas.microsoft.com/office/powerpoint/2010/main" val="3401244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135</a:t>
            </a:fld>
            <a:endParaRPr lang="en-US" dirty="0"/>
          </a:p>
        </p:txBody>
      </p:sp>
    </p:spTree>
    <p:extLst>
      <p:ext uri="{BB962C8B-B14F-4D97-AF65-F5344CB8AC3E}">
        <p14:creationId xmlns:p14="http://schemas.microsoft.com/office/powerpoint/2010/main" val="2345811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IM Bills allows Physicians/ACPs to capture their hospital charges electronically.  Physician/ACP information must be entered into this application correctly to ensure claims accuracy.  When the physician submits a shared</a:t>
            </a:r>
            <a:r>
              <a:rPr lang="en-US" baseline="0" dirty="0"/>
              <a:t> charge, they need to enter the ACP’s name in the Comment field.  When the ACP submits the charge, they need to enter their own name in the MD field and enter the physician’s name in the Supervising Physician field.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136</a:t>
            </a:fld>
            <a:endParaRPr lang="en-US" dirty="0"/>
          </a:p>
        </p:txBody>
      </p:sp>
    </p:spTree>
    <p:extLst>
      <p:ext uri="{BB962C8B-B14F-4D97-AF65-F5344CB8AC3E}">
        <p14:creationId xmlns:p14="http://schemas.microsoft.com/office/powerpoint/2010/main" val="557731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IM Bills allows Physicians/ACPs to capture their hospital charges electronically.  Physician/ACP information must be entered into this application correctly to ensure claims accuracy.  When the physician submits a shared</a:t>
            </a:r>
            <a:r>
              <a:rPr lang="en-US" baseline="0" dirty="0"/>
              <a:t> charge, they need to enter the ACP’s name in the Comment field.  When the ACP submits the charge, they need to enter their own name in the MD field and enter the physician’s name in the Supervising Physician field.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137</a:t>
            </a:fld>
            <a:endParaRPr lang="en-US" dirty="0"/>
          </a:p>
        </p:txBody>
      </p:sp>
    </p:spTree>
    <p:extLst>
      <p:ext uri="{BB962C8B-B14F-4D97-AF65-F5344CB8AC3E}">
        <p14:creationId xmlns:p14="http://schemas.microsoft.com/office/powerpoint/2010/main" val="914419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Scenario – ACP performs the service alone</a:t>
            </a:r>
          </a:p>
        </p:txBody>
      </p:sp>
      <p:sp>
        <p:nvSpPr>
          <p:cNvPr id="4" name="Slide Number Placeholder 3"/>
          <p:cNvSpPr>
            <a:spLocks noGrp="1"/>
          </p:cNvSpPr>
          <p:nvPr>
            <p:ph type="sldNum" sz="quarter" idx="10"/>
          </p:nvPr>
        </p:nvSpPr>
        <p:spPr/>
        <p:txBody>
          <a:bodyPr/>
          <a:lstStyle/>
          <a:p>
            <a:fld id="{556BD1ED-8DDB-4CDF-8587-4775621EEE32}" type="slidenum">
              <a:rPr lang="en-US" smtClean="0"/>
              <a:t>138</a:t>
            </a:fld>
            <a:endParaRPr lang="en-US" dirty="0"/>
          </a:p>
        </p:txBody>
      </p:sp>
    </p:spTree>
    <p:extLst>
      <p:ext uri="{BB962C8B-B14F-4D97-AF65-F5344CB8AC3E}">
        <p14:creationId xmlns:p14="http://schemas.microsoft.com/office/powerpoint/2010/main" val="29827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 ACP and MD both see pt; MD documents 1</a:t>
            </a:r>
            <a:r>
              <a:rPr lang="en-US" baseline="0" dirty="0"/>
              <a:t> key component</a:t>
            </a:r>
          </a:p>
          <a:p>
            <a:r>
              <a:rPr lang="en-US" baseline="0" dirty="0"/>
              <a:t>** Not all practices use the F2F modifier to assign internal rvus</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139</a:t>
            </a:fld>
            <a:endParaRPr lang="en-US" dirty="0"/>
          </a:p>
        </p:txBody>
      </p:sp>
    </p:spTree>
    <p:extLst>
      <p:ext uri="{BB962C8B-B14F-4D97-AF65-F5344CB8AC3E}">
        <p14:creationId xmlns:p14="http://schemas.microsoft.com/office/powerpoint/2010/main" val="3632885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Since January 1, 2019, Medicare no longer recognizes consult codes.  In order to accommodate this change, internal codes are used to</a:t>
            </a:r>
            <a:r>
              <a:rPr lang="en-US" baseline="0" dirty="0"/>
              <a:t> report consults.  The billing system has edits built-in which map the internal codes to the appropriate E/M code based on the payer.  For Medicare patients, office consults (I1701 – I1715) map to new and established office visits; and hospital consults (I1721 – I1725) map to initial and subsequent hospital visits.  </a:t>
            </a:r>
            <a:endParaRPr lang="en-US" dirty="0"/>
          </a:p>
          <a:p>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146</a:t>
            </a:fld>
            <a:endParaRPr lang="en-US" dirty="0"/>
          </a:p>
        </p:txBody>
      </p:sp>
    </p:spTree>
    <p:extLst>
      <p:ext uri="{BB962C8B-B14F-4D97-AF65-F5344CB8AC3E}">
        <p14:creationId xmlns:p14="http://schemas.microsoft.com/office/powerpoint/2010/main" val="2607536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information on this law, including hyperlinks to the South Carolina Dept. of Health and Human Services, will be included in your introductory email.  </a:t>
            </a:r>
          </a:p>
        </p:txBody>
      </p:sp>
      <p:sp>
        <p:nvSpPr>
          <p:cNvPr id="4" name="Slide Number Placeholder 3"/>
          <p:cNvSpPr>
            <a:spLocks noGrp="1"/>
          </p:cNvSpPr>
          <p:nvPr>
            <p:ph type="sldNum" sz="quarter" idx="10"/>
          </p:nvPr>
        </p:nvSpPr>
        <p:spPr/>
        <p:txBody>
          <a:bodyPr/>
          <a:lstStyle/>
          <a:p>
            <a:fld id="{556BD1ED-8DDB-4CDF-8587-4775621EEE32}" type="slidenum">
              <a:rPr lang="en-US" smtClean="0"/>
              <a:t>10</a:t>
            </a:fld>
            <a:endParaRPr lang="en-US" dirty="0"/>
          </a:p>
        </p:txBody>
      </p:sp>
    </p:spTree>
    <p:extLst>
      <p:ext uri="{BB962C8B-B14F-4D97-AF65-F5344CB8AC3E}">
        <p14:creationId xmlns:p14="http://schemas.microsoft.com/office/powerpoint/2010/main" val="1462546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For example, copying</a:t>
            </a:r>
            <a:r>
              <a:rPr lang="en-US" baseline="0" dirty="0"/>
              <a:t> forward diagnoses that do not impact the presenting problem(s) for the current visit can inappropriately result in the coding of conditions that were previously treated and no longer exist.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149</a:t>
            </a:fld>
            <a:endParaRPr lang="en-US" dirty="0"/>
          </a:p>
        </p:txBody>
      </p:sp>
    </p:spTree>
    <p:extLst>
      <p:ext uri="{BB962C8B-B14F-4D97-AF65-F5344CB8AC3E}">
        <p14:creationId xmlns:p14="http://schemas.microsoft.com/office/powerpoint/2010/main" val="23919538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Each of these impressions and plans were copy/pasted from the previous day’s note.  </a:t>
            </a:r>
          </a:p>
        </p:txBody>
      </p:sp>
      <p:sp>
        <p:nvSpPr>
          <p:cNvPr id="4" name="Slide Number Placeholder 3"/>
          <p:cNvSpPr>
            <a:spLocks noGrp="1"/>
          </p:cNvSpPr>
          <p:nvPr>
            <p:ph type="sldNum" sz="quarter" idx="10"/>
          </p:nvPr>
        </p:nvSpPr>
        <p:spPr/>
        <p:txBody>
          <a:bodyPr/>
          <a:lstStyle/>
          <a:p>
            <a:fld id="{556BD1ED-8DDB-4CDF-8587-4775621EEE32}" type="slidenum">
              <a:rPr lang="en-US" smtClean="0"/>
              <a:t>155</a:t>
            </a:fld>
            <a:endParaRPr lang="en-US" dirty="0"/>
          </a:p>
        </p:txBody>
      </p:sp>
    </p:spTree>
    <p:extLst>
      <p:ext uri="{BB962C8B-B14F-4D97-AF65-F5344CB8AC3E}">
        <p14:creationId xmlns:p14="http://schemas.microsoft.com/office/powerpoint/2010/main" val="875651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Each of these impressions and plans were copy/pasted from the previous day’s note.  </a:t>
            </a:r>
          </a:p>
        </p:txBody>
      </p:sp>
      <p:sp>
        <p:nvSpPr>
          <p:cNvPr id="4" name="Slide Number Placeholder 3"/>
          <p:cNvSpPr>
            <a:spLocks noGrp="1"/>
          </p:cNvSpPr>
          <p:nvPr>
            <p:ph type="sldNum" sz="quarter" idx="10"/>
          </p:nvPr>
        </p:nvSpPr>
        <p:spPr/>
        <p:txBody>
          <a:bodyPr/>
          <a:lstStyle/>
          <a:p>
            <a:fld id="{556BD1ED-8DDB-4CDF-8587-4775621EEE32}" type="slidenum">
              <a:rPr lang="en-US" smtClean="0"/>
              <a:t>156</a:t>
            </a:fld>
            <a:endParaRPr lang="en-US" dirty="0"/>
          </a:p>
        </p:txBody>
      </p:sp>
    </p:spTree>
    <p:extLst>
      <p:ext uri="{BB962C8B-B14F-4D97-AF65-F5344CB8AC3E}">
        <p14:creationId xmlns:p14="http://schemas.microsoft.com/office/powerpoint/2010/main" val="34055046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65" indent="-174965">
              <a:buFont typeface="Courier New" panose="02070309020205020404" pitchFamily="49" charset="0"/>
              <a:buChar char="o"/>
            </a:pPr>
            <a:r>
              <a:rPr lang="en-US" dirty="0"/>
              <a:t>Location - specific extremity,</a:t>
            </a:r>
            <a:r>
              <a:rPr lang="en-US" baseline="0" dirty="0"/>
              <a:t> cranial nerve, part of colon, laterality</a:t>
            </a:r>
          </a:p>
          <a:p>
            <a:pPr marL="174965" indent="-174965">
              <a:buFont typeface="Courier New" panose="02070309020205020404" pitchFamily="49" charset="0"/>
              <a:buChar char="o"/>
            </a:pPr>
            <a:r>
              <a:rPr lang="en-US" baseline="0" dirty="0"/>
              <a:t>Severity - asthma, depression, dysplasia</a:t>
            </a:r>
          </a:p>
          <a:p>
            <a:pPr marL="174965" indent="-174965">
              <a:buFont typeface="Courier New" panose="02070309020205020404" pitchFamily="49" charset="0"/>
              <a:buChar char="o"/>
            </a:pPr>
            <a:r>
              <a:rPr lang="en-US" baseline="0" dirty="0"/>
              <a:t>Timing – acute vs chronic </a:t>
            </a:r>
          </a:p>
          <a:p>
            <a:pPr marL="174965" indent="-174965">
              <a:buFont typeface="Courier New" panose="02070309020205020404" pitchFamily="49" charset="0"/>
              <a:buChar char="o"/>
            </a:pPr>
            <a:r>
              <a:rPr lang="en-US" baseline="0" dirty="0"/>
              <a:t>associated conditions - </a:t>
            </a:r>
          </a:p>
          <a:p>
            <a:pPr marL="174965" indent="-174965">
              <a:buFont typeface="Courier New" panose="02070309020205020404" pitchFamily="49" charset="0"/>
              <a:buChar char="o"/>
            </a:pPr>
            <a:r>
              <a:rPr lang="en-US" baseline="0" dirty="0"/>
              <a:t>contributing factors - </a:t>
            </a:r>
          </a:p>
          <a:p>
            <a:pPr marL="174965" indent="-174965">
              <a:buFont typeface="Courier New" panose="02070309020205020404" pitchFamily="49" charset="0"/>
              <a:buChar char="o"/>
            </a:pPr>
            <a:r>
              <a:rPr lang="en-US" baseline="0" dirty="0"/>
              <a:t>Comorbidities - </a:t>
            </a:r>
          </a:p>
          <a:p>
            <a:pPr marL="174965" indent="-174965">
              <a:buFont typeface="Courier New" panose="02070309020205020404" pitchFamily="49" charset="0"/>
              <a:buChar char="o"/>
            </a:pPr>
            <a:r>
              <a:rPr lang="en-US" baseline="0" dirty="0"/>
              <a:t>Cause/effect – “with,” “due to” – hypertension with heart disease is coded as hypertensive heart disease</a:t>
            </a:r>
          </a:p>
          <a:p>
            <a:pPr marL="174965" indent="-174965">
              <a:buFont typeface="Courier New" panose="02070309020205020404" pitchFamily="49" charset="0"/>
              <a:buChar char="o"/>
            </a:pPr>
            <a:r>
              <a:rPr lang="en-US" baseline="0" dirty="0"/>
              <a:t>Agent/organism – pneumonia due to group B strep</a:t>
            </a:r>
          </a:p>
          <a:p>
            <a:pPr marL="174965" indent="-174965">
              <a:buFont typeface="Courier New" panose="02070309020205020404" pitchFamily="49" charset="0"/>
              <a:buChar char="o"/>
            </a:pPr>
            <a:r>
              <a:rPr lang="en-US" baseline="0" dirty="0"/>
              <a:t>Depth/stage – chronic kidney disease, pressure ulcers</a:t>
            </a:r>
          </a:p>
          <a:p>
            <a:pPr marL="174965" indent="-174965">
              <a:buFont typeface="Courier New" panose="02070309020205020404" pitchFamily="49" charset="0"/>
              <a:buChar char="o"/>
            </a:pPr>
            <a:r>
              <a:rPr lang="en-US" baseline="0" dirty="0"/>
              <a:t>Complications/manifestations – dm w/neurological complications</a:t>
            </a:r>
          </a:p>
          <a:p>
            <a:pPr marL="174965" indent="-174965">
              <a:buFont typeface="Courier New" panose="02070309020205020404" pitchFamily="49" charset="0"/>
              <a:buChar char="o"/>
            </a:pPr>
            <a:r>
              <a:rPr lang="en-US" baseline="0" dirty="0"/>
              <a:t>Pregnancy trimester – </a:t>
            </a:r>
          </a:p>
          <a:p>
            <a:pPr marL="174965" indent="-174965">
              <a:buFont typeface="Courier New" panose="02070309020205020404" pitchFamily="49" charset="0"/>
              <a:buChar char="o"/>
            </a:pPr>
            <a:r>
              <a:rPr lang="en-US" baseline="0" dirty="0"/>
              <a:t>Episode of care – </a:t>
            </a:r>
          </a:p>
        </p:txBody>
      </p:sp>
      <p:sp>
        <p:nvSpPr>
          <p:cNvPr id="4" name="Slide Number Placeholder 3"/>
          <p:cNvSpPr>
            <a:spLocks noGrp="1"/>
          </p:cNvSpPr>
          <p:nvPr>
            <p:ph type="sldNum" sz="quarter" idx="10"/>
          </p:nvPr>
        </p:nvSpPr>
        <p:spPr/>
        <p:txBody>
          <a:bodyPr/>
          <a:lstStyle/>
          <a:p>
            <a:fld id="{556BD1ED-8DDB-4CDF-8587-4775621EEE32}" type="slidenum">
              <a:rPr lang="en-US" smtClean="0"/>
              <a:t>176</a:t>
            </a:fld>
            <a:endParaRPr lang="en-US" dirty="0"/>
          </a:p>
        </p:txBody>
      </p:sp>
    </p:spTree>
    <p:extLst>
      <p:ext uri="{BB962C8B-B14F-4D97-AF65-F5344CB8AC3E}">
        <p14:creationId xmlns:p14="http://schemas.microsoft.com/office/powerpoint/2010/main" val="3898417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Facility and</a:t>
            </a:r>
            <a:r>
              <a:rPr lang="en-US" baseline="0" dirty="0"/>
              <a:t> professional coders follow different guidelines.  Facility coders use all diagnoses associated with an episode of care, whether confirmed or suspected.  Professional coders can only use confirmed diagnoses and signs/symptoms.  </a:t>
            </a:r>
          </a:p>
          <a:p>
            <a:r>
              <a:rPr lang="en-US" baseline="0" dirty="0"/>
              <a:t>There may be times when you will be queried by the HIM coders for additional detail for DRG code calculation.  Although it may appear that you are receiving duplicative information or contradictory information, the HIM coders may require more detail for DRG coding than those on the professional billing side.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185</a:t>
            </a:fld>
            <a:endParaRPr lang="en-US" dirty="0"/>
          </a:p>
        </p:txBody>
      </p:sp>
    </p:spTree>
    <p:extLst>
      <p:ext uri="{BB962C8B-B14F-4D97-AF65-F5344CB8AC3E}">
        <p14:creationId xmlns:p14="http://schemas.microsoft.com/office/powerpoint/2010/main" val="27668820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187</a:t>
            </a:fld>
            <a:endParaRPr lang="en-US" dirty="0"/>
          </a:p>
        </p:txBody>
      </p:sp>
    </p:spTree>
    <p:extLst>
      <p:ext uri="{BB962C8B-B14F-4D97-AF65-F5344CB8AC3E}">
        <p14:creationId xmlns:p14="http://schemas.microsoft.com/office/powerpoint/2010/main" val="5696035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Marketing surveys and surveys to assess patient satisfaction do </a:t>
            </a:r>
            <a:r>
              <a:rPr lang="en-US" u="sng" dirty="0"/>
              <a:t>not</a:t>
            </a:r>
            <a:r>
              <a:rPr lang="en-US" dirty="0"/>
              <a:t> require IRB review and approval because contracts with member groups specifically allow members to be contacted without such approval and because these surveys do not contribute to generalizable knowledge.  </a:t>
            </a:r>
          </a:p>
          <a:p>
            <a:pPr eaLnBrk="1" hangingPunct="1"/>
            <a:r>
              <a:rPr lang="en-US" dirty="0"/>
              <a:t>Surveys of utilization and quality of care do </a:t>
            </a:r>
            <a:r>
              <a:rPr lang="en-US" u="sng" dirty="0"/>
              <a:t>not</a:t>
            </a:r>
            <a:r>
              <a:rPr lang="en-US" dirty="0"/>
              <a:t> require IRB review and approval if the purpose of obtaining the information is to guide marketing decisions and to help make decisions about how to improve the quality of care. </a:t>
            </a:r>
          </a:p>
        </p:txBody>
      </p:sp>
      <p:sp>
        <p:nvSpPr>
          <p:cNvPr id="4" name="Slide Number Placeholder 3"/>
          <p:cNvSpPr>
            <a:spLocks noGrp="1"/>
          </p:cNvSpPr>
          <p:nvPr>
            <p:ph type="sldNum" sz="quarter" idx="10"/>
          </p:nvPr>
        </p:nvSpPr>
        <p:spPr/>
        <p:txBody>
          <a:bodyPr/>
          <a:lstStyle/>
          <a:p>
            <a:fld id="{556BD1ED-8DDB-4CDF-8587-4775621EEE32}" type="slidenum">
              <a:rPr lang="en-US" smtClean="0"/>
              <a:t>190</a:t>
            </a:fld>
            <a:endParaRPr lang="en-US" dirty="0"/>
          </a:p>
        </p:txBody>
      </p:sp>
    </p:spTree>
    <p:extLst>
      <p:ext uri="{BB962C8B-B14F-4D97-AF65-F5344CB8AC3E}">
        <p14:creationId xmlns:p14="http://schemas.microsoft.com/office/powerpoint/2010/main" val="2713655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There is a letter given</a:t>
            </a:r>
            <a:r>
              <a:rPr lang="en-US" baseline="0" dirty="0"/>
              <a:t> to patients explaining that he/she may incur a charge if a preventive/split is billed.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220</a:t>
            </a:fld>
            <a:endParaRPr lang="en-US" dirty="0"/>
          </a:p>
        </p:txBody>
      </p:sp>
    </p:spTree>
    <p:extLst>
      <p:ext uri="{BB962C8B-B14F-4D97-AF65-F5344CB8AC3E}">
        <p14:creationId xmlns:p14="http://schemas.microsoft.com/office/powerpoint/2010/main" val="3463946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Some practices have added this language to their report templates, in lieu of using</a:t>
            </a:r>
            <a:r>
              <a:rPr lang="en-US" baseline="0" dirty="0"/>
              <a:t> the label.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240</a:t>
            </a:fld>
            <a:endParaRPr lang="en-US" dirty="0"/>
          </a:p>
        </p:txBody>
      </p:sp>
    </p:spTree>
    <p:extLst>
      <p:ext uri="{BB962C8B-B14F-4D97-AF65-F5344CB8AC3E}">
        <p14:creationId xmlns:p14="http://schemas.microsoft.com/office/powerpoint/2010/main" val="717435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Risk Areas</a:t>
            </a:r>
            <a:r>
              <a:rPr lang="en-US" baseline="0" dirty="0"/>
              <a:t> – face-to-face visit with Physician/ACP and patient/family/surrogate not documented; time not documented.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251</a:t>
            </a:fld>
            <a:endParaRPr lang="en-US" dirty="0"/>
          </a:p>
        </p:txBody>
      </p:sp>
    </p:spTree>
    <p:extLst>
      <p:ext uri="{BB962C8B-B14F-4D97-AF65-F5344CB8AC3E}">
        <p14:creationId xmlns:p14="http://schemas.microsoft.com/office/powerpoint/2010/main" val="7273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lvl1pPr eaLnBrk="0" hangingPunct="0">
              <a:defRPr sz="3000" b="1">
                <a:solidFill>
                  <a:srgbClr val="FF0000"/>
                </a:solidFill>
                <a:latin typeface="Arial" charset="0"/>
              </a:defRPr>
            </a:lvl1pPr>
            <a:lvl2pPr marL="760984" indent="-292687" eaLnBrk="0" hangingPunct="0">
              <a:defRPr sz="3000" b="1">
                <a:solidFill>
                  <a:srgbClr val="FF0000"/>
                </a:solidFill>
                <a:latin typeface="Arial" charset="0"/>
              </a:defRPr>
            </a:lvl2pPr>
            <a:lvl3pPr marL="1170744" indent="-234149" eaLnBrk="0" hangingPunct="0">
              <a:defRPr sz="3000" b="1">
                <a:solidFill>
                  <a:srgbClr val="FF0000"/>
                </a:solidFill>
                <a:latin typeface="Arial" charset="0"/>
              </a:defRPr>
            </a:lvl3pPr>
            <a:lvl4pPr marL="1639041" indent="-234149" eaLnBrk="0" hangingPunct="0">
              <a:defRPr sz="3000" b="1">
                <a:solidFill>
                  <a:srgbClr val="FF0000"/>
                </a:solidFill>
                <a:latin typeface="Arial" charset="0"/>
              </a:defRPr>
            </a:lvl4pPr>
            <a:lvl5pPr marL="2107340" indent="-234149" eaLnBrk="0" hangingPunct="0">
              <a:defRPr sz="3000" b="1">
                <a:solidFill>
                  <a:srgbClr val="FF0000"/>
                </a:solidFill>
                <a:latin typeface="Arial" charset="0"/>
              </a:defRPr>
            </a:lvl5pPr>
            <a:lvl6pPr marL="2575639" indent="-234149" eaLnBrk="0" fontAlgn="base" hangingPunct="0">
              <a:spcBef>
                <a:spcPct val="0"/>
              </a:spcBef>
              <a:spcAft>
                <a:spcPct val="0"/>
              </a:spcAft>
              <a:defRPr sz="3000" b="1">
                <a:solidFill>
                  <a:srgbClr val="FF0000"/>
                </a:solidFill>
                <a:latin typeface="Arial" charset="0"/>
              </a:defRPr>
            </a:lvl6pPr>
            <a:lvl7pPr marL="3043936" indent="-234149" eaLnBrk="0" fontAlgn="base" hangingPunct="0">
              <a:spcBef>
                <a:spcPct val="0"/>
              </a:spcBef>
              <a:spcAft>
                <a:spcPct val="0"/>
              </a:spcAft>
              <a:defRPr sz="3000" b="1">
                <a:solidFill>
                  <a:srgbClr val="FF0000"/>
                </a:solidFill>
                <a:latin typeface="Arial" charset="0"/>
              </a:defRPr>
            </a:lvl7pPr>
            <a:lvl8pPr marL="3512232" indent="-234149" eaLnBrk="0" fontAlgn="base" hangingPunct="0">
              <a:spcBef>
                <a:spcPct val="0"/>
              </a:spcBef>
              <a:spcAft>
                <a:spcPct val="0"/>
              </a:spcAft>
              <a:defRPr sz="3000" b="1">
                <a:solidFill>
                  <a:srgbClr val="FF0000"/>
                </a:solidFill>
                <a:latin typeface="Arial" charset="0"/>
              </a:defRPr>
            </a:lvl8pPr>
            <a:lvl9pPr marL="3980533" indent="-234149" eaLnBrk="0" fontAlgn="base" hangingPunct="0">
              <a:spcBef>
                <a:spcPct val="0"/>
              </a:spcBef>
              <a:spcAft>
                <a:spcPct val="0"/>
              </a:spcAft>
              <a:defRPr sz="3000" b="1">
                <a:solidFill>
                  <a:srgbClr val="FF0000"/>
                </a:solidFill>
                <a:latin typeface="Arial" charset="0"/>
              </a:defRPr>
            </a:lvl9pPr>
          </a:lstStyle>
          <a:p>
            <a:pPr eaLnBrk="1" hangingPunct="1"/>
            <a:fld id="{A84ED800-A642-4FA4-A0FC-08C7E77F86C1}" type="slidenum">
              <a:rPr lang="en-US" sz="1200" b="0">
                <a:solidFill>
                  <a:schemeClr val="tx1"/>
                </a:solidFill>
              </a:rPr>
              <a:pPr eaLnBrk="1" hangingPunct="1"/>
              <a:t>11</a:t>
            </a:fld>
            <a:endParaRPr lang="en-US" sz="1200" b="0" dirty="0">
              <a:solidFill>
                <a:schemeClr val="tx1"/>
              </a:solidFill>
            </a:endParaRPr>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p:spPr>
        <p:txBody>
          <a:bodyPr/>
          <a:lstStyle/>
          <a:p>
            <a:pPr eaLnBrk="1" hangingPunct="1"/>
            <a:r>
              <a:rPr lang="en-US" dirty="0"/>
              <a:t> </a:t>
            </a:r>
          </a:p>
        </p:txBody>
      </p:sp>
    </p:spTree>
    <p:extLst>
      <p:ext uri="{BB962C8B-B14F-4D97-AF65-F5344CB8AC3E}">
        <p14:creationId xmlns:p14="http://schemas.microsoft.com/office/powerpoint/2010/main" val="1083157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r>
              <a:rPr lang="en-US" dirty="0"/>
              <a:t>The Physician/ACP must document that the patient</a:t>
            </a:r>
            <a:r>
              <a:rPr lang="en-US" baseline="0" dirty="0"/>
              <a:t> was given the opportunity to decline the service.  </a:t>
            </a:r>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252</a:t>
            </a:fld>
            <a:endParaRPr lang="en-US" dirty="0"/>
          </a:p>
        </p:txBody>
      </p:sp>
    </p:spTree>
    <p:extLst>
      <p:ext uri="{BB962C8B-B14F-4D97-AF65-F5344CB8AC3E}">
        <p14:creationId xmlns:p14="http://schemas.microsoft.com/office/powerpoint/2010/main" val="323248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4679B-6E3E-4C5C-A04C-43CEEC5341C7}" type="slidenum">
              <a:rPr lang="en-US" smtClean="0"/>
              <a:t>54</a:t>
            </a:fld>
            <a:endParaRPr lang="en-US" dirty="0"/>
          </a:p>
        </p:txBody>
      </p:sp>
    </p:spTree>
    <p:extLst>
      <p:ext uri="{BB962C8B-B14F-4D97-AF65-F5344CB8AC3E}">
        <p14:creationId xmlns:p14="http://schemas.microsoft.com/office/powerpoint/2010/main" val="9588909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C4679B-6E3E-4C5C-A04C-43CEEC5341C7}" type="slidenum">
              <a:rPr lang="en-US" smtClean="0"/>
              <a:t>55</a:t>
            </a:fld>
            <a:endParaRPr lang="en-US" dirty="0"/>
          </a:p>
        </p:txBody>
      </p:sp>
    </p:spTree>
    <p:extLst>
      <p:ext uri="{BB962C8B-B14F-4D97-AF65-F5344CB8AC3E}">
        <p14:creationId xmlns:p14="http://schemas.microsoft.com/office/powerpoint/2010/main" val="1170394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37">
              <a:defRPr/>
            </a:pPr>
            <a:r>
              <a:rPr lang="en-US" dirty="0"/>
              <a:t>For</a:t>
            </a:r>
            <a:r>
              <a:rPr lang="en-US" baseline="0" dirty="0"/>
              <a:t> example, the Physician/ACP documents positive associated signs/symptoms.  He/she also documents multiple negative associated signs/symptoms.  The negative responses can be used as ROS.  </a:t>
            </a:r>
            <a:endParaRPr lang="en-US" dirty="0"/>
          </a:p>
          <a:p>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62</a:t>
            </a:fld>
            <a:endParaRPr lang="en-US" dirty="0"/>
          </a:p>
        </p:txBody>
      </p:sp>
    </p:spTree>
    <p:extLst>
      <p:ext uri="{BB962C8B-B14F-4D97-AF65-F5344CB8AC3E}">
        <p14:creationId xmlns:p14="http://schemas.microsoft.com/office/powerpoint/2010/main" val="348887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lvl1pPr eaLnBrk="0" hangingPunct="0">
              <a:defRPr sz="3000" b="1">
                <a:solidFill>
                  <a:srgbClr val="FF0000"/>
                </a:solidFill>
                <a:latin typeface="Arial" charset="0"/>
              </a:defRPr>
            </a:lvl1pPr>
            <a:lvl2pPr marL="760984" indent="-292687" eaLnBrk="0" hangingPunct="0">
              <a:defRPr sz="3000" b="1">
                <a:solidFill>
                  <a:srgbClr val="FF0000"/>
                </a:solidFill>
                <a:latin typeface="Arial" charset="0"/>
              </a:defRPr>
            </a:lvl2pPr>
            <a:lvl3pPr marL="1170744" indent="-234149" eaLnBrk="0" hangingPunct="0">
              <a:defRPr sz="3000" b="1">
                <a:solidFill>
                  <a:srgbClr val="FF0000"/>
                </a:solidFill>
                <a:latin typeface="Arial" charset="0"/>
              </a:defRPr>
            </a:lvl3pPr>
            <a:lvl4pPr marL="1639041" indent="-234149" eaLnBrk="0" hangingPunct="0">
              <a:defRPr sz="3000" b="1">
                <a:solidFill>
                  <a:srgbClr val="FF0000"/>
                </a:solidFill>
                <a:latin typeface="Arial" charset="0"/>
              </a:defRPr>
            </a:lvl4pPr>
            <a:lvl5pPr marL="2107340" indent="-234149" eaLnBrk="0" hangingPunct="0">
              <a:defRPr sz="3000" b="1">
                <a:solidFill>
                  <a:srgbClr val="FF0000"/>
                </a:solidFill>
                <a:latin typeface="Arial" charset="0"/>
              </a:defRPr>
            </a:lvl5pPr>
            <a:lvl6pPr marL="2575639" indent="-234149" eaLnBrk="0" fontAlgn="base" hangingPunct="0">
              <a:spcBef>
                <a:spcPct val="0"/>
              </a:spcBef>
              <a:spcAft>
                <a:spcPct val="0"/>
              </a:spcAft>
              <a:defRPr sz="3000" b="1">
                <a:solidFill>
                  <a:srgbClr val="FF0000"/>
                </a:solidFill>
                <a:latin typeface="Arial" charset="0"/>
              </a:defRPr>
            </a:lvl6pPr>
            <a:lvl7pPr marL="3043936" indent="-234149" eaLnBrk="0" fontAlgn="base" hangingPunct="0">
              <a:spcBef>
                <a:spcPct val="0"/>
              </a:spcBef>
              <a:spcAft>
                <a:spcPct val="0"/>
              </a:spcAft>
              <a:defRPr sz="3000" b="1">
                <a:solidFill>
                  <a:srgbClr val="FF0000"/>
                </a:solidFill>
                <a:latin typeface="Arial" charset="0"/>
              </a:defRPr>
            </a:lvl7pPr>
            <a:lvl8pPr marL="3512232" indent="-234149" eaLnBrk="0" fontAlgn="base" hangingPunct="0">
              <a:spcBef>
                <a:spcPct val="0"/>
              </a:spcBef>
              <a:spcAft>
                <a:spcPct val="0"/>
              </a:spcAft>
              <a:defRPr sz="3000" b="1">
                <a:solidFill>
                  <a:srgbClr val="FF0000"/>
                </a:solidFill>
                <a:latin typeface="Arial" charset="0"/>
              </a:defRPr>
            </a:lvl8pPr>
            <a:lvl9pPr marL="3980533" indent="-234149" eaLnBrk="0" fontAlgn="base" hangingPunct="0">
              <a:spcBef>
                <a:spcPct val="0"/>
              </a:spcBef>
              <a:spcAft>
                <a:spcPct val="0"/>
              </a:spcAft>
              <a:defRPr sz="3000" b="1">
                <a:solidFill>
                  <a:srgbClr val="FF0000"/>
                </a:solidFill>
                <a:latin typeface="Arial" charset="0"/>
              </a:defRPr>
            </a:lvl9pPr>
          </a:lstStyle>
          <a:p>
            <a:pPr eaLnBrk="1" hangingPunct="1"/>
            <a:fld id="{454A571F-B399-4CB2-8168-156E84E63C05}" type="slidenum">
              <a:rPr lang="en-US" sz="1200" b="0">
                <a:solidFill>
                  <a:schemeClr val="tx1"/>
                </a:solidFill>
              </a:rPr>
              <a:pPr eaLnBrk="1" hangingPunct="1"/>
              <a:t>72</a:t>
            </a:fld>
            <a:endParaRPr lang="en-US" sz="1200" b="0" dirty="0">
              <a:solidFill>
                <a:schemeClr val="tx1"/>
              </a:solidFill>
            </a:endParaRPr>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p:spPr>
        <p:txBody>
          <a:bodyPr/>
          <a:lstStyle/>
          <a:p>
            <a:pPr eaLnBrk="1" hangingPunct="1"/>
            <a:r>
              <a:rPr lang="en-US" dirty="0"/>
              <a:t>The lowest initial hospital visit requires DETAILED Hx.</a:t>
            </a:r>
          </a:p>
        </p:txBody>
      </p:sp>
    </p:spTree>
    <p:extLst>
      <p:ext uri="{BB962C8B-B14F-4D97-AF65-F5344CB8AC3E}">
        <p14:creationId xmlns:p14="http://schemas.microsoft.com/office/powerpoint/2010/main" val="2426727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Family history credit is not given for documentation of “negative.”</a:t>
            </a:r>
          </a:p>
        </p:txBody>
      </p:sp>
      <p:sp>
        <p:nvSpPr>
          <p:cNvPr id="4" name="Slide Number Placeholder 3"/>
          <p:cNvSpPr>
            <a:spLocks noGrp="1"/>
          </p:cNvSpPr>
          <p:nvPr>
            <p:ph type="sldNum" sz="quarter" idx="10"/>
          </p:nvPr>
        </p:nvSpPr>
        <p:spPr/>
        <p:txBody>
          <a:bodyPr/>
          <a:lstStyle/>
          <a:p>
            <a:fld id="{556BD1ED-8DDB-4CDF-8587-4775621EEE32}" type="slidenum">
              <a:rPr lang="en-US" smtClean="0"/>
              <a:t>76</a:t>
            </a:fld>
            <a:endParaRPr lang="en-US" dirty="0"/>
          </a:p>
        </p:txBody>
      </p:sp>
    </p:spTree>
    <p:extLst>
      <p:ext uri="{BB962C8B-B14F-4D97-AF65-F5344CB8AC3E}">
        <p14:creationId xmlns:p14="http://schemas.microsoft.com/office/powerpoint/2010/main" val="3900323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Subsequent hospital visits differ from the initial hospital visits in that they require 2 of the 3 key elements—vs all three for the initial hospital visits.</a:t>
            </a:r>
          </a:p>
          <a:p>
            <a:pPr eaLnBrk="1" hangingPunct="1"/>
            <a:r>
              <a:rPr lang="en-US" dirty="0"/>
              <a:t>History:  Problem-focused is 1 HPI, Expanded Problem-focused is 1 HPI and 1 ROS, Detailed is as we discussed earlier 4 HPI and 2 ROS.</a:t>
            </a:r>
          </a:p>
          <a:p>
            <a:pPr eaLnBrk="1" hangingPunct="1"/>
            <a:r>
              <a:rPr lang="en-US" dirty="0"/>
              <a:t>EXAM-Problem-focused is 1 Organ system, Expanded is 2-7 and Detailed is as we discussed earlier 2-7 in detail.</a:t>
            </a:r>
          </a:p>
          <a:p>
            <a:pPr eaLnBrk="1" hangingPunct="1"/>
            <a:endParaRPr lang="en-US" dirty="0"/>
          </a:p>
          <a:p>
            <a:pPr eaLnBrk="1" hangingPunct="1"/>
            <a:r>
              <a:rPr lang="en-US" dirty="0"/>
              <a:t>Consider the patient’s status when choosing subs hosp levels and then 2 of 3 key elements.</a:t>
            </a:r>
          </a:p>
          <a:p>
            <a:endParaRPr lang="en-US" dirty="0"/>
          </a:p>
        </p:txBody>
      </p:sp>
      <p:sp>
        <p:nvSpPr>
          <p:cNvPr id="4" name="Slide Number Placeholder 3"/>
          <p:cNvSpPr>
            <a:spLocks noGrp="1"/>
          </p:cNvSpPr>
          <p:nvPr>
            <p:ph type="sldNum" sz="quarter" idx="10"/>
          </p:nvPr>
        </p:nvSpPr>
        <p:spPr/>
        <p:txBody>
          <a:bodyPr/>
          <a:lstStyle/>
          <a:p>
            <a:fld id="{556BD1ED-8DDB-4CDF-8587-4775621EEE32}" type="slidenum">
              <a:rPr lang="en-US" smtClean="0"/>
              <a:t>112</a:t>
            </a:fld>
            <a:endParaRPr lang="en-US" dirty="0"/>
          </a:p>
        </p:txBody>
      </p:sp>
    </p:spTree>
    <p:extLst>
      <p:ext uri="{BB962C8B-B14F-4D97-AF65-F5344CB8AC3E}">
        <p14:creationId xmlns:p14="http://schemas.microsoft.com/office/powerpoint/2010/main" val="5542019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2460" y="150471"/>
            <a:ext cx="5369803" cy="2858947"/>
          </a:xfrm>
          <a:prstGeom prst="rect">
            <a:avLst/>
          </a:prstGeom>
        </p:spPr>
      </p:pic>
    </p:spTree>
    <p:extLst>
      <p:ext uri="{BB962C8B-B14F-4D97-AF65-F5344CB8AC3E}">
        <p14:creationId xmlns:p14="http://schemas.microsoft.com/office/powerpoint/2010/main" val="768771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bg1">
            <a:lumMod val="75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B5A71A9-32FC-4359-A462-7ED537214C2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6F088B4-0971-471E-9B45-C8FDCF337EE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1241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3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858DE72-6806-4E7C-86DA-0359B8492AE8}"/>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DD3B993F-3E7F-40EF-867E-8E9418CAFE4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A5E07D0A-5D5E-4A72-A220-0514B0EDBCC1}"/>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5577E3FA-2ABE-47E0-BF20-4F421EB59432}"/>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684885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2_Title and Content">
    <p:bg>
      <p:bgPr>
        <a:solidFill>
          <a:schemeClr val="bg1">
            <a:lumMod val="7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0051FFD-2B07-4D0E-9DB6-92B168CC8D7A}"/>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7166FEB1-0B42-4C8E-A4BA-9AAC61AE418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5057B70-D31F-477D-AF5B-A278EA6FF4E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061B3FE3-6B93-45CF-9005-4B982D759A2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040636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4_Title and Content">
    <p:bg>
      <p:bgPr>
        <a:solidFill>
          <a:schemeClr val="bg1">
            <a:lumMod val="6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B0B0D81-2673-4FAB-B572-8DA26F70BB13}"/>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25D2D454-0014-4946-B428-312B1680B27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79ABB67E-CD5F-4521-A0DE-D941F5BDD7D3}"/>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3FA712AB-CFEE-4CCE-A551-6BF0B6006D7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565658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6_Title and Content">
    <p:bg>
      <p:bgPr>
        <a:solidFill>
          <a:schemeClr val="bg1">
            <a:lumMod val="50000"/>
          </a:schemeClr>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C4C3789-DA7F-4AB4-BA52-942245C9FAC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8" name="Picture 7">
            <a:extLst>
              <a:ext uri="{FF2B5EF4-FFF2-40B4-BE49-F238E27FC236}">
                <a16:creationId xmlns:a16="http://schemas.microsoft.com/office/drawing/2014/main" id="{C0E6E8BB-9BE1-42EA-A9F4-AE594FFEC79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856809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5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2EF3B35-797B-4F82-93E1-721641C80411}"/>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A285EB59-1936-4822-A436-A15AF1928BE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90BAE3A0-7053-4CC5-B324-889DC293277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6AA62744-AC60-4453-A4E9-007B60DAA26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866636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1C0C3E4-5BE3-4FFA-A503-84E56C7A5267}"/>
              </a:ext>
            </a:extLst>
          </p:cNvPr>
          <p:cNvGrpSpPr/>
          <p:nvPr userDrawn="1"/>
        </p:nvGrpSpPr>
        <p:grpSpPr>
          <a:xfrm>
            <a:off x="-50800" y="0"/>
            <a:ext cx="9259188" cy="1482283"/>
            <a:chOff x="-50800" y="0"/>
            <a:chExt cx="9259188" cy="1482283"/>
          </a:xfrm>
        </p:grpSpPr>
        <p:pic>
          <p:nvPicPr>
            <p:cNvPr id="12" name="Graphic 11">
              <a:extLst>
                <a:ext uri="{FF2B5EF4-FFF2-40B4-BE49-F238E27FC236}">
                  <a16:creationId xmlns:a16="http://schemas.microsoft.com/office/drawing/2014/main" id="{6FFBBFCD-6759-4642-9BAB-6AEEF75388C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EA1BA191-29E3-43E0-8330-4ECCE6F3A424}"/>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0" name="Picture 9">
            <a:extLst>
              <a:ext uri="{FF2B5EF4-FFF2-40B4-BE49-F238E27FC236}">
                <a16:creationId xmlns:a16="http://schemas.microsoft.com/office/drawing/2014/main" id="{B09BE96F-86A0-41F4-80AE-7C9C65C02BA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9654275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9_Title and Content">
    <p:bg>
      <p:bgPr>
        <a:solidFill>
          <a:schemeClr val="bg1">
            <a:lumMod val="50000"/>
          </a:schemeClr>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0F553973-81A2-4CCC-94FC-6D9AD7E67787}"/>
              </a:ext>
            </a:extLst>
          </p:cNvPr>
          <p:cNvGrpSpPr/>
          <p:nvPr userDrawn="1"/>
        </p:nvGrpSpPr>
        <p:grpSpPr>
          <a:xfrm>
            <a:off x="-50800" y="0"/>
            <a:ext cx="9257905" cy="1482283"/>
            <a:chOff x="-50800" y="0"/>
            <a:chExt cx="9257905" cy="1482283"/>
          </a:xfrm>
        </p:grpSpPr>
        <p:pic>
          <p:nvPicPr>
            <p:cNvPr id="14" name="Graphic 13">
              <a:extLst>
                <a:ext uri="{FF2B5EF4-FFF2-40B4-BE49-F238E27FC236}">
                  <a16:creationId xmlns:a16="http://schemas.microsoft.com/office/drawing/2014/main" id="{3579C2C1-91D3-4ED6-B44C-2022053D61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4DB1A443-FABE-49ED-BB49-DA97710B237B}"/>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11" name="Picture 10">
            <a:extLst>
              <a:ext uri="{FF2B5EF4-FFF2-40B4-BE49-F238E27FC236}">
                <a16:creationId xmlns:a16="http://schemas.microsoft.com/office/drawing/2014/main" id="{6FFE548F-7C5D-446E-B991-5332F36190B6}"/>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028556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0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DEC9E4A3-D8F2-4A0B-A3EF-E741FD2150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177607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21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3C5B5E02-A1DE-4A2F-A099-13B62510C1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20040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747575"/>
            <a:ext cx="6858000" cy="2387600"/>
          </a:xfrm>
        </p:spPr>
        <p:txBody>
          <a:bodyPr anchor="b"/>
          <a:lstStyle>
            <a:lvl1pPr algn="ctr">
              <a:defRPr sz="45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143000" y="5290458"/>
            <a:ext cx="6858000" cy="443204"/>
          </a:xfrm>
        </p:spPr>
        <p:txBody>
          <a:bodyPr/>
          <a:lstStyle>
            <a:lvl1pPr marL="0" indent="0" algn="ctr">
              <a:buNone/>
              <a:defRPr sz="1800">
                <a:solidFill>
                  <a:schemeClr val="bg1"/>
                </a:solidFill>
              </a:defRPr>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endParaRPr lang="en-US" dirty="0"/>
          </a:p>
        </p:txBody>
      </p:sp>
      <p:pic>
        <p:nvPicPr>
          <p:cNvPr id="5" name="Picture 4">
            <a:extLst>
              <a:ext uri="{FF2B5EF4-FFF2-40B4-BE49-F238E27FC236}">
                <a16:creationId xmlns:a16="http://schemas.microsoft.com/office/drawing/2014/main" id="{9DD27EC1-1050-4502-A7AF-EDD54AA45E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14274" y="0"/>
            <a:ext cx="5315452" cy="2830010"/>
          </a:xfrm>
          <a:prstGeom prst="rect">
            <a:avLst/>
          </a:prstGeom>
        </p:spPr>
      </p:pic>
      <p:sp>
        <p:nvSpPr>
          <p:cNvPr id="9" name="Rectangle 8">
            <a:extLst>
              <a:ext uri="{FF2B5EF4-FFF2-40B4-BE49-F238E27FC236}">
                <a16:creationId xmlns:a16="http://schemas.microsoft.com/office/drawing/2014/main" id="{7E5FC3EC-6B46-4D83-957F-6FFECAF3870D}"/>
              </a:ext>
            </a:extLst>
          </p:cNvPr>
          <p:cNvSpPr/>
          <p:nvPr userDrawn="1"/>
        </p:nvSpPr>
        <p:spPr>
          <a:xfrm>
            <a:off x="0" y="3442051"/>
            <a:ext cx="9144000" cy="2719873"/>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773920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2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8ADD59DF-8C3F-4E72-AF4F-4CB0264133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594159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3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86C30942-435B-48BA-968F-87051DCDC5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397876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24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CE0FC2E9-5D4B-4082-8892-19215CBAEE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640788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5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E4AD4A5-3422-4F04-950F-A773181F61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6303238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26_Title and Content">
    <p:bg>
      <p:bgPr>
        <a:solidFill>
          <a:schemeClr val="bg1">
            <a:lumMod val="8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ectangle 8"/>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48074765-0E46-448F-AF61-8F1F174C68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36448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7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861E6C1-A09F-4C79-9F49-2311667960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600825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8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E4CA28D-E901-486E-AFAD-C90B8F87BFE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939274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29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1A702051-42CF-4CA8-8FA8-4533646DC6A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9514977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30_Title and Content">
    <p:bg>
      <p:bgPr>
        <a:solidFill>
          <a:schemeClr val="bg1">
            <a:lumMod val="65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311CD34E-DC3C-4C1E-8366-6E51BA2996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96181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1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767AA211-27E7-42D5-8476-83B648B61D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19952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6_Title and Content">
    <p:bg>
      <p:bgPr>
        <a:solidFill>
          <a:schemeClr val="bg1"/>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54AC6831-72C4-43A3-A562-51B15E062C5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95943" y="62485"/>
            <a:ext cx="8788902" cy="1325563"/>
          </a:xfrm>
        </p:spPr>
        <p:txBody>
          <a:bodyPr/>
          <a:lstStyle>
            <a:lvl1pPr>
              <a:defRPr b="1">
                <a:solidFill>
                  <a:schemeClr val="bg1"/>
                </a:solidFill>
              </a:defRPr>
            </a:lvl1pPr>
          </a:lstStyle>
          <a:p>
            <a:r>
              <a:rPr lang="en-US" dirty="0"/>
              <a:t>Click to edit Master title style</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1E82323F-5096-44E0-B3C9-9471CC35D42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035002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2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C42F30FF-8BDA-4506-9A10-F5D7BF4D5C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787383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33_Title and Content">
    <p:bg>
      <p:bgPr>
        <a:solidFill>
          <a:schemeClr val="bg1">
            <a:lumMod val="50000"/>
          </a:schemeClr>
        </a:solidFill>
        <a:effectLst/>
      </p:bgPr>
    </p:bg>
    <p:spTree>
      <p:nvGrpSpPr>
        <p:cNvPr id="1" name=""/>
        <p:cNvGrpSpPr/>
        <p:nvPr/>
      </p:nvGrpSpPr>
      <p:grpSpPr>
        <a:xfrm>
          <a:off x="0" y="0"/>
          <a:ext cx="0" cy="0"/>
          <a:chOff x="0" y="0"/>
          <a:chExt cx="0" cy="0"/>
        </a:xfrm>
      </p:grpSpPr>
      <p:sp>
        <p:nvSpPr>
          <p:cNvPr id="6" name="Rectangle 5"/>
          <p:cNvSpPr/>
          <p:nvPr/>
        </p:nvSpPr>
        <p:spPr>
          <a:xfrm>
            <a:off x="-5721" y="0"/>
            <a:ext cx="9144000" cy="1446666"/>
          </a:xfrm>
          <a:prstGeom prst="rect">
            <a:avLst/>
          </a:prstGeom>
          <a:solidFill>
            <a:srgbClr val="008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195943" y="156713"/>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2"/>
            <a:ext cx="2057400" cy="230868"/>
          </a:xfrm>
          <a:prstGeom prst="rect">
            <a:avLst/>
          </a:prstGeom>
        </p:spPr>
        <p:txBody>
          <a:bodyPr/>
          <a:lstStyle>
            <a:lvl1pPr algn="ctr">
              <a:defRPr sz="900"/>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9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p:cNvSpPr/>
          <p:nvPr/>
        </p:nvSpPr>
        <p:spPr>
          <a:xfrm>
            <a:off x="-5721" y="1382053"/>
            <a:ext cx="9144000" cy="164841"/>
          </a:xfrm>
          <a:prstGeom prst="rect">
            <a:avLst/>
          </a:prstGeom>
          <a:solidFill>
            <a:srgbClr val="006C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9" name="Picture 8">
            <a:extLst>
              <a:ext uri="{FF2B5EF4-FFF2-40B4-BE49-F238E27FC236}">
                <a16:creationId xmlns:a16="http://schemas.microsoft.com/office/drawing/2014/main" id="{FD947FD0-4E3E-4F96-BC01-1775195F84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87731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5_Title and Content">
    <p:bg>
      <p:bgPr>
        <a:solidFill>
          <a:srgbClr val="008C9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0F229223-9B00-4A55-A676-5BEE7C7D1E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6987990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BC0E23C5-D37A-47D3-BC12-A0E8238599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175201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6" name="Picture 5">
            <a:extLst>
              <a:ext uri="{FF2B5EF4-FFF2-40B4-BE49-F238E27FC236}">
                <a16:creationId xmlns:a16="http://schemas.microsoft.com/office/drawing/2014/main" id="{8D53BAA6-A7D9-4FB0-911D-89A39C52C15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4227315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C934A52D-8EF3-41D4-BA81-AA084BA64E80}" type="slidenum">
              <a:rPr lang="en-US" smtClean="0"/>
              <a:pPr/>
              <a:t>‹#›</a:t>
            </a:fld>
            <a:endParaRPr lang="en-US" dirty="0"/>
          </a:p>
        </p:txBody>
      </p:sp>
      <p:pic>
        <p:nvPicPr>
          <p:cNvPr id="5" name="Picture 4">
            <a:extLst>
              <a:ext uri="{FF2B5EF4-FFF2-40B4-BE49-F238E27FC236}">
                <a16:creationId xmlns:a16="http://schemas.microsoft.com/office/drawing/2014/main" id="{FC65E44C-6485-4223-BDDC-CB440E2322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7629530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008C95"/>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5" name="Picture 4">
            <a:extLst>
              <a:ext uri="{FF2B5EF4-FFF2-40B4-BE49-F238E27FC236}">
                <a16:creationId xmlns:a16="http://schemas.microsoft.com/office/drawing/2014/main" id="{E1F4DEF2-E375-4C8E-AF15-DAC5BAB6BD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0717407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A11640F1-DD95-421D-9457-439449C284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2950338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Blank">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4" name="Picture 3">
            <a:extLst>
              <a:ext uri="{FF2B5EF4-FFF2-40B4-BE49-F238E27FC236}">
                <a16:creationId xmlns:a16="http://schemas.microsoft.com/office/drawing/2014/main" id="{0659E859-57BA-4F15-9291-0AC7563F41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31420" y="6216702"/>
            <a:ext cx="2114962" cy="675347"/>
          </a:xfrm>
          <a:prstGeom prst="rect">
            <a:avLst/>
          </a:prstGeom>
        </p:spPr>
      </p:pic>
    </p:spTree>
    <p:extLst>
      <p:ext uri="{BB962C8B-B14F-4D97-AF65-F5344CB8AC3E}">
        <p14:creationId xmlns:p14="http://schemas.microsoft.com/office/powerpoint/2010/main" val="3155581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bg>
      <p:bgPr>
        <a:solidFill>
          <a:srgbClr val="008C95"/>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400277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7_Title and Content">
    <p:bg>
      <p:bgPr>
        <a:solidFill>
          <a:schemeClr val="bg1"/>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3D9FC0D-D91B-418B-983D-C67ECC294988}"/>
              </a:ext>
            </a:extLst>
          </p:cNvPr>
          <p:cNvGrpSpPr/>
          <p:nvPr userDrawn="1"/>
        </p:nvGrpSpPr>
        <p:grpSpPr>
          <a:xfrm>
            <a:off x="-50800" y="0"/>
            <a:ext cx="9257905" cy="1482283"/>
            <a:chOff x="-50800" y="0"/>
            <a:chExt cx="9257905" cy="1482283"/>
          </a:xfrm>
        </p:grpSpPr>
        <p:pic>
          <p:nvPicPr>
            <p:cNvPr id="17" name="Graphic 16">
              <a:extLst>
                <a:ext uri="{FF2B5EF4-FFF2-40B4-BE49-F238E27FC236}">
                  <a16:creationId xmlns:a16="http://schemas.microsoft.com/office/drawing/2014/main" id="{E5709C47-ED53-4D00-AEB9-8B71ABBC6B4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5" name="Graphic 14">
              <a:extLst>
                <a:ext uri="{FF2B5EF4-FFF2-40B4-BE49-F238E27FC236}">
                  <a16:creationId xmlns:a16="http://schemas.microsoft.com/office/drawing/2014/main" id="{A0CA9D50-85EB-4EAA-A1AD-F42D2230AD3F}"/>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F1A7A55B-1DBA-405E-86B5-A2071D0911B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6538035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6_Blank">
    <p:bg>
      <p:bgPr>
        <a:solidFill>
          <a:schemeClr val="bg1">
            <a:lumMod val="75000"/>
          </a:schemeClr>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9273009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5_Blank">
    <p:bg>
      <p:bgPr>
        <a:solidFill>
          <a:schemeClr val="bg1"/>
        </a:solidFill>
        <a:effectLst/>
      </p:bgPr>
    </p:bg>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47522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15CF919-0230-4485-8CEA-95B6F4F8FE32}"/>
              </a:ext>
            </a:extLst>
          </p:cNvPr>
          <p:cNvGrpSpPr/>
          <p:nvPr userDrawn="1"/>
        </p:nvGrpSpPr>
        <p:grpSpPr>
          <a:xfrm>
            <a:off x="-50800" y="0"/>
            <a:ext cx="9259188" cy="1482283"/>
            <a:chOff x="-50800" y="0"/>
            <a:chExt cx="9259188" cy="1482283"/>
          </a:xfrm>
        </p:grpSpPr>
        <p:pic>
          <p:nvPicPr>
            <p:cNvPr id="15" name="Graphic 14">
              <a:extLst>
                <a:ext uri="{FF2B5EF4-FFF2-40B4-BE49-F238E27FC236}">
                  <a16:creationId xmlns:a16="http://schemas.microsoft.com/office/drawing/2014/main" id="{60BF864A-11DE-4C35-9D88-41010007135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6D5F08BB-53C3-4345-97CD-8C74B18CE885}"/>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D77CBD8A-449F-4E57-AF98-A8A218A23F9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225285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bg1">
            <a:lumMod val="85000"/>
          </a:schemeClr>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F2B18268-E18A-4AF6-8EE2-BA605B855E7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50800" y="0"/>
            <a:ext cx="9247614" cy="1371190"/>
          </a:xfrm>
          <a:prstGeom prst="rect">
            <a:avLst/>
          </a:prstGeom>
        </p:spPr>
      </p:pic>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EA9E4D7B-E5D5-4DBC-BC27-3AE9EA89702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26022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9F773B3-3FC0-4BA9-B642-086CD8950C71}"/>
              </a:ext>
            </a:extLst>
          </p:cNvPr>
          <p:cNvGrpSpPr/>
          <p:nvPr userDrawn="1"/>
        </p:nvGrpSpPr>
        <p:grpSpPr>
          <a:xfrm>
            <a:off x="-50800" y="0"/>
            <a:ext cx="9259188" cy="1482283"/>
            <a:chOff x="-50800" y="0"/>
            <a:chExt cx="9259188" cy="1482283"/>
          </a:xfrm>
        </p:grpSpPr>
        <p:pic>
          <p:nvPicPr>
            <p:cNvPr id="14" name="Graphic 13">
              <a:extLst>
                <a:ext uri="{FF2B5EF4-FFF2-40B4-BE49-F238E27FC236}">
                  <a16:creationId xmlns:a16="http://schemas.microsoft.com/office/drawing/2014/main" id="{DA51BD11-E93D-4300-9A56-5BB9D4CB9D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3" name="Graphic 12">
              <a:extLst>
                <a:ext uri="{FF2B5EF4-FFF2-40B4-BE49-F238E27FC236}">
                  <a16:creationId xmlns:a16="http://schemas.microsoft.com/office/drawing/2014/main" id="{BB59F24B-AA5E-44CB-9CF0-2D794709A6B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CD8CF76F-9F92-45CB-84AB-FE423756B087}"/>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3928228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7305D0D8-4229-4323-B04A-97B136E89928}"/>
              </a:ext>
            </a:extLst>
          </p:cNvPr>
          <p:cNvGrpSpPr/>
          <p:nvPr userDrawn="1"/>
        </p:nvGrpSpPr>
        <p:grpSpPr>
          <a:xfrm>
            <a:off x="-50800" y="0"/>
            <a:ext cx="9257905" cy="1482283"/>
            <a:chOff x="-50800" y="0"/>
            <a:chExt cx="9257905" cy="1482283"/>
          </a:xfrm>
        </p:grpSpPr>
        <p:pic>
          <p:nvPicPr>
            <p:cNvPr id="12" name="Graphic 11">
              <a:extLst>
                <a:ext uri="{FF2B5EF4-FFF2-40B4-BE49-F238E27FC236}">
                  <a16:creationId xmlns:a16="http://schemas.microsoft.com/office/drawing/2014/main" id="{BD5F7E8B-297D-4D06-BCE6-63D63E8347E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40509" y="111093"/>
              <a:ext cx="9247614" cy="1371190"/>
            </a:xfrm>
            <a:prstGeom prst="rect">
              <a:avLst/>
            </a:prstGeom>
          </p:spPr>
        </p:pic>
        <p:pic>
          <p:nvPicPr>
            <p:cNvPr id="13" name="Graphic 12">
              <a:extLst>
                <a:ext uri="{FF2B5EF4-FFF2-40B4-BE49-F238E27FC236}">
                  <a16:creationId xmlns:a16="http://schemas.microsoft.com/office/drawing/2014/main" id="{A44EFBBE-1D3F-42F5-9FE5-9896145B6B4A}"/>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8C04D610-8DAD-4A11-96E2-5B6BD3F0333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892895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1_Title and Content">
    <p:bg>
      <p:bgPr>
        <a:solidFill>
          <a:schemeClr val="bg1">
            <a:lumMod val="85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5445DB7-3988-45B8-9EF0-E21473B01EDE}"/>
              </a:ext>
            </a:extLst>
          </p:cNvPr>
          <p:cNvGrpSpPr/>
          <p:nvPr userDrawn="1"/>
        </p:nvGrpSpPr>
        <p:grpSpPr>
          <a:xfrm>
            <a:off x="-50800" y="0"/>
            <a:ext cx="9259188" cy="1482283"/>
            <a:chOff x="-50800" y="0"/>
            <a:chExt cx="9259188" cy="1482283"/>
          </a:xfrm>
        </p:grpSpPr>
        <p:pic>
          <p:nvPicPr>
            <p:cNvPr id="13" name="Graphic 12">
              <a:extLst>
                <a:ext uri="{FF2B5EF4-FFF2-40B4-BE49-F238E27FC236}">
                  <a16:creationId xmlns:a16="http://schemas.microsoft.com/office/drawing/2014/main" id="{5BD51B1E-B0E7-448B-876B-F83F23A0C4A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4887"/>
            <a:stretch/>
          </p:blipFill>
          <p:spPr>
            <a:xfrm>
              <a:off x="-39226" y="111093"/>
              <a:ext cx="9247614" cy="1371190"/>
            </a:xfrm>
            <a:prstGeom prst="rect">
              <a:avLst/>
            </a:prstGeom>
          </p:spPr>
        </p:pic>
        <p:pic>
          <p:nvPicPr>
            <p:cNvPr id="14" name="Graphic 13">
              <a:extLst>
                <a:ext uri="{FF2B5EF4-FFF2-40B4-BE49-F238E27FC236}">
                  <a16:creationId xmlns:a16="http://schemas.microsoft.com/office/drawing/2014/main" id="{C279CD92-C336-48F1-B39F-BE63685077AD}"/>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t="44887"/>
            <a:stretch/>
          </p:blipFill>
          <p:spPr>
            <a:xfrm>
              <a:off x="-50800" y="0"/>
              <a:ext cx="9247614" cy="1371190"/>
            </a:xfrm>
            <a:prstGeom prst="rect">
              <a:avLst/>
            </a:prstGeom>
          </p:spPr>
        </p:pic>
      </p:grpSp>
      <p:sp>
        <p:nvSpPr>
          <p:cNvPr id="2" name="Title 1"/>
          <p:cNvSpPr>
            <a:spLocks noGrp="1"/>
          </p:cNvSpPr>
          <p:nvPr>
            <p:ph type="title"/>
          </p:nvPr>
        </p:nvSpPr>
        <p:spPr>
          <a:xfrm>
            <a:off x="195943" y="156720"/>
            <a:ext cx="8788902" cy="1325563"/>
          </a:xfrm>
        </p:spPr>
        <p:txBody>
          <a:bodyPr/>
          <a:lstStyle>
            <a:lvl1pPr>
              <a:defRPr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195943" y="1726163"/>
            <a:ext cx="8788902" cy="44508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3"/>
          <p:cNvSpPr>
            <a:spLocks noGrp="1"/>
          </p:cNvSpPr>
          <p:nvPr>
            <p:ph type="sldNum" sz="quarter" idx="12"/>
          </p:nvPr>
        </p:nvSpPr>
        <p:spPr>
          <a:xfrm>
            <a:off x="3543300" y="6555923"/>
            <a:ext cx="2057400" cy="230868"/>
          </a:xfrm>
          <a:prstGeom prst="rect">
            <a:avLst/>
          </a:prstGeom>
        </p:spPr>
        <p:txBody>
          <a:bodyPr/>
          <a:lstStyle>
            <a:lvl1pPr algn="ctr">
              <a:defRPr sz="900"/>
            </a:lvl1pPr>
          </a:lstStyle>
          <a:p>
            <a:fld id="{48F63A3B-78C7-47BE-AE5E-E10140E04643}" type="slidenum">
              <a:rPr lang="en-US" smtClean="0"/>
              <a:t>‹#›</a:t>
            </a:fld>
            <a:endParaRPr lang="en-US" dirty="0"/>
          </a:p>
        </p:txBody>
      </p:sp>
      <p:pic>
        <p:nvPicPr>
          <p:cNvPr id="9" name="Picture 8">
            <a:extLst>
              <a:ext uri="{FF2B5EF4-FFF2-40B4-BE49-F238E27FC236}">
                <a16:creationId xmlns:a16="http://schemas.microsoft.com/office/drawing/2014/main" id="{75BDF85C-7F96-483A-9C0E-19274D1AF17E}"/>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037665" y="6219627"/>
            <a:ext cx="2106335" cy="672592"/>
          </a:xfrm>
          <a:prstGeom prst="rect">
            <a:avLst/>
          </a:prstGeom>
        </p:spPr>
      </p:pic>
    </p:spTree>
    <p:extLst>
      <p:ext uri="{BB962C8B-B14F-4D97-AF65-F5344CB8AC3E}">
        <p14:creationId xmlns:p14="http://schemas.microsoft.com/office/powerpoint/2010/main" val="126925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5222771"/>
      </p:ext>
    </p:extLst>
  </p:cSld>
  <p:clrMap bg1="lt1" tx1="dk1" bg2="lt2" tx2="dk2" accent1="accent1" accent2="accent2" accent3="accent3" accent4="accent4" accent5="accent5" accent6="accent6" hlink="hlink" folHlink="folHlink"/>
  <p:sldLayoutIdLst>
    <p:sldLayoutId id="2147483691" r:id="rId1"/>
    <p:sldLayoutId id="2147483753"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52" r:id="rId17"/>
    <p:sldLayoutId id="2147483756" r:id="rId18"/>
    <p:sldLayoutId id="2147483757" r:id="rId19"/>
    <p:sldLayoutId id="2147483758" r:id="rId20"/>
    <p:sldLayoutId id="2147483759" r:id="rId21"/>
    <p:sldLayoutId id="2147483760" r:id="rId22"/>
    <p:sldLayoutId id="2147483761" r:id="rId23"/>
    <p:sldLayoutId id="2147483762" r:id="rId24"/>
    <p:sldLayoutId id="2147483763" r:id="rId25"/>
    <p:sldLayoutId id="2147483764" r:id="rId26"/>
    <p:sldLayoutId id="2147483765" r:id="rId27"/>
    <p:sldLayoutId id="2147483766" r:id="rId28"/>
    <p:sldLayoutId id="2147483767" r:id="rId29"/>
    <p:sldLayoutId id="2147483768" r:id="rId30"/>
    <p:sldLayoutId id="2147483769" r:id="rId31"/>
    <p:sldLayoutId id="2147483706" r:id="rId32"/>
    <p:sldLayoutId id="2147483707" r:id="rId33"/>
    <p:sldLayoutId id="2147483708" r:id="rId34"/>
    <p:sldLayoutId id="2147483709" r:id="rId35"/>
    <p:sldLayoutId id="2147483710" r:id="rId36"/>
    <p:sldLayoutId id="2147483711" r:id="rId37"/>
    <p:sldLayoutId id="2147483712" r:id="rId38"/>
    <p:sldLayoutId id="2147483713" r:id="rId39"/>
    <p:sldLayoutId id="2147483715" r:id="rId40"/>
    <p:sldLayoutId id="2147483714" r:id="rId41"/>
  </p:sldLayoutIdLst>
  <p:txStyles>
    <p:titleStyle>
      <a:lvl1pPr algn="l" defTabSz="685766"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24"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Arial" panose="020B0604020202020204" pitchFamily="34" charset="0"/>
          <a:ea typeface="+mn-ea"/>
          <a:cs typeface="Arial" panose="020B060402020202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hyperlink" Target="http://physicianconnect.carolinas.org/coding-for-new-provider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hyperlink" Target="http://physicianconnect.carolinas.org/coding-for-new-providers" TargetMode="Externa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5.xml.rels><?xml version="1.0" encoding="UTF-8" standalone="yes"?>
<Relationships xmlns="http://schemas.openxmlformats.org/package/2006/relationships"><Relationship Id="rId3" Type="http://schemas.openxmlformats.org/officeDocument/2006/relationships/hyperlink" Target="https://carolinashealthcare.sharepoint.com/sites/eLink/_layouts/15/start.aspx" TargetMode="External"/><Relationship Id="rId2" Type="http://schemas.openxmlformats.org/officeDocument/2006/relationships/hyperlink" Target="http://physicianconnect.carolinas.org/coding-for-new-providers" TargetMode="Externa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hyperlink" Target="http://physicianconnect.carolinas.org/HCC" TargetMode="Externa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cms.hhs.gov/transmittals/downloads/R178CP.pdf" TargetMode="Externa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117604"/>
            <a:ext cx="9144000" cy="2697042"/>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itle 1"/>
          <p:cNvSpPr>
            <a:spLocks noGrp="1"/>
          </p:cNvSpPr>
          <p:nvPr>
            <p:ph type="ctrTitle"/>
          </p:nvPr>
        </p:nvSpPr>
        <p:spPr>
          <a:xfrm>
            <a:off x="1143000" y="3306975"/>
            <a:ext cx="6858000" cy="1237718"/>
          </a:xfrm>
        </p:spPr>
        <p:txBody>
          <a:bodyPr>
            <a:normAutofit fontScale="90000"/>
          </a:bodyPr>
          <a:lstStyle/>
          <a:p>
            <a:r>
              <a:rPr lang="en-US" b="1" dirty="0"/>
              <a:t>Coding for New Physicians/ACPs</a:t>
            </a:r>
          </a:p>
        </p:txBody>
      </p:sp>
      <p:sp>
        <p:nvSpPr>
          <p:cNvPr id="3" name="Subtitle 2"/>
          <p:cNvSpPr>
            <a:spLocks noGrp="1"/>
          </p:cNvSpPr>
          <p:nvPr>
            <p:ph type="subTitle" idx="1"/>
          </p:nvPr>
        </p:nvSpPr>
        <p:spPr>
          <a:xfrm>
            <a:off x="1143000" y="4605358"/>
            <a:ext cx="6858000" cy="1250462"/>
          </a:xfrm>
        </p:spPr>
        <p:txBody>
          <a:bodyPr>
            <a:normAutofit/>
          </a:bodyPr>
          <a:lstStyle/>
          <a:p>
            <a:r>
              <a:rPr lang="en-US" sz="2800" dirty="0"/>
              <a:t>New Physician/ACP Orientation Team</a:t>
            </a:r>
          </a:p>
          <a:p>
            <a:r>
              <a:rPr lang="en-US" sz="2800" dirty="0"/>
              <a:t>Corporate Compliance</a:t>
            </a:r>
          </a:p>
        </p:txBody>
      </p:sp>
      <p:sp>
        <p:nvSpPr>
          <p:cNvPr id="5" name="TextBox 4">
            <a:extLst>
              <a:ext uri="{FF2B5EF4-FFF2-40B4-BE49-F238E27FC236}">
                <a16:creationId xmlns:a16="http://schemas.microsoft.com/office/drawing/2014/main" id="{23A82DFC-8F5E-4ECB-9D14-8F6EC9175381}"/>
              </a:ext>
            </a:extLst>
          </p:cNvPr>
          <p:cNvSpPr txBox="1"/>
          <p:nvPr/>
        </p:nvSpPr>
        <p:spPr>
          <a:xfrm>
            <a:off x="525194" y="6220932"/>
            <a:ext cx="1600200" cy="246221"/>
          </a:xfrm>
          <a:prstGeom prst="rect">
            <a:avLst/>
          </a:prstGeom>
          <a:noFill/>
        </p:spPr>
        <p:txBody>
          <a:bodyPr wrap="square" rtlCol="0">
            <a:spAutoFit/>
          </a:bodyPr>
          <a:lstStyle/>
          <a:p>
            <a:r>
              <a:rPr lang="en-US" sz="1000" dirty="0"/>
              <a:t>Revised  October 2018</a:t>
            </a:r>
          </a:p>
        </p:txBody>
      </p:sp>
    </p:spTree>
    <p:extLst>
      <p:ext uri="{BB962C8B-B14F-4D97-AF65-F5344CB8AC3E}">
        <p14:creationId xmlns:p14="http://schemas.microsoft.com/office/powerpoint/2010/main" val="1557720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Urgent Alert – New Law Impacts South Carolina Physicians/ACPs</a:t>
            </a:r>
          </a:p>
        </p:txBody>
      </p:sp>
      <p:sp>
        <p:nvSpPr>
          <p:cNvPr id="3" name="Rectangle 2">
            <a:extLst>
              <a:ext uri="{FF2B5EF4-FFF2-40B4-BE49-F238E27FC236}">
                <a16:creationId xmlns:a16="http://schemas.microsoft.com/office/drawing/2014/main" id="{A73A8B9C-930C-408A-859C-9497E04D7A87}"/>
              </a:ext>
            </a:extLst>
          </p:cNvPr>
          <p:cNvSpPr/>
          <p:nvPr/>
        </p:nvSpPr>
        <p:spPr>
          <a:xfrm>
            <a:off x="514282" y="1800030"/>
            <a:ext cx="7785656" cy="3785652"/>
          </a:xfrm>
          <a:prstGeom prst="rect">
            <a:avLst/>
          </a:prstGeom>
        </p:spPr>
        <p:txBody>
          <a:bodyPr wrap="square">
            <a:spAutoFit/>
          </a:bodyPr>
          <a:lstStyle/>
          <a:p>
            <a:r>
              <a:rPr lang="en-US" sz="2400" b="1" dirty="0">
                <a:solidFill>
                  <a:srgbClr val="000000"/>
                </a:solidFill>
                <a:latin typeface="Arial" panose="020B0604020202020204" pitchFamily="34" charset="0"/>
              </a:rPr>
              <a:t>North Carolina Prescribers: </a:t>
            </a:r>
          </a:p>
          <a:p>
            <a:endParaRPr lang="en-US" sz="2400" dirty="0">
              <a:solidFill>
                <a:srgbClr val="000000"/>
              </a:solidFill>
              <a:latin typeface="Arial" panose="020B0604020202020204" pitchFamily="34" charset="0"/>
            </a:endParaRPr>
          </a:p>
          <a:p>
            <a:r>
              <a:rPr lang="en-US" sz="2400" dirty="0">
                <a:solidFill>
                  <a:srgbClr val="000000"/>
                </a:solidFill>
                <a:latin typeface="Arial Body"/>
              </a:rPr>
              <a:t>Under a separate South Carolina Medicaid regulation issued April 1, 2016, North Carolina Physicians/ACPs issuing any controlled substance (DEA Schedules II through IV) for a </a:t>
            </a:r>
            <a:r>
              <a:rPr lang="en-US" sz="2400" b="1" dirty="0">
                <a:solidFill>
                  <a:srgbClr val="000000"/>
                </a:solidFill>
                <a:latin typeface="Arial Body"/>
              </a:rPr>
              <a:t>South Carolina Medicaid patient must “first evaluate the beneficiary’s controlled substance history through SCRIPTS.” </a:t>
            </a:r>
            <a:r>
              <a:rPr lang="en-US" sz="2400" dirty="0">
                <a:solidFill>
                  <a:srgbClr val="000000"/>
                </a:solidFill>
                <a:latin typeface="Arial Body"/>
              </a:rPr>
              <a:t>Of note, South Carolina Medicaid defines their service area as “within 25 miles of the state line.”</a:t>
            </a:r>
            <a:endParaRPr lang="en-US" sz="2400" dirty="0">
              <a:solidFill>
                <a:schemeClr val="accent1">
                  <a:lumMod val="75000"/>
                </a:schemeClr>
              </a:solidFill>
              <a:latin typeface="Times New Roman" panose="02020603050405020304" pitchFamily="18" charset="0"/>
            </a:endParaRPr>
          </a:p>
        </p:txBody>
      </p:sp>
    </p:spTree>
    <p:extLst>
      <p:ext uri="{BB962C8B-B14F-4D97-AF65-F5344CB8AC3E}">
        <p14:creationId xmlns:p14="http://schemas.microsoft.com/office/powerpoint/2010/main" val="243663745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b="1" dirty="0"/>
              <a:t>Onsite Training is Available</a:t>
            </a:r>
          </a:p>
        </p:txBody>
      </p:sp>
      <p:sp>
        <p:nvSpPr>
          <p:cNvPr id="4" name="Content Placeholder 2">
            <a:extLst>
              <a:ext uri="{FF2B5EF4-FFF2-40B4-BE49-F238E27FC236}">
                <a16:creationId xmlns:a16="http://schemas.microsoft.com/office/drawing/2014/main" id="{128CADC1-D42A-42F6-BF4C-1ADAD0017AFE}"/>
              </a:ext>
            </a:extLst>
          </p:cNvPr>
          <p:cNvSpPr>
            <a:spLocks noGrp="1"/>
          </p:cNvSpPr>
          <p:nvPr>
            <p:ph idx="1"/>
          </p:nvPr>
        </p:nvSpPr>
        <p:spPr>
          <a:xfrm>
            <a:off x="446313" y="1850571"/>
            <a:ext cx="7968343" cy="4114800"/>
          </a:xfrm>
        </p:spPr>
        <p:txBody>
          <a:bodyPr/>
          <a:lstStyle/>
          <a:p>
            <a:r>
              <a:rPr lang="en-US" sz="2400" dirty="0"/>
              <a:t>If you wish to receive onsite training, please indicate your interest on the Evaluation Form (question #5).  Your assigned Auditor/Educator will coordinate the onsite follow-up session.  </a:t>
            </a:r>
          </a:p>
          <a:p>
            <a:r>
              <a:rPr lang="en-US" sz="2400" dirty="0"/>
              <a:t>The onsite session could include:</a:t>
            </a:r>
          </a:p>
          <a:p>
            <a:pPr lvl="1"/>
            <a:r>
              <a:rPr lang="en-US" sz="2200" dirty="0"/>
              <a:t>Review and discussion of your recent documentation</a:t>
            </a:r>
          </a:p>
          <a:p>
            <a:pPr lvl="1"/>
            <a:r>
              <a:rPr lang="en-US" sz="2200" dirty="0"/>
              <a:t>Shadowing</a:t>
            </a:r>
          </a:p>
          <a:p>
            <a:pPr lvl="1"/>
            <a:r>
              <a:rPr lang="en-US" sz="2200" dirty="0"/>
              <a:t>Specialty-specific services</a:t>
            </a:r>
          </a:p>
          <a:p>
            <a:pPr lvl="2"/>
            <a:r>
              <a:rPr lang="en-US" sz="2200" dirty="0"/>
              <a:t>e.g., preventive services, prenatal visits, common procedures</a:t>
            </a:r>
          </a:p>
          <a:p>
            <a:pPr lvl="1"/>
            <a:endParaRPr lang="en-US" dirty="0"/>
          </a:p>
        </p:txBody>
      </p:sp>
    </p:spTree>
    <p:extLst>
      <p:ext uri="{BB962C8B-B14F-4D97-AF65-F5344CB8AC3E}">
        <p14:creationId xmlns:p14="http://schemas.microsoft.com/office/powerpoint/2010/main" val="27796783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Putting it All Together:</a:t>
            </a:r>
          </a:p>
          <a:p>
            <a:pPr algn="ctr"/>
            <a:r>
              <a:rPr lang="en-US" sz="4400" b="1" dirty="0">
                <a:latin typeface="Arial" panose="020B0604020202020204" pitchFamily="34" charset="0"/>
                <a:cs typeface="Arial" panose="020B0604020202020204" pitchFamily="34" charset="0"/>
              </a:rPr>
              <a:t>Choosing a Code Level</a:t>
            </a:r>
          </a:p>
        </p:txBody>
      </p:sp>
    </p:spTree>
    <p:extLst>
      <p:ext uri="{BB962C8B-B14F-4D97-AF65-F5344CB8AC3E}">
        <p14:creationId xmlns:p14="http://schemas.microsoft.com/office/powerpoint/2010/main" val="37698240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Office Visit Codes</a:t>
            </a:r>
          </a:p>
        </p:txBody>
      </p:sp>
    </p:spTree>
    <p:extLst>
      <p:ext uri="{BB962C8B-B14F-4D97-AF65-F5344CB8AC3E}">
        <p14:creationId xmlns:p14="http://schemas.microsoft.com/office/powerpoint/2010/main" val="29439738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New vs. Established Patient</a:t>
            </a:r>
            <a:br>
              <a:rPr lang="en-US" dirty="0"/>
            </a:br>
            <a:r>
              <a:rPr lang="en-US" dirty="0"/>
              <a:t>Office Visits</a:t>
            </a:r>
          </a:p>
        </p:txBody>
      </p:sp>
      <p:sp>
        <p:nvSpPr>
          <p:cNvPr id="3" name="Rectangle 3">
            <a:extLst>
              <a:ext uri="{FF2B5EF4-FFF2-40B4-BE49-F238E27FC236}">
                <a16:creationId xmlns:a16="http://schemas.microsoft.com/office/drawing/2014/main" id="{CE83BB59-A802-4787-9CAB-65712E454550}"/>
              </a:ext>
            </a:extLst>
          </p:cNvPr>
          <p:cNvSpPr>
            <a:spLocks noGrp="1" noChangeArrowheads="1"/>
          </p:cNvSpPr>
          <p:nvPr>
            <p:ph idx="1"/>
          </p:nvPr>
        </p:nvSpPr>
        <p:spPr>
          <a:xfrm>
            <a:off x="475594" y="1956767"/>
            <a:ext cx="8229600" cy="3015343"/>
          </a:xfrm>
        </p:spPr>
        <p:txBody>
          <a:bodyPr>
            <a:normAutofit/>
          </a:bodyPr>
          <a:lstStyle/>
          <a:p>
            <a:pPr eaLnBrk="1" hangingPunct="1"/>
            <a:r>
              <a:rPr lang="en-US" sz="2400" dirty="0">
                <a:latin typeface="Arial (Body)"/>
              </a:rPr>
              <a:t>AMA CPT</a:t>
            </a:r>
            <a:r>
              <a:rPr lang="en-US" sz="2400" baseline="30000" dirty="0">
                <a:latin typeface="Arial (Body)"/>
                <a:cs typeface="Arial" charset="0"/>
              </a:rPr>
              <a:t>® </a:t>
            </a:r>
            <a:r>
              <a:rPr lang="en-US" sz="2400" dirty="0">
                <a:latin typeface="Arial (Body)"/>
                <a:cs typeface="Arial" charset="0"/>
              </a:rPr>
              <a:t> definition:  </a:t>
            </a:r>
          </a:p>
          <a:p>
            <a:pPr eaLnBrk="1" hangingPunct="1">
              <a:buFont typeface="Wingdings" pitchFamily="2" charset="2"/>
              <a:buNone/>
            </a:pPr>
            <a:r>
              <a:rPr lang="en-US" sz="2400" dirty="0">
                <a:latin typeface="Arial (Body)"/>
              </a:rPr>
              <a:t>    </a:t>
            </a:r>
            <a:r>
              <a:rPr lang="en-US" sz="2400" i="1" dirty="0">
                <a:latin typeface="Arial (Body)"/>
              </a:rPr>
              <a:t>A </a:t>
            </a:r>
            <a:r>
              <a:rPr lang="en-US" sz="2400" b="1" i="1" dirty="0">
                <a:latin typeface="Arial (Body)"/>
              </a:rPr>
              <a:t>new</a:t>
            </a:r>
            <a:r>
              <a:rPr lang="en-US" sz="2400" i="1" dirty="0">
                <a:latin typeface="Arial (Body)"/>
              </a:rPr>
              <a:t> patient is one who has </a:t>
            </a:r>
            <a:r>
              <a:rPr lang="en-US" sz="2400" i="1" u="sng" dirty="0">
                <a:latin typeface="Arial (Body)"/>
              </a:rPr>
              <a:t>not</a:t>
            </a:r>
            <a:r>
              <a:rPr lang="en-US" sz="2400" i="1" dirty="0">
                <a:latin typeface="Arial (Body)"/>
              </a:rPr>
              <a:t> received any professional (face-to-face) services from the physician/ qualified health care professional or another physician/ qualified health care professional of the </a:t>
            </a:r>
            <a:r>
              <a:rPr lang="en-US" sz="2400" b="1" i="1" dirty="0">
                <a:latin typeface="Arial (Body)"/>
              </a:rPr>
              <a:t>exact</a:t>
            </a:r>
            <a:r>
              <a:rPr lang="en-US" sz="2400" i="1" dirty="0">
                <a:latin typeface="Arial (Body)"/>
              </a:rPr>
              <a:t> same specialty </a:t>
            </a:r>
            <a:r>
              <a:rPr lang="en-US" sz="2400" b="1" i="1" dirty="0">
                <a:latin typeface="Arial (Body)"/>
              </a:rPr>
              <a:t>and</a:t>
            </a:r>
            <a:r>
              <a:rPr lang="en-US" sz="2400" i="1" dirty="0">
                <a:latin typeface="Arial (Body)"/>
              </a:rPr>
              <a:t> </a:t>
            </a:r>
            <a:r>
              <a:rPr lang="en-US" sz="2400" b="1" i="1" dirty="0">
                <a:latin typeface="Arial (Body)"/>
              </a:rPr>
              <a:t>subspecialty</a:t>
            </a:r>
            <a:r>
              <a:rPr lang="en-US" sz="2400" i="1" dirty="0">
                <a:latin typeface="Arial (Body)"/>
              </a:rPr>
              <a:t> who belongs to the same group practice, within the past three</a:t>
            </a:r>
            <a:r>
              <a:rPr lang="en-US" sz="2400" i="1" dirty="0">
                <a:latin typeface="Arial (Body)"/>
                <a:cs typeface="Arial" charset="0"/>
              </a:rPr>
              <a:t> years.</a:t>
            </a:r>
            <a:r>
              <a:rPr lang="en-US" sz="2400" i="1" baseline="30000" dirty="0">
                <a:latin typeface="Arial (Body)"/>
                <a:cs typeface="Arial" charset="0"/>
              </a:rPr>
              <a:t>1</a:t>
            </a:r>
          </a:p>
        </p:txBody>
      </p:sp>
      <p:sp>
        <p:nvSpPr>
          <p:cNvPr id="4" name="Text Box 4">
            <a:extLst>
              <a:ext uri="{FF2B5EF4-FFF2-40B4-BE49-F238E27FC236}">
                <a16:creationId xmlns:a16="http://schemas.microsoft.com/office/drawing/2014/main" id="{ACAC7D3A-7B43-433B-9D24-5AF34CA980C3}"/>
              </a:ext>
            </a:extLst>
          </p:cNvPr>
          <p:cNvSpPr txBox="1">
            <a:spLocks noChangeArrowheads="1"/>
          </p:cNvSpPr>
          <p:nvPr/>
        </p:nvSpPr>
        <p:spPr bwMode="auto">
          <a:xfrm>
            <a:off x="1959429" y="5540829"/>
            <a:ext cx="42122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r>
              <a:rPr lang="en-US" sz="2000" b="0" baseline="30000" dirty="0">
                <a:solidFill>
                  <a:schemeClr val="tx1"/>
                </a:solidFill>
              </a:rPr>
              <a:t>1</a:t>
            </a:r>
            <a:r>
              <a:rPr lang="en-US" sz="2000" baseline="30000" dirty="0">
                <a:solidFill>
                  <a:schemeClr val="tx1"/>
                </a:solidFill>
              </a:rPr>
              <a:t>  </a:t>
            </a:r>
            <a:r>
              <a:rPr lang="en-US" sz="1600" b="0" dirty="0">
                <a:solidFill>
                  <a:schemeClr val="tx1"/>
                </a:solidFill>
              </a:rPr>
              <a:t>CPT 2018, Professional Edition, AMA pg.4</a:t>
            </a:r>
            <a:endParaRPr lang="en-US" sz="1600" b="0" baseline="30000" dirty="0">
              <a:solidFill>
                <a:schemeClr val="tx1"/>
              </a:solidFill>
            </a:endParaRPr>
          </a:p>
        </p:txBody>
      </p:sp>
    </p:spTree>
    <p:extLst>
      <p:ext uri="{BB962C8B-B14F-4D97-AF65-F5344CB8AC3E}">
        <p14:creationId xmlns:p14="http://schemas.microsoft.com/office/powerpoint/2010/main" val="3299078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New vs. Established Patient</a:t>
            </a:r>
            <a:br>
              <a:rPr lang="en-US" dirty="0"/>
            </a:br>
            <a:r>
              <a:rPr lang="en-US" dirty="0"/>
              <a:t>Office Visits</a:t>
            </a:r>
          </a:p>
        </p:txBody>
      </p:sp>
      <p:sp>
        <p:nvSpPr>
          <p:cNvPr id="3" name="Text Box 4">
            <a:extLst>
              <a:ext uri="{FF2B5EF4-FFF2-40B4-BE49-F238E27FC236}">
                <a16:creationId xmlns:a16="http://schemas.microsoft.com/office/drawing/2014/main" id="{A8271BA5-0A35-4D00-870E-1F56A66A344B}"/>
              </a:ext>
            </a:extLst>
          </p:cNvPr>
          <p:cNvSpPr txBox="1">
            <a:spLocks noChangeArrowheads="1"/>
          </p:cNvSpPr>
          <p:nvPr/>
        </p:nvSpPr>
        <p:spPr bwMode="auto">
          <a:xfrm>
            <a:off x="2397186" y="5812089"/>
            <a:ext cx="421224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r>
              <a:rPr lang="en-US" sz="2000" b="0" baseline="30000" dirty="0">
                <a:solidFill>
                  <a:schemeClr val="tx1"/>
                </a:solidFill>
              </a:rPr>
              <a:t>1</a:t>
            </a:r>
            <a:r>
              <a:rPr lang="en-US" sz="2000" baseline="30000" dirty="0">
                <a:solidFill>
                  <a:schemeClr val="tx1"/>
                </a:solidFill>
              </a:rPr>
              <a:t>  </a:t>
            </a:r>
            <a:r>
              <a:rPr lang="en-US" sz="1600" b="0" dirty="0">
                <a:solidFill>
                  <a:schemeClr val="tx1"/>
                </a:solidFill>
              </a:rPr>
              <a:t>CPT 2018, Professional Edition, AMA pg.4</a:t>
            </a:r>
            <a:endParaRPr lang="en-US" sz="1600" b="0" baseline="30000" dirty="0">
              <a:solidFill>
                <a:schemeClr val="tx1"/>
              </a:solidFill>
            </a:endParaRPr>
          </a:p>
        </p:txBody>
      </p:sp>
      <p:sp>
        <p:nvSpPr>
          <p:cNvPr id="4" name="Rectangle 3">
            <a:extLst>
              <a:ext uri="{FF2B5EF4-FFF2-40B4-BE49-F238E27FC236}">
                <a16:creationId xmlns:a16="http://schemas.microsoft.com/office/drawing/2014/main" id="{8AC77D9D-5530-4DA7-A535-2D7941F6E551}"/>
              </a:ext>
            </a:extLst>
          </p:cNvPr>
          <p:cNvSpPr>
            <a:spLocks noGrp="1" noChangeArrowheads="1"/>
          </p:cNvSpPr>
          <p:nvPr>
            <p:ph idx="1"/>
          </p:nvPr>
        </p:nvSpPr>
        <p:spPr>
          <a:xfrm>
            <a:off x="566433" y="1883014"/>
            <a:ext cx="8047921" cy="3603386"/>
          </a:xfrm>
        </p:spPr>
        <p:txBody>
          <a:bodyPr>
            <a:noAutofit/>
          </a:bodyPr>
          <a:lstStyle/>
          <a:p>
            <a:pPr>
              <a:lnSpc>
                <a:spcPct val="90000"/>
              </a:lnSpc>
            </a:pPr>
            <a:r>
              <a:rPr lang="en-US" sz="2400" dirty="0">
                <a:latin typeface="Arial (Body)"/>
              </a:rPr>
              <a:t>AMA CPT</a:t>
            </a:r>
            <a:r>
              <a:rPr lang="en-US" sz="2400" baseline="30000" dirty="0">
                <a:latin typeface="Arial (Body)"/>
                <a:cs typeface="Arial" charset="0"/>
              </a:rPr>
              <a:t> ®</a:t>
            </a:r>
            <a:r>
              <a:rPr lang="en-US" sz="2400" dirty="0">
                <a:latin typeface="Arial (Body)"/>
              </a:rPr>
              <a:t> definition:</a:t>
            </a:r>
          </a:p>
          <a:p>
            <a:pPr eaLnBrk="1" hangingPunct="1">
              <a:lnSpc>
                <a:spcPct val="90000"/>
              </a:lnSpc>
              <a:buFont typeface="Wingdings" pitchFamily="2" charset="2"/>
              <a:buNone/>
            </a:pPr>
            <a:r>
              <a:rPr lang="en-US" sz="2400" dirty="0">
                <a:latin typeface="Arial (Body)"/>
              </a:rPr>
              <a:t>    </a:t>
            </a:r>
            <a:r>
              <a:rPr lang="en-US" sz="2400" i="1" dirty="0">
                <a:latin typeface="Arial (Body)"/>
              </a:rPr>
              <a:t>An </a:t>
            </a:r>
            <a:r>
              <a:rPr lang="en-US" sz="2400" b="1" i="1" dirty="0">
                <a:latin typeface="Arial (Body)"/>
              </a:rPr>
              <a:t>established</a:t>
            </a:r>
            <a:r>
              <a:rPr lang="en-US" sz="2400" i="1" dirty="0">
                <a:latin typeface="Arial (Body)"/>
              </a:rPr>
              <a:t> patient is one who </a:t>
            </a:r>
            <a:r>
              <a:rPr lang="en-US" sz="2400" i="1" u="sng" dirty="0">
                <a:latin typeface="Arial (Body)"/>
              </a:rPr>
              <a:t>has</a:t>
            </a:r>
            <a:r>
              <a:rPr lang="en-US" sz="2400" i="1" dirty="0">
                <a:latin typeface="Arial (Body)"/>
              </a:rPr>
              <a:t> received professional (face-to-face) services from the physician/ qualified health care professional or another physician/ qualified health care professional of the </a:t>
            </a:r>
            <a:r>
              <a:rPr lang="en-US" sz="2400" b="1" i="1" dirty="0">
                <a:latin typeface="Arial (Body)"/>
              </a:rPr>
              <a:t>exact</a:t>
            </a:r>
            <a:r>
              <a:rPr lang="en-US" sz="2400" i="1" dirty="0">
                <a:latin typeface="Arial (Body)"/>
              </a:rPr>
              <a:t> same specialty </a:t>
            </a:r>
            <a:r>
              <a:rPr lang="en-US" sz="2400" b="1" i="1" dirty="0">
                <a:latin typeface="Arial (Body)"/>
              </a:rPr>
              <a:t>and subspecialty</a:t>
            </a:r>
            <a:r>
              <a:rPr lang="en-US" sz="2400" i="1" dirty="0">
                <a:latin typeface="Arial (Body)"/>
              </a:rPr>
              <a:t> who belongs to the same group practice, within the past three</a:t>
            </a:r>
            <a:r>
              <a:rPr lang="en-US" sz="2400" i="1" dirty="0">
                <a:latin typeface="Arial (Body)"/>
                <a:cs typeface="Arial" charset="0"/>
              </a:rPr>
              <a:t> years.</a:t>
            </a:r>
            <a:r>
              <a:rPr lang="en-US" sz="2400" i="1" baseline="30000" dirty="0">
                <a:latin typeface="Arial (Body)"/>
                <a:cs typeface="Arial" charset="0"/>
              </a:rPr>
              <a:t>1</a:t>
            </a:r>
          </a:p>
          <a:p>
            <a:pPr eaLnBrk="1" hangingPunct="1">
              <a:lnSpc>
                <a:spcPct val="90000"/>
              </a:lnSpc>
            </a:pPr>
            <a:endParaRPr lang="en-US" sz="2400" i="1" baseline="30000" dirty="0">
              <a:latin typeface="Arial (Body)"/>
              <a:cs typeface="Arial" charset="0"/>
            </a:endParaRPr>
          </a:p>
          <a:p>
            <a:pPr eaLnBrk="1" hangingPunct="1">
              <a:lnSpc>
                <a:spcPct val="90000"/>
              </a:lnSpc>
            </a:pPr>
            <a:r>
              <a:rPr lang="en-US" sz="2400" dirty="0">
                <a:latin typeface="Arial (Body)"/>
                <a:cs typeface="Arial" charset="0"/>
              </a:rPr>
              <a:t>The location where the services were provided previously is irrelevant.   </a:t>
            </a:r>
          </a:p>
        </p:txBody>
      </p:sp>
    </p:spTree>
    <p:extLst>
      <p:ext uri="{BB962C8B-B14F-4D97-AF65-F5344CB8AC3E}">
        <p14:creationId xmlns:p14="http://schemas.microsoft.com/office/powerpoint/2010/main" val="30848326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NEW PATIENT OFFICE VISIT CODES</a:t>
            </a:r>
            <a:br>
              <a:rPr lang="en-US" dirty="0"/>
            </a:br>
            <a:r>
              <a:rPr lang="en-US" sz="2800" dirty="0"/>
              <a:t>99201-99205 (3 OF 3 KEY ELEMENTS)</a:t>
            </a:r>
          </a:p>
        </p:txBody>
      </p:sp>
      <p:graphicFrame>
        <p:nvGraphicFramePr>
          <p:cNvPr id="4" name="Content Placeholder 3">
            <a:extLst>
              <a:ext uri="{FF2B5EF4-FFF2-40B4-BE49-F238E27FC236}">
                <a16:creationId xmlns:a16="http://schemas.microsoft.com/office/drawing/2014/main" id="{06134B56-9B24-4FFA-8FA4-135F152CEBB2}"/>
              </a:ext>
            </a:extLst>
          </p:cNvPr>
          <p:cNvGraphicFramePr>
            <a:graphicFrameLocks/>
          </p:cNvGraphicFramePr>
          <p:nvPr>
            <p:extLst>
              <p:ext uri="{D42A27DB-BD31-4B8C-83A1-F6EECF244321}">
                <p14:modId xmlns:p14="http://schemas.microsoft.com/office/powerpoint/2010/main" val="918981943"/>
              </p:ext>
            </p:extLst>
          </p:nvPr>
        </p:nvGraphicFramePr>
        <p:xfrm>
          <a:off x="407964" y="1388048"/>
          <a:ext cx="8028308" cy="4903382"/>
        </p:xfrm>
        <a:graphic>
          <a:graphicData uri="http://schemas.openxmlformats.org/drawingml/2006/table">
            <a:tbl>
              <a:tblPr firstRow="1" bandRow="1"/>
              <a:tblGrid>
                <a:gridCol w="1392701">
                  <a:extLst>
                    <a:ext uri="{9D8B030D-6E8A-4147-A177-3AD203B41FA5}">
                      <a16:colId xmlns:a16="http://schemas.microsoft.com/office/drawing/2014/main" val="20000"/>
                    </a:ext>
                  </a:extLst>
                </a:gridCol>
                <a:gridCol w="1603717">
                  <a:extLst>
                    <a:ext uri="{9D8B030D-6E8A-4147-A177-3AD203B41FA5}">
                      <a16:colId xmlns:a16="http://schemas.microsoft.com/office/drawing/2014/main" val="20001"/>
                    </a:ext>
                  </a:extLst>
                </a:gridCol>
                <a:gridCol w="1752009">
                  <a:extLst>
                    <a:ext uri="{9D8B030D-6E8A-4147-A177-3AD203B41FA5}">
                      <a16:colId xmlns:a16="http://schemas.microsoft.com/office/drawing/2014/main" val="20002"/>
                    </a:ext>
                  </a:extLst>
                </a:gridCol>
                <a:gridCol w="1789026">
                  <a:extLst>
                    <a:ext uri="{9D8B030D-6E8A-4147-A177-3AD203B41FA5}">
                      <a16:colId xmlns:a16="http://schemas.microsoft.com/office/drawing/2014/main" val="20003"/>
                    </a:ext>
                  </a:extLst>
                </a:gridCol>
                <a:gridCol w="1490855">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11791">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99201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 organ system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a:t>
                      </a:r>
                      <a:r>
                        <a:rPr lang="en-US" sz="1800" baseline="0" dirty="0"/>
                        <a:t> straight-forward</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10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11791">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99202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p>
                      <a:r>
                        <a:rPr lang="en-US" sz="1800" dirty="0"/>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 straight-forward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11791">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99203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2 – 9</a:t>
                      </a:r>
                    </a:p>
                    <a:p>
                      <a:r>
                        <a:rPr lang="en-US" sz="1800" dirty="0"/>
                        <a:t>PFSH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Low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30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11791">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99204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45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711791">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99205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60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4154895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fontScale="90000"/>
          </a:bodyPr>
          <a:lstStyle/>
          <a:p>
            <a:r>
              <a:rPr lang="en-US" dirty="0"/>
              <a:t>ESTABLISHED PATIENT OFFICE VISIT CODES</a:t>
            </a:r>
            <a:br>
              <a:rPr lang="en-US" dirty="0"/>
            </a:br>
            <a:r>
              <a:rPr lang="en-US" sz="3100" dirty="0"/>
              <a:t>99211-99215 (2 OF 3 KEY ELEMENTS)</a:t>
            </a:r>
          </a:p>
        </p:txBody>
      </p:sp>
      <p:graphicFrame>
        <p:nvGraphicFramePr>
          <p:cNvPr id="3" name="Content Placeholder 3">
            <a:extLst>
              <a:ext uri="{FF2B5EF4-FFF2-40B4-BE49-F238E27FC236}">
                <a16:creationId xmlns:a16="http://schemas.microsoft.com/office/drawing/2014/main" id="{2755D450-4836-4E05-8B30-B13F524F2AD6}"/>
              </a:ext>
            </a:extLst>
          </p:cNvPr>
          <p:cNvGraphicFramePr>
            <a:graphicFrameLocks/>
          </p:cNvGraphicFramePr>
          <p:nvPr>
            <p:extLst>
              <p:ext uri="{D42A27DB-BD31-4B8C-83A1-F6EECF244321}">
                <p14:modId xmlns:p14="http://schemas.microsoft.com/office/powerpoint/2010/main" val="1082578307"/>
              </p:ext>
            </p:extLst>
          </p:nvPr>
        </p:nvGraphicFramePr>
        <p:xfrm>
          <a:off x="462062" y="1493348"/>
          <a:ext cx="8003445" cy="4892749"/>
        </p:xfrm>
        <a:graphic>
          <a:graphicData uri="http://schemas.openxmlformats.org/drawingml/2006/table">
            <a:tbl>
              <a:tblPr firstRow="1" bandRow="1"/>
              <a:tblGrid>
                <a:gridCol w="1221645">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498182">
                  <a:extLst>
                    <a:ext uri="{9D8B030D-6E8A-4147-A177-3AD203B41FA5}">
                      <a16:colId xmlns:a16="http://schemas.microsoft.com/office/drawing/2014/main" val="20002"/>
                    </a:ext>
                  </a:extLst>
                </a:gridCol>
                <a:gridCol w="178218">
                  <a:extLst>
                    <a:ext uri="{9D8B030D-6E8A-4147-A177-3AD203B41FA5}">
                      <a16:colId xmlns:a16="http://schemas.microsoft.com/office/drawing/2014/main" val="3544592202"/>
                    </a:ext>
                  </a:extLst>
                </a:gridCol>
                <a:gridCol w="1828800">
                  <a:extLst>
                    <a:ext uri="{9D8B030D-6E8A-4147-A177-3AD203B41FA5}">
                      <a16:colId xmlns:a16="http://schemas.microsoft.com/office/drawing/2014/main" val="20003"/>
                    </a:ext>
                  </a:extLst>
                </a:gridCol>
                <a:gridCol w="1524000">
                  <a:extLst>
                    <a:ext uri="{9D8B030D-6E8A-4147-A177-3AD203B41FA5}">
                      <a16:colId xmlns:a16="http://schemas.microsoft.com/office/drawing/2014/main" val="20004"/>
                    </a:ext>
                  </a:extLst>
                </a:gridCol>
              </a:tblGrid>
              <a:tr h="676349">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gridSpan="2">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hMerge="1">
                  <a:txBody>
                    <a:bodyPr/>
                    <a:lstStyle/>
                    <a:p>
                      <a:pPr algn="ctr"/>
                      <a:endParaRPr lang="en-US"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gridSpan="4">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NON-MD VISIT (e.g., RN visit).  May not require the presence of an MD.  MD must review and sign note.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pPr algn="ctr"/>
                      <a:endParaRPr lang="en-US" dirty="0"/>
                    </a:p>
                  </a:txBody>
                  <a:tcPr anchor="ctr"/>
                </a:tc>
                <a:tc hMerge="1">
                  <a:txBody>
                    <a:bodyPr/>
                    <a:lstStyle/>
                    <a:p>
                      <a:endParaRPr lang="en-US"/>
                    </a:p>
                  </a:txBody>
                  <a:tcPr/>
                </a:tc>
                <a:tc hMerge="1">
                  <a:txBody>
                    <a:bodyPr/>
                    <a:lstStyle/>
                    <a:p>
                      <a:pPr algn="ctr"/>
                      <a:endParaRPr lang="en-US" dirty="0"/>
                    </a:p>
                  </a:txBody>
                  <a:tcPr anchor="ct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5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 organ system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p>
                      <a:pPr algn="ctr"/>
                      <a:r>
                        <a:rPr lang="en-US" sz="1800" dirty="0">
                          <a:latin typeface="Arial Body"/>
                        </a:rPr>
                        <a:t>Minimal/ straight-forward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dirty="0"/>
                        <a:t>Minimal/ straight-forward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p>
                      <a:r>
                        <a:rPr lang="en-US" sz="1800" dirty="0"/>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p>
                      <a:pPr algn="ctr"/>
                      <a:r>
                        <a:rPr lang="en-US" sz="1800" dirty="0">
                          <a:latin typeface="Arial Body"/>
                        </a:rPr>
                        <a:t>Low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dirty="0"/>
                        <a:t>Low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2 - 9</a:t>
                      </a:r>
                    </a:p>
                    <a:p>
                      <a:r>
                        <a:rPr lang="en-US" sz="1800" dirty="0"/>
                        <a:t>PFSH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p>
                      <a:pPr algn="ctr"/>
                      <a:r>
                        <a:rPr lang="en-US" sz="1800" dirty="0">
                          <a:latin typeface="Arial Body"/>
                        </a:rPr>
                        <a:t>Moderate</a:t>
                      </a:r>
                      <a:endParaRPr lang="en-US" sz="1800" u="sng" dirty="0">
                        <a:latin typeface="Arial Body"/>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p>
                      <a:pPr algn="ctr"/>
                      <a:r>
                        <a:rPr lang="en-US" sz="1800" dirty="0">
                          <a:latin typeface="Arial Body"/>
                        </a:rPr>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40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18490009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sz="3200" dirty="0"/>
              <a:t>The Differences Between 99213 and 99214</a:t>
            </a:r>
          </a:p>
        </p:txBody>
      </p:sp>
      <p:graphicFrame>
        <p:nvGraphicFramePr>
          <p:cNvPr id="3" name="Content Placeholder 2">
            <a:extLst>
              <a:ext uri="{FF2B5EF4-FFF2-40B4-BE49-F238E27FC236}">
                <a16:creationId xmlns:a16="http://schemas.microsoft.com/office/drawing/2014/main" id="{7461AD90-7E62-4AF7-837D-FC41C5F25307}"/>
              </a:ext>
            </a:extLst>
          </p:cNvPr>
          <p:cNvGraphicFramePr>
            <a:graphicFrameLocks/>
          </p:cNvGraphicFramePr>
          <p:nvPr>
            <p:extLst>
              <p:ext uri="{D42A27DB-BD31-4B8C-83A1-F6EECF244321}">
                <p14:modId xmlns:p14="http://schemas.microsoft.com/office/powerpoint/2010/main" val="10873138"/>
              </p:ext>
            </p:extLst>
          </p:nvPr>
        </p:nvGraphicFramePr>
        <p:xfrm>
          <a:off x="295421" y="1496163"/>
          <a:ext cx="8376039" cy="4927600"/>
        </p:xfrm>
        <a:graphic>
          <a:graphicData uri="http://schemas.openxmlformats.org/drawingml/2006/table">
            <a:tbl>
              <a:tblPr firstRow="1" bandRow="1"/>
              <a:tblGrid>
                <a:gridCol w="1856936">
                  <a:extLst>
                    <a:ext uri="{9D8B030D-6E8A-4147-A177-3AD203B41FA5}">
                      <a16:colId xmlns:a16="http://schemas.microsoft.com/office/drawing/2014/main" val="20000"/>
                    </a:ext>
                  </a:extLst>
                </a:gridCol>
                <a:gridCol w="2391507">
                  <a:extLst>
                    <a:ext uri="{9D8B030D-6E8A-4147-A177-3AD203B41FA5}">
                      <a16:colId xmlns:a16="http://schemas.microsoft.com/office/drawing/2014/main" val="20001"/>
                    </a:ext>
                  </a:extLst>
                </a:gridCol>
                <a:gridCol w="1444994">
                  <a:extLst>
                    <a:ext uri="{9D8B030D-6E8A-4147-A177-3AD203B41FA5}">
                      <a16:colId xmlns:a16="http://schemas.microsoft.com/office/drawing/2014/main" val="20002"/>
                    </a:ext>
                  </a:extLst>
                </a:gridCol>
                <a:gridCol w="2682602">
                  <a:extLst>
                    <a:ext uri="{9D8B030D-6E8A-4147-A177-3AD203B41FA5}">
                      <a16:colId xmlns:a16="http://schemas.microsoft.com/office/drawing/2014/main" val="20003"/>
                    </a:ext>
                  </a:extLst>
                </a:gridCol>
              </a:tblGrid>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Key Element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Subcomponent of Key Element</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99213</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99214</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370840">
                <a:tc rowSpan="3">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bg1"/>
                          </a:solidFill>
                        </a:rPr>
                        <a:t>History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History of the present illness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1 – 3 indicators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4 +</a:t>
                      </a:r>
                      <a:r>
                        <a:rPr lang="en-US" sz="1700" baseline="0" dirty="0"/>
                        <a:t> indicators</a:t>
                      </a:r>
                      <a:endParaRPr lang="en-US" sz="17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70840">
                <a:tc vMerge="1">
                  <a:txBody>
                    <a:bodyPr/>
                    <a:lstStyle/>
                    <a:p>
                      <a:endParaRPr lang="en-US" dirty="0"/>
                    </a:p>
                  </a:txBody>
                  <a:tcPr anchor="ct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Review</a:t>
                      </a:r>
                      <a:r>
                        <a:rPr lang="en-US" sz="1700" baseline="0" dirty="0"/>
                        <a:t> of systems</a:t>
                      </a:r>
                      <a:endParaRPr lang="en-US" sz="17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1 system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2 – 9 systems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370840">
                <a:tc vMerge="1">
                  <a:txBody>
                    <a:bodyPr/>
                    <a:lstStyle/>
                    <a:p>
                      <a:endParaRPr lang="en-US" dirty="0"/>
                    </a:p>
                  </a:txBody>
                  <a:tcPr anchor="ct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Past, family and social history</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n/a</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1 of the components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bg1"/>
                          </a:solidFill>
                        </a:rPr>
                        <a:t>Exam</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endParaRPr lang="en-US" sz="17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2 – 7 organ systems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2 – 7 organ systems with one described in detail</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370840">
                <a:tc rowSpan="3">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bg1"/>
                          </a:solidFill>
                        </a:rPr>
                        <a:t>Decision-making complexity</a:t>
                      </a:r>
                    </a:p>
                    <a:p>
                      <a:r>
                        <a:rPr lang="en-US" sz="1800" dirty="0">
                          <a:solidFill>
                            <a:schemeClr val="bg1"/>
                          </a:solidFill>
                        </a:rPr>
                        <a:t>(2 of the 3 subcomponents must be documented)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Number of diagnoses or management options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2 points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3 points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r h="370840">
                <a:tc vMerge="1">
                  <a:txBody>
                    <a:bodyPr/>
                    <a:lstStyle/>
                    <a:p>
                      <a:endParaRPr lang="en-US" dirty="0"/>
                    </a:p>
                  </a:txBody>
                  <a:tcPr anchor="ct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Amount</a:t>
                      </a:r>
                      <a:r>
                        <a:rPr lang="en-US" sz="1700" baseline="0" dirty="0"/>
                        <a:t> and/or complexity of data</a:t>
                      </a:r>
                      <a:endParaRPr lang="en-US" sz="1700"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2 points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3 points</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6"/>
                  </a:ext>
                </a:extLst>
              </a:tr>
              <a:tr h="370840">
                <a:tc vMerge="1">
                  <a:txBody>
                    <a:bodyPr/>
                    <a:lstStyle/>
                    <a:p>
                      <a:endParaRPr lang="en-US" dirty="0"/>
                    </a:p>
                  </a:txBody>
                  <a:tcPr anchor="ct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700" dirty="0"/>
                        <a:t>Risk associated with the patient’s condition</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Low</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700" dirty="0"/>
                        <a:t>Moderate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8357889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OFFICE CONSULTATION CODES</a:t>
            </a:r>
            <a:br>
              <a:rPr lang="en-US" dirty="0"/>
            </a:br>
            <a:r>
              <a:rPr lang="en-US" sz="2800" dirty="0"/>
              <a:t>99241-99245 (3 OF 3 KEY ELEMENTS)</a:t>
            </a:r>
          </a:p>
        </p:txBody>
      </p:sp>
      <p:graphicFrame>
        <p:nvGraphicFramePr>
          <p:cNvPr id="4" name="Content Placeholder 3">
            <a:extLst>
              <a:ext uri="{FF2B5EF4-FFF2-40B4-BE49-F238E27FC236}">
                <a16:creationId xmlns:a16="http://schemas.microsoft.com/office/drawing/2014/main" id="{005C5337-A6BB-4EC1-A71F-AB927E90BDBA}"/>
              </a:ext>
            </a:extLst>
          </p:cNvPr>
          <p:cNvGraphicFramePr>
            <a:graphicFrameLocks/>
          </p:cNvGraphicFramePr>
          <p:nvPr>
            <p:extLst>
              <p:ext uri="{D42A27DB-BD31-4B8C-83A1-F6EECF244321}">
                <p14:modId xmlns:p14="http://schemas.microsoft.com/office/powerpoint/2010/main" val="2352325031"/>
              </p:ext>
            </p:extLst>
          </p:nvPr>
        </p:nvGraphicFramePr>
        <p:xfrm>
          <a:off x="521457" y="1388048"/>
          <a:ext cx="8137873" cy="4953000"/>
        </p:xfrm>
        <a:graphic>
          <a:graphicData uri="http://schemas.openxmlformats.org/drawingml/2006/table">
            <a:tbl>
              <a:tblPr firstRow="1" bandRow="1"/>
              <a:tblGrid>
                <a:gridCol w="1201003">
                  <a:extLst>
                    <a:ext uri="{9D8B030D-6E8A-4147-A177-3AD203B41FA5}">
                      <a16:colId xmlns:a16="http://schemas.microsoft.com/office/drawing/2014/main" val="20000"/>
                    </a:ext>
                  </a:extLst>
                </a:gridCol>
                <a:gridCol w="1487606">
                  <a:extLst>
                    <a:ext uri="{9D8B030D-6E8A-4147-A177-3AD203B41FA5}">
                      <a16:colId xmlns:a16="http://schemas.microsoft.com/office/drawing/2014/main" val="20001"/>
                    </a:ext>
                  </a:extLst>
                </a:gridCol>
                <a:gridCol w="1637732">
                  <a:extLst>
                    <a:ext uri="{9D8B030D-6E8A-4147-A177-3AD203B41FA5}">
                      <a16:colId xmlns:a16="http://schemas.microsoft.com/office/drawing/2014/main" val="20002"/>
                    </a:ext>
                  </a:extLst>
                </a:gridCol>
                <a:gridCol w="2156346">
                  <a:extLst>
                    <a:ext uri="{9D8B030D-6E8A-4147-A177-3AD203B41FA5}">
                      <a16:colId xmlns:a16="http://schemas.microsoft.com/office/drawing/2014/main" val="20003"/>
                    </a:ext>
                  </a:extLst>
                </a:gridCol>
                <a:gridCol w="1655186">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99241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a:t>
                      </a:r>
                      <a:r>
                        <a:rPr lang="en-US" sz="1800" baseline="0" dirty="0"/>
                        <a:t> - 3</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 organ system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a:t>
                      </a:r>
                      <a:r>
                        <a:rPr lang="en-US" sz="1800" baseline="0" dirty="0"/>
                        <a:t> straight-forward</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15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99242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p>
                      <a:r>
                        <a:rPr lang="en-US" sz="1800" dirty="0"/>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 straight-forward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30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99243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2 – 9</a:t>
                      </a:r>
                    </a:p>
                    <a:p>
                      <a:r>
                        <a:rPr lang="en-US" sz="1800" dirty="0"/>
                        <a:t>PFSH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Low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40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99244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60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99245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829286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Inpatient Hospital Visit Codes</a:t>
            </a:r>
          </a:p>
        </p:txBody>
      </p:sp>
    </p:spTree>
    <p:extLst>
      <p:ext uri="{BB962C8B-B14F-4D97-AF65-F5344CB8AC3E}">
        <p14:creationId xmlns:p14="http://schemas.microsoft.com/office/powerpoint/2010/main" val="2057066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76701" y="402771"/>
            <a:ext cx="8763000" cy="533400"/>
          </a:xfrm>
          <a:noFill/>
        </p:spPr>
        <p:txBody>
          <a:bodyPr/>
          <a:lstStyle/>
          <a:p>
            <a:pPr eaLnBrk="1" hangingPunct="1"/>
            <a:r>
              <a:rPr lang="en-US" sz="3100" b="1" dirty="0"/>
              <a:t>Additional Information About Today’s Topics</a:t>
            </a:r>
          </a:p>
        </p:txBody>
      </p:sp>
      <p:sp>
        <p:nvSpPr>
          <p:cNvPr id="4" name="TextBox 3"/>
          <p:cNvSpPr txBox="1"/>
          <p:nvPr/>
        </p:nvSpPr>
        <p:spPr>
          <a:xfrm>
            <a:off x="327575" y="1643742"/>
            <a:ext cx="8261253" cy="4586235"/>
          </a:xfrm>
          <a:prstGeom prst="rect">
            <a:avLst/>
          </a:prstGeom>
          <a:noFill/>
        </p:spPr>
        <p:txBody>
          <a:bodyPr wrap="square" rtlCol="0">
            <a:noAutofit/>
          </a:bodyPr>
          <a:lstStyle/>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Streaming videos are available that cover most of the topics addressed today.  You may access them on the Atrium Health intranet:</a:t>
            </a:r>
          </a:p>
          <a:p>
            <a:pPr lvl="1"/>
            <a:r>
              <a:rPr lang="en-US" sz="2200" dirty="0">
                <a:latin typeface="Arial" panose="020B0604020202020204" pitchFamily="34" charset="0"/>
                <a:cs typeface="Arial" panose="020B0604020202020204" pitchFamily="34" charset="0"/>
                <a:hlinkClick r:id="rId3"/>
              </a:rPr>
              <a:t>PhysicianConnect &gt; Education &gt; Coding &amp; Documentation</a:t>
            </a:r>
            <a:endParaRPr lang="en-US" sz="2200" dirty="0">
              <a:latin typeface="Arial" panose="020B0604020202020204" pitchFamily="34" charset="0"/>
              <a:cs typeface="Arial" panose="020B0604020202020204" pitchFamily="34" charset="0"/>
            </a:endParaRP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Most are approximately 10 minutes in duration</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These are updated as needed to reflect changes in regulations, so please review them periodically</a:t>
            </a:r>
          </a:p>
          <a:p>
            <a:pPr marL="342900" indent="-342900">
              <a:buFont typeface="Arial" panose="020B0604020202020204" pitchFamily="34" charset="0"/>
              <a:buChar char="•"/>
            </a:pPr>
            <a:r>
              <a:rPr lang="en-US" sz="2200" dirty="0">
                <a:latin typeface="Arial" panose="020B0604020202020204" pitchFamily="34" charset="0"/>
                <a:cs typeface="Arial" panose="020B0604020202020204" pitchFamily="34" charset="0"/>
              </a:rPr>
              <a:t>Additional educational material can also be viewed by accessing this link, including:</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The current edition and archives of </a:t>
            </a:r>
            <a:r>
              <a:rPr lang="en-US" sz="2200" i="1" dirty="0">
                <a:latin typeface="Arial" panose="020B0604020202020204" pitchFamily="34" charset="0"/>
                <a:cs typeface="Arial" panose="020B0604020202020204" pitchFamily="34" charset="0"/>
              </a:rPr>
              <a:t>The Link </a:t>
            </a:r>
            <a:r>
              <a:rPr lang="en-US" sz="2200" dirty="0">
                <a:latin typeface="Arial" panose="020B0604020202020204" pitchFamily="34" charset="0"/>
                <a:cs typeface="Arial" panose="020B0604020202020204" pitchFamily="34" charset="0"/>
              </a:rPr>
              <a:t>newsletter</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Job aids</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Code Distribution Index (CDI)</a:t>
            </a:r>
          </a:p>
          <a:p>
            <a:pPr marL="800100" lvl="1" indent="-342900">
              <a:buFont typeface="Courier New" panose="02070309020205020404" pitchFamily="49" charset="0"/>
              <a:buChar char="o"/>
            </a:pPr>
            <a:r>
              <a:rPr lang="en-US" sz="2200" dirty="0">
                <a:latin typeface="Arial" panose="020B0604020202020204" pitchFamily="34" charset="0"/>
                <a:cs typeface="Arial" panose="020B0604020202020204" pitchFamily="34" charset="0"/>
              </a:rPr>
              <a:t>Physician E/M Profiles</a:t>
            </a:r>
          </a:p>
        </p:txBody>
      </p:sp>
    </p:spTree>
    <p:extLst>
      <p:ext uri="{BB962C8B-B14F-4D97-AF65-F5344CB8AC3E}">
        <p14:creationId xmlns:p14="http://schemas.microsoft.com/office/powerpoint/2010/main" val="2480572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2 Midnight Rule (Medicare)</a:t>
            </a:r>
          </a:p>
        </p:txBody>
      </p:sp>
      <p:sp>
        <p:nvSpPr>
          <p:cNvPr id="4" name="TextBox 3">
            <a:extLst>
              <a:ext uri="{FF2B5EF4-FFF2-40B4-BE49-F238E27FC236}">
                <a16:creationId xmlns:a16="http://schemas.microsoft.com/office/drawing/2014/main" id="{A5D33B94-A554-4C14-8F2F-8295DE4FBAAD}"/>
              </a:ext>
            </a:extLst>
          </p:cNvPr>
          <p:cNvSpPr txBox="1"/>
          <p:nvPr/>
        </p:nvSpPr>
        <p:spPr>
          <a:xfrm>
            <a:off x="450445" y="1388048"/>
            <a:ext cx="8534400" cy="5375564"/>
          </a:xfrm>
          <a:prstGeom prst="rect">
            <a:avLst/>
          </a:prstGeom>
          <a:noFill/>
        </p:spPr>
        <p:txBody>
          <a:bodyPr wrap="square" rtlCol="0">
            <a:noAutofit/>
          </a:bodyPr>
          <a:lstStyle/>
          <a:p>
            <a:r>
              <a:rPr lang="en-US" sz="2200" dirty="0">
                <a:solidFill>
                  <a:schemeClr val="tx1">
                    <a:lumMod val="75000"/>
                    <a:lumOff val="25000"/>
                  </a:schemeClr>
                </a:solidFill>
                <a:latin typeface="Arial Body"/>
              </a:rPr>
              <a:t>Documentation requirements:</a:t>
            </a:r>
          </a:p>
          <a:p>
            <a:pPr marL="342900" indent="-342900">
              <a:buFont typeface="Arial" pitchFamily="34" charset="0"/>
              <a:buChar char="•"/>
            </a:pPr>
            <a:r>
              <a:rPr lang="en-US" sz="2200" dirty="0">
                <a:solidFill>
                  <a:schemeClr val="tx1">
                    <a:lumMod val="75000"/>
                    <a:lumOff val="25000"/>
                  </a:schemeClr>
                </a:solidFill>
                <a:latin typeface="Arial Body"/>
              </a:rPr>
              <a:t>Physician expectation that patient will require medically necessary services for </a:t>
            </a:r>
            <a:r>
              <a:rPr lang="en-US" sz="2200" u="sng" dirty="0">
                <a:solidFill>
                  <a:schemeClr val="tx1">
                    <a:lumMod val="75000"/>
                    <a:lumOff val="25000"/>
                  </a:schemeClr>
                </a:solidFill>
                <a:latin typeface="Arial Body"/>
              </a:rPr>
              <a:t>2 or more midnights</a:t>
            </a:r>
          </a:p>
          <a:p>
            <a:pPr marL="342900" indent="-342900">
              <a:buFont typeface="Arial" pitchFamily="34" charset="0"/>
              <a:buChar char="•"/>
            </a:pPr>
            <a:r>
              <a:rPr lang="en-US" sz="2200" dirty="0">
                <a:solidFill>
                  <a:schemeClr val="tx1">
                    <a:lumMod val="75000"/>
                    <a:lumOff val="25000"/>
                  </a:schemeClr>
                </a:solidFill>
                <a:latin typeface="Arial Body"/>
              </a:rPr>
              <a:t>Admission order </a:t>
            </a:r>
            <a:r>
              <a:rPr lang="en-US" sz="2200" u="sng" dirty="0">
                <a:solidFill>
                  <a:schemeClr val="tx1">
                    <a:lumMod val="75000"/>
                    <a:lumOff val="25000"/>
                  </a:schemeClr>
                </a:solidFill>
                <a:latin typeface="Arial Body"/>
              </a:rPr>
              <a:t>must</a:t>
            </a:r>
            <a:r>
              <a:rPr lang="en-US" sz="2200" dirty="0">
                <a:solidFill>
                  <a:schemeClr val="tx1">
                    <a:lumMod val="75000"/>
                    <a:lumOff val="25000"/>
                  </a:schemeClr>
                </a:solidFill>
                <a:latin typeface="Arial Body"/>
              </a:rPr>
              <a:t> be authenticated prior to patient’s discharge (ACPs and Residents may not sign admission orders using their proxy signature authority)</a:t>
            </a:r>
          </a:p>
          <a:p>
            <a:pPr marL="342900" indent="-342900">
              <a:buFont typeface="Arial" pitchFamily="34" charset="0"/>
              <a:buChar char="•"/>
            </a:pPr>
            <a:r>
              <a:rPr lang="en-US" sz="2200" dirty="0">
                <a:solidFill>
                  <a:schemeClr val="tx1">
                    <a:lumMod val="75000"/>
                    <a:lumOff val="25000"/>
                  </a:schemeClr>
                </a:solidFill>
                <a:latin typeface="Arial Body"/>
              </a:rPr>
              <a:t>History and Physical </a:t>
            </a:r>
            <a:r>
              <a:rPr lang="en-US" sz="2200" u="sng" dirty="0">
                <a:solidFill>
                  <a:schemeClr val="tx1">
                    <a:lumMod val="75000"/>
                    <a:lumOff val="25000"/>
                  </a:schemeClr>
                </a:solidFill>
                <a:latin typeface="Arial Body"/>
              </a:rPr>
              <a:t>must</a:t>
            </a:r>
            <a:r>
              <a:rPr lang="en-US" sz="2200" dirty="0">
                <a:solidFill>
                  <a:schemeClr val="tx1">
                    <a:lumMod val="75000"/>
                    <a:lumOff val="25000"/>
                  </a:schemeClr>
                </a:solidFill>
                <a:latin typeface="Arial Body"/>
              </a:rPr>
              <a:t> document the intensity, severity and risk indicators, supporting why the patient cannot safely be treated in an outpatient setting</a:t>
            </a:r>
          </a:p>
          <a:p>
            <a:endParaRPr lang="en-US" sz="1000" dirty="0">
              <a:solidFill>
                <a:schemeClr val="tx1">
                  <a:lumMod val="75000"/>
                  <a:lumOff val="25000"/>
                </a:schemeClr>
              </a:solidFill>
              <a:latin typeface="Arial Body"/>
            </a:endParaRPr>
          </a:p>
          <a:p>
            <a:r>
              <a:rPr lang="en-US" sz="2200" dirty="0">
                <a:solidFill>
                  <a:schemeClr val="tx1">
                    <a:lumMod val="75000"/>
                    <a:lumOff val="25000"/>
                  </a:schemeClr>
                </a:solidFill>
                <a:latin typeface="Arial Body"/>
              </a:rPr>
              <a:t>“2 Midnight Rule” overview video available at:</a:t>
            </a:r>
          </a:p>
          <a:p>
            <a:pPr algn="ctr"/>
            <a:r>
              <a:rPr lang="en-US" sz="2200" dirty="0">
                <a:latin typeface="Arial Body"/>
                <a:hlinkClick r:id="rId2"/>
              </a:rPr>
              <a:t>Coding for New Physicians/ACPs - All Documents</a:t>
            </a:r>
            <a:r>
              <a:rPr lang="en-US" sz="2200" dirty="0">
                <a:latin typeface="Arial Body"/>
              </a:rPr>
              <a:t> </a:t>
            </a:r>
          </a:p>
          <a:p>
            <a:pPr algn="ctr"/>
            <a:endParaRPr lang="en-US" sz="2000" dirty="0">
              <a:latin typeface="Arial Body"/>
            </a:endParaRPr>
          </a:p>
          <a:p>
            <a:r>
              <a:rPr lang="en-US" sz="2200" b="1" i="1" dirty="0">
                <a:solidFill>
                  <a:srgbClr val="008C95"/>
                </a:solidFill>
                <a:latin typeface="Arial Body"/>
              </a:rPr>
              <a:t>Exception:  </a:t>
            </a:r>
            <a:r>
              <a:rPr lang="en-US" sz="2000" i="1" dirty="0">
                <a:solidFill>
                  <a:srgbClr val="008C95"/>
                </a:solidFill>
                <a:latin typeface="Arial Body"/>
              </a:rPr>
              <a:t>Medicare Inpatient Only (MIO) procedure list is updated annually, and lists services that </a:t>
            </a:r>
            <a:r>
              <a:rPr lang="en-US" sz="2000" i="1" u="sng" dirty="0">
                <a:solidFill>
                  <a:srgbClr val="008C95"/>
                </a:solidFill>
                <a:latin typeface="Arial Body"/>
              </a:rPr>
              <a:t>must</a:t>
            </a:r>
            <a:r>
              <a:rPr lang="en-US" sz="2000" i="1" dirty="0">
                <a:solidFill>
                  <a:srgbClr val="008C95"/>
                </a:solidFill>
                <a:latin typeface="Arial Body"/>
              </a:rPr>
              <a:t> be performed as inpatient - even if patient does not stay two midnights</a:t>
            </a:r>
          </a:p>
        </p:txBody>
      </p:sp>
    </p:spTree>
    <p:extLst>
      <p:ext uri="{BB962C8B-B14F-4D97-AF65-F5344CB8AC3E}">
        <p14:creationId xmlns:p14="http://schemas.microsoft.com/office/powerpoint/2010/main" val="20396195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INITIAL HOSPITAL VISIT</a:t>
            </a:r>
            <a:br>
              <a:rPr lang="en-US" dirty="0"/>
            </a:br>
            <a:r>
              <a:rPr lang="en-US" sz="2800" dirty="0"/>
              <a:t>99221-99223 (3 OF 3 KEY ELEMENTS)</a:t>
            </a:r>
          </a:p>
        </p:txBody>
      </p:sp>
      <p:graphicFrame>
        <p:nvGraphicFramePr>
          <p:cNvPr id="3" name="Content Placeholder 3">
            <a:extLst>
              <a:ext uri="{FF2B5EF4-FFF2-40B4-BE49-F238E27FC236}">
                <a16:creationId xmlns:a16="http://schemas.microsoft.com/office/drawing/2014/main" id="{21DB2440-97EB-4A86-B658-A79E2078CA39}"/>
              </a:ext>
            </a:extLst>
          </p:cNvPr>
          <p:cNvGraphicFramePr>
            <a:graphicFrameLocks/>
          </p:cNvGraphicFramePr>
          <p:nvPr>
            <p:extLst>
              <p:ext uri="{D42A27DB-BD31-4B8C-83A1-F6EECF244321}">
                <p14:modId xmlns:p14="http://schemas.microsoft.com/office/powerpoint/2010/main" val="312965972"/>
              </p:ext>
            </p:extLst>
          </p:nvPr>
        </p:nvGraphicFramePr>
        <p:xfrm>
          <a:off x="701295" y="1764248"/>
          <a:ext cx="7453423" cy="3479800"/>
        </p:xfrm>
        <a:graphic>
          <a:graphicData uri="http://schemas.openxmlformats.org/drawingml/2006/table">
            <a:tbl>
              <a:tblPr firstRow="1" bandRow="1"/>
              <a:tblGrid>
                <a:gridCol w="1448437">
                  <a:extLst>
                    <a:ext uri="{9D8B030D-6E8A-4147-A177-3AD203B41FA5}">
                      <a16:colId xmlns:a16="http://schemas.microsoft.com/office/drawing/2014/main" val="20000"/>
                    </a:ext>
                  </a:extLst>
                </a:gridCol>
                <a:gridCol w="1662613">
                  <a:extLst>
                    <a:ext uri="{9D8B030D-6E8A-4147-A177-3AD203B41FA5}">
                      <a16:colId xmlns:a16="http://schemas.microsoft.com/office/drawing/2014/main" val="20001"/>
                    </a:ext>
                  </a:extLst>
                </a:gridCol>
                <a:gridCol w="1603717">
                  <a:extLst>
                    <a:ext uri="{9D8B030D-6E8A-4147-A177-3AD203B41FA5}">
                      <a16:colId xmlns:a16="http://schemas.microsoft.com/office/drawing/2014/main" val="20002"/>
                    </a:ext>
                  </a:extLst>
                </a:gridCol>
                <a:gridCol w="1477108">
                  <a:extLst>
                    <a:ext uri="{9D8B030D-6E8A-4147-A177-3AD203B41FA5}">
                      <a16:colId xmlns:a16="http://schemas.microsoft.com/office/drawing/2014/main" val="20003"/>
                    </a:ext>
                  </a:extLst>
                </a:gridCol>
                <a:gridCol w="1261548">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2 –</a:t>
                      </a:r>
                      <a:r>
                        <a:rPr lang="en-US" sz="1800" baseline="0" dirty="0"/>
                        <a:t> 9</a:t>
                      </a:r>
                    </a:p>
                    <a:p>
                      <a:r>
                        <a:rPr lang="en-US" sz="1800" baseline="0" dirty="0"/>
                        <a:t>PFSH = 1 *</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Low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30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a:t>
                      </a:r>
                      <a:r>
                        <a:rPr lang="en-US" sz="1800" baseline="0" dirty="0"/>
                        <a:t> 4+</a:t>
                      </a:r>
                    </a:p>
                    <a:p>
                      <a:r>
                        <a:rPr lang="en-US" sz="1800" baseline="0" dirty="0"/>
                        <a:t>ROS = 10+</a:t>
                      </a:r>
                    </a:p>
                    <a:p>
                      <a:r>
                        <a:rPr lang="en-US" sz="1800" baseline="0" dirty="0"/>
                        <a:t>PFSH = all 3</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50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a:t>
                      </a:r>
                      <a:r>
                        <a:rPr lang="en-US" sz="1800" baseline="0" dirty="0"/>
                        <a:t> 4+</a:t>
                      </a:r>
                    </a:p>
                    <a:p>
                      <a:r>
                        <a:rPr lang="en-US" sz="1800" baseline="0" dirty="0"/>
                        <a:t>ROS = 10+</a:t>
                      </a:r>
                    </a:p>
                    <a:p>
                      <a:r>
                        <a:rPr lang="en-US" sz="1800" baseline="0" dirty="0"/>
                        <a:t>PFSH = all 3</a:t>
                      </a:r>
                      <a:endParaRPr lang="en-US" sz="18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70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
        <p:nvSpPr>
          <p:cNvPr id="4" name="TextBox 3">
            <a:extLst>
              <a:ext uri="{FF2B5EF4-FFF2-40B4-BE49-F238E27FC236}">
                <a16:creationId xmlns:a16="http://schemas.microsoft.com/office/drawing/2014/main" id="{24B7D472-D3D0-46DD-A73F-D5031E56705F}"/>
              </a:ext>
            </a:extLst>
          </p:cNvPr>
          <p:cNvSpPr txBox="1"/>
          <p:nvPr/>
        </p:nvSpPr>
        <p:spPr>
          <a:xfrm>
            <a:off x="1154996" y="5884128"/>
            <a:ext cx="6870795" cy="646331"/>
          </a:xfrm>
          <a:prstGeom prst="rect">
            <a:avLst/>
          </a:prstGeom>
          <a:noFill/>
        </p:spPr>
        <p:txBody>
          <a:bodyPr wrap="square" rtlCol="0">
            <a:spAutoFit/>
          </a:bodyPr>
          <a:lstStyle/>
          <a:p>
            <a:r>
              <a:rPr lang="en-US" b="1" dirty="0">
                <a:solidFill>
                  <a:srgbClr val="008C95"/>
                </a:solidFill>
                <a:latin typeface="Arial (Body)"/>
              </a:rPr>
              <a:t>* </a:t>
            </a:r>
            <a:r>
              <a:rPr lang="en-US" b="1" i="1" dirty="0">
                <a:solidFill>
                  <a:srgbClr val="008C95"/>
                </a:solidFill>
                <a:latin typeface="Arial (Body)"/>
              </a:rPr>
              <a:t>Medical Staff Rules and Regulations require documentation of the patient’s Past Medical History </a:t>
            </a:r>
          </a:p>
        </p:txBody>
      </p:sp>
    </p:spTree>
    <p:extLst>
      <p:ext uri="{BB962C8B-B14F-4D97-AF65-F5344CB8AC3E}">
        <p14:creationId xmlns:p14="http://schemas.microsoft.com/office/powerpoint/2010/main" val="25732826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sz="3000" dirty="0"/>
              <a:t>SUBSEQUENT HOSPITAL VISITS</a:t>
            </a:r>
            <a:br>
              <a:rPr lang="en-US" sz="3000" dirty="0"/>
            </a:br>
            <a:r>
              <a:rPr lang="en-US" sz="2800" dirty="0"/>
              <a:t>99231-99233 (2 OF 3 KEY ELEMENTS)</a:t>
            </a:r>
            <a:endParaRPr lang="en-US" sz="3000" dirty="0"/>
          </a:p>
        </p:txBody>
      </p:sp>
      <p:graphicFrame>
        <p:nvGraphicFramePr>
          <p:cNvPr id="3" name="Content Placeholder 3">
            <a:extLst>
              <a:ext uri="{FF2B5EF4-FFF2-40B4-BE49-F238E27FC236}">
                <a16:creationId xmlns:a16="http://schemas.microsoft.com/office/drawing/2014/main" id="{36948302-3973-43E3-9C63-5387356F5B52}"/>
              </a:ext>
            </a:extLst>
          </p:cNvPr>
          <p:cNvGraphicFramePr>
            <a:graphicFrameLocks/>
          </p:cNvGraphicFramePr>
          <p:nvPr>
            <p:extLst>
              <p:ext uri="{D42A27DB-BD31-4B8C-83A1-F6EECF244321}">
                <p14:modId xmlns:p14="http://schemas.microsoft.com/office/powerpoint/2010/main" val="888308470"/>
              </p:ext>
            </p:extLst>
          </p:nvPr>
        </p:nvGraphicFramePr>
        <p:xfrm>
          <a:off x="633046" y="1975883"/>
          <a:ext cx="7641529" cy="3124200"/>
        </p:xfrm>
        <a:graphic>
          <a:graphicData uri="http://schemas.openxmlformats.org/drawingml/2006/table">
            <a:tbl>
              <a:tblPr firstRow="1" bandRow="1"/>
              <a:tblGrid>
                <a:gridCol w="1463040">
                  <a:extLst>
                    <a:ext uri="{9D8B030D-6E8A-4147-A177-3AD203B41FA5}">
                      <a16:colId xmlns:a16="http://schemas.microsoft.com/office/drawing/2014/main" val="20000"/>
                    </a:ext>
                  </a:extLst>
                </a:gridCol>
                <a:gridCol w="1500164">
                  <a:extLst>
                    <a:ext uri="{9D8B030D-6E8A-4147-A177-3AD203B41FA5}">
                      <a16:colId xmlns:a16="http://schemas.microsoft.com/office/drawing/2014/main" val="20001"/>
                    </a:ext>
                  </a:extLst>
                </a:gridCol>
                <a:gridCol w="1531088">
                  <a:extLst>
                    <a:ext uri="{9D8B030D-6E8A-4147-A177-3AD203B41FA5}">
                      <a16:colId xmlns:a16="http://schemas.microsoft.com/office/drawing/2014/main" val="20002"/>
                    </a:ext>
                  </a:extLst>
                </a:gridCol>
                <a:gridCol w="1722474">
                  <a:extLst>
                    <a:ext uri="{9D8B030D-6E8A-4147-A177-3AD203B41FA5}">
                      <a16:colId xmlns:a16="http://schemas.microsoft.com/office/drawing/2014/main" val="20003"/>
                    </a:ext>
                  </a:extLst>
                </a:gridCol>
                <a:gridCol w="1424763">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1 organ system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Low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15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a:t>
                      </a:r>
                      <a:r>
                        <a:rPr lang="en-US" sz="1800" baseline="0" dirty="0"/>
                        <a:t> 1 - 3</a:t>
                      </a:r>
                    </a:p>
                    <a:p>
                      <a:r>
                        <a:rPr lang="en-US" sz="1800" baseline="0" dirty="0"/>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a:t>
                      </a:r>
                      <a:r>
                        <a:rPr lang="en-US" sz="1800" baseline="0" dirty="0"/>
                        <a:t> 4+</a:t>
                      </a:r>
                    </a:p>
                    <a:p>
                      <a:r>
                        <a:rPr lang="en-US" sz="1800" baseline="0" dirty="0"/>
                        <a:t>ROS = 2 - 9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35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9947167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SUBSEQUENT HOSPITAL VISITS</a:t>
            </a:r>
            <a:br>
              <a:rPr lang="en-US" sz="4000" dirty="0"/>
            </a:br>
            <a:r>
              <a:rPr lang="en-US" sz="2800" dirty="0"/>
              <a:t>99231-99233 (2 OF 3 KEY ELEMENTS)</a:t>
            </a:r>
          </a:p>
        </p:txBody>
      </p:sp>
      <p:graphicFrame>
        <p:nvGraphicFramePr>
          <p:cNvPr id="3" name="Content Placeholder 3">
            <a:extLst>
              <a:ext uri="{FF2B5EF4-FFF2-40B4-BE49-F238E27FC236}">
                <a16:creationId xmlns:a16="http://schemas.microsoft.com/office/drawing/2014/main" id="{A2E2C793-2753-461E-A2AF-B233B844D36F}"/>
              </a:ext>
            </a:extLst>
          </p:cNvPr>
          <p:cNvGraphicFramePr>
            <a:graphicFrameLocks/>
          </p:cNvGraphicFramePr>
          <p:nvPr>
            <p:extLst>
              <p:ext uri="{D42A27DB-BD31-4B8C-83A1-F6EECF244321}">
                <p14:modId xmlns:p14="http://schemas.microsoft.com/office/powerpoint/2010/main" val="409194597"/>
              </p:ext>
            </p:extLst>
          </p:nvPr>
        </p:nvGraphicFramePr>
        <p:xfrm>
          <a:off x="1264675" y="2027055"/>
          <a:ext cx="6651437" cy="3107653"/>
        </p:xfrm>
        <a:graphic>
          <a:graphicData uri="http://schemas.openxmlformats.org/drawingml/2006/table">
            <a:tbl>
              <a:tblPr firstRow="1" bandRow="1"/>
              <a:tblGrid>
                <a:gridCol w="1625790">
                  <a:extLst>
                    <a:ext uri="{9D8B030D-6E8A-4147-A177-3AD203B41FA5}">
                      <a16:colId xmlns:a16="http://schemas.microsoft.com/office/drawing/2014/main" val="20000"/>
                    </a:ext>
                  </a:extLst>
                </a:gridCol>
                <a:gridCol w="5025647">
                  <a:extLst>
                    <a:ext uri="{9D8B030D-6E8A-4147-A177-3AD203B41FA5}">
                      <a16:colId xmlns:a16="http://schemas.microsoft.com/office/drawing/2014/main" val="20001"/>
                    </a:ext>
                  </a:extLst>
                </a:gridCol>
              </a:tblGrid>
              <a:tr h="673942">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0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000" dirty="0"/>
                        <a:t>Patient</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698853">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b="1" dirty="0">
                          <a:solidFill>
                            <a:schemeClr val="bg1"/>
                          </a:solidFill>
                        </a:rPr>
                        <a:t>99231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000" dirty="0">
                          <a:solidFill>
                            <a:schemeClr val="tx1">
                              <a:lumMod val="75000"/>
                              <a:lumOff val="25000"/>
                            </a:schemeClr>
                          </a:solidFill>
                        </a:rPr>
                        <a:t>Stable, recovering or improving</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81915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b="1" dirty="0">
                          <a:solidFill>
                            <a:schemeClr val="bg1"/>
                          </a:solidFill>
                        </a:rPr>
                        <a:t>99232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000" dirty="0">
                          <a:solidFill>
                            <a:schemeClr val="tx1">
                              <a:lumMod val="75000"/>
                              <a:lumOff val="25000"/>
                            </a:schemeClr>
                          </a:solidFill>
                        </a:rPr>
                        <a:t>Responding inadequately to therapy or has developed a minor complication</a:t>
                      </a:r>
                      <a:endParaRPr lang="en-US" sz="2000" baseline="0" dirty="0">
                        <a:solidFill>
                          <a:schemeClr val="tx1">
                            <a:lumMod val="75000"/>
                            <a:lumOff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915708">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b="1" dirty="0">
                          <a:solidFill>
                            <a:schemeClr val="bg1"/>
                          </a:solidFill>
                        </a:rPr>
                        <a:t>99233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000" dirty="0">
                          <a:solidFill>
                            <a:schemeClr val="tx1">
                              <a:lumMod val="75000"/>
                              <a:lumOff val="25000"/>
                            </a:schemeClr>
                          </a:solidFill>
                        </a:rPr>
                        <a:t>Unstable or has developed a significant complication or significant new problem</a:t>
                      </a:r>
                      <a:endParaRPr lang="en-US" sz="2000" baseline="0" dirty="0">
                        <a:solidFill>
                          <a:schemeClr val="tx1">
                            <a:lumMod val="75000"/>
                            <a:lumOff val="25000"/>
                          </a:schemeClr>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570453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sz="3600" dirty="0"/>
              <a:t>Discharge Day Management Codes</a:t>
            </a:r>
          </a:p>
        </p:txBody>
      </p:sp>
      <p:graphicFrame>
        <p:nvGraphicFramePr>
          <p:cNvPr id="3" name="Content Placeholder 3">
            <a:extLst>
              <a:ext uri="{FF2B5EF4-FFF2-40B4-BE49-F238E27FC236}">
                <a16:creationId xmlns:a16="http://schemas.microsoft.com/office/drawing/2014/main" id="{22C7F232-A146-4A66-BE26-C8A9629C1C2C}"/>
              </a:ext>
            </a:extLst>
          </p:cNvPr>
          <p:cNvGraphicFramePr>
            <a:graphicFrameLocks/>
          </p:cNvGraphicFramePr>
          <p:nvPr>
            <p:extLst>
              <p:ext uri="{D42A27DB-BD31-4B8C-83A1-F6EECF244321}">
                <p14:modId xmlns:p14="http://schemas.microsoft.com/office/powerpoint/2010/main" val="430738787"/>
              </p:ext>
            </p:extLst>
          </p:nvPr>
        </p:nvGraphicFramePr>
        <p:xfrm>
          <a:off x="680484" y="1633123"/>
          <a:ext cx="7615356" cy="1702574"/>
        </p:xfrm>
        <a:graphic>
          <a:graphicData uri="http://schemas.openxmlformats.org/drawingml/2006/table">
            <a:tbl>
              <a:tblPr firstRow="1" bandRow="1"/>
              <a:tblGrid>
                <a:gridCol w="1504774">
                  <a:extLst>
                    <a:ext uri="{9D8B030D-6E8A-4147-A177-3AD203B41FA5}">
                      <a16:colId xmlns:a16="http://schemas.microsoft.com/office/drawing/2014/main" val="20000"/>
                    </a:ext>
                  </a:extLst>
                </a:gridCol>
                <a:gridCol w="1706348">
                  <a:extLst>
                    <a:ext uri="{9D8B030D-6E8A-4147-A177-3AD203B41FA5}">
                      <a16:colId xmlns:a16="http://schemas.microsoft.com/office/drawing/2014/main" val="20001"/>
                    </a:ext>
                  </a:extLst>
                </a:gridCol>
                <a:gridCol w="4404234">
                  <a:extLst>
                    <a:ext uri="{9D8B030D-6E8A-4147-A177-3AD203B41FA5}">
                      <a16:colId xmlns:a16="http://schemas.microsoft.com/office/drawing/2014/main" val="20002"/>
                    </a:ext>
                  </a:extLst>
                </a:gridCol>
              </a:tblGrid>
              <a:tr h="3810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chemeClr val="bg1"/>
                          </a:solidFill>
                        </a:rPr>
                        <a:t>Documentation Required</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447427">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99238</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Up to 30 minutes</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Does not require documentation of time</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81494">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&gt; 30 minutes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Requires documentation of the total time spent – </a:t>
                      </a:r>
                      <a:r>
                        <a:rPr lang="en-US" sz="1800" i="1" dirty="0">
                          <a:solidFill>
                            <a:schemeClr val="tx1">
                              <a:lumMod val="75000"/>
                              <a:lumOff val="25000"/>
                            </a:schemeClr>
                          </a:solidFill>
                        </a:rPr>
                        <a:t>not just “more than 30 minutes”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
        <p:nvSpPr>
          <p:cNvPr id="4" name="Rectangle 3">
            <a:extLst>
              <a:ext uri="{FF2B5EF4-FFF2-40B4-BE49-F238E27FC236}">
                <a16:creationId xmlns:a16="http://schemas.microsoft.com/office/drawing/2014/main" id="{8020137D-360F-49CB-A256-F5D4C8A34C2C}"/>
              </a:ext>
            </a:extLst>
          </p:cNvPr>
          <p:cNvSpPr/>
          <p:nvPr/>
        </p:nvSpPr>
        <p:spPr>
          <a:xfrm>
            <a:off x="449562" y="3472602"/>
            <a:ext cx="8077200" cy="1938992"/>
          </a:xfrm>
          <a:prstGeom prst="rect">
            <a:avLst/>
          </a:prstGeom>
        </p:spPr>
        <p:txBody>
          <a:bodyPr wrap="square">
            <a:spAutoFit/>
          </a:bodyPr>
          <a:lstStyle/>
          <a:p>
            <a:pPr marL="342900" indent="-342900" eaLnBrk="1" hangingPunct="1">
              <a:buFont typeface="Arial" pitchFamily="34" charset="0"/>
              <a:buChar char="•"/>
            </a:pPr>
            <a:r>
              <a:rPr lang="en-US" sz="2000" dirty="0">
                <a:solidFill>
                  <a:schemeClr val="tx1">
                    <a:lumMod val="75000"/>
                    <a:lumOff val="25000"/>
                  </a:schemeClr>
                </a:solidFill>
                <a:latin typeface="Arial" pitchFamily="34" charset="0"/>
                <a:cs typeface="Arial" pitchFamily="34" charset="0"/>
              </a:rPr>
              <a:t>Includes total time spent by Physician/ACP for patient discharge</a:t>
            </a:r>
          </a:p>
          <a:p>
            <a:pPr marL="342900" indent="-342900" eaLnBrk="1" hangingPunct="1">
              <a:buFont typeface="Arial" pitchFamily="34" charset="0"/>
              <a:buChar char="•"/>
            </a:pPr>
            <a:r>
              <a:rPr lang="en-US" sz="2000" dirty="0">
                <a:solidFill>
                  <a:schemeClr val="tx1">
                    <a:lumMod val="75000"/>
                    <a:lumOff val="25000"/>
                  </a:schemeClr>
                </a:solidFill>
                <a:latin typeface="Arial" pitchFamily="34" charset="0"/>
                <a:cs typeface="Arial" pitchFamily="34" charset="0"/>
              </a:rPr>
              <a:t>Includes final exam, discussion with patient and caregivers, preparation of prescriptions and referral forms, documentation in chart and dictation of discharge summary</a:t>
            </a:r>
          </a:p>
          <a:p>
            <a:pPr marL="342900" indent="-342900" eaLnBrk="1" hangingPunct="1">
              <a:buFont typeface="Arial" pitchFamily="34" charset="0"/>
              <a:buChar char="•"/>
            </a:pPr>
            <a:r>
              <a:rPr lang="en-US" sz="2000" dirty="0">
                <a:solidFill>
                  <a:schemeClr val="tx1">
                    <a:lumMod val="75000"/>
                    <a:lumOff val="25000"/>
                  </a:schemeClr>
                </a:solidFill>
                <a:latin typeface="Arial" pitchFamily="34" charset="0"/>
                <a:cs typeface="Arial" pitchFamily="34" charset="0"/>
              </a:rPr>
              <a:t>Physicians/ACPs of the same specialty and group can combine their time to report 99239</a:t>
            </a:r>
          </a:p>
        </p:txBody>
      </p:sp>
      <p:pic>
        <p:nvPicPr>
          <p:cNvPr id="5" name="Picture 23" descr="j0424820[1]">
            <a:extLst>
              <a:ext uri="{FF2B5EF4-FFF2-40B4-BE49-F238E27FC236}">
                <a16:creationId xmlns:a16="http://schemas.microsoft.com/office/drawing/2014/main" id="{E9BD70E3-63F1-4A37-9296-AFCCAF173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9240" y="5481966"/>
            <a:ext cx="106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6E5A770-73A7-4823-B264-41C7D6D9B434}"/>
              </a:ext>
            </a:extLst>
          </p:cNvPr>
          <p:cNvSpPr/>
          <p:nvPr/>
        </p:nvSpPr>
        <p:spPr>
          <a:xfrm>
            <a:off x="2276040" y="5411594"/>
            <a:ext cx="6019800" cy="707886"/>
          </a:xfrm>
          <a:prstGeom prst="rect">
            <a:avLst/>
          </a:prstGeom>
        </p:spPr>
        <p:txBody>
          <a:bodyPr wrap="square">
            <a:spAutoFit/>
          </a:bodyPr>
          <a:lstStyle/>
          <a:p>
            <a:pPr>
              <a:tabLst>
                <a:tab pos="685800" algn="l"/>
              </a:tabLst>
            </a:pPr>
            <a:r>
              <a:rPr lang="en-US" sz="1600" dirty="0">
                <a:solidFill>
                  <a:srgbClr val="CC00FF"/>
                </a:solidFill>
                <a:latin typeface="Arial" pitchFamily="34" charset="0"/>
                <a:cs typeface="Arial" pitchFamily="34" charset="0"/>
              </a:rPr>
              <a:t> </a:t>
            </a:r>
            <a:r>
              <a:rPr lang="en-US" sz="2000" b="1" i="1" dirty="0">
                <a:solidFill>
                  <a:srgbClr val="008C95"/>
                </a:solidFill>
                <a:latin typeface="Arial" pitchFamily="34" charset="0"/>
                <a:cs typeface="Arial" pitchFamily="34" charset="0"/>
              </a:rPr>
              <a:t>Be sure to document the </a:t>
            </a:r>
            <a:r>
              <a:rPr lang="en-US" sz="2000" b="1" i="1" u="sng" dirty="0">
                <a:solidFill>
                  <a:srgbClr val="008C95"/>
                </a:solidFill>
                <a:latin typeface="Arial" pitchFamily="34" charset="0"/>
                <a:cs typeface="Arial" pitchFamily="34" charset="0"/>
              </a:rPr>
              <a:t>total time spent</a:t>
            </a:r>
            <a:r>
              <a:rPr lang="en-US" sz="2000" b="1" i="1" dirty="0">
                <a:solidFill>
                  <a:srgbClr val="008C95"/>
                </a:solidFill>
                <a:latin typeface="Arial" pitchFamily="34" charset="0"/>
                <a:cs typeface="Arial" pitchFamily="34" charset="0"/>
              </a:rPr>
              <a:t> in the medical record if you are billing 99239</a:t>
            </a:r>
            <a:endParaRPr lang="en-US" sz="2000" b="1" dirty="0">
              <a:solidFill>
                <a:srgbClr val="008C95"/>
              </a:solidFill>
              <a:latin typeface="Arial" pitchFamily="34" charset="0"/>
              <a:cs typeface="Arial" pitchFamily="34" charset="0"/>
            </a:endParaRPr>
          </a:p>
        </p:txBody>
      </p:sp>
    </p:spTree>
    <p:extLst>
      <p:ext uri="{BB962C8B-B14F-4D97-AF65-F5344CB8AC3E}">
        <p14:creationId xmlns:p14="http://schemas.microsoft.com/office/powerpoint/2010/main" val="116139637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INPATIENT CONSULTATION CODES</a:t>
            </a:r>
            <a:br>
              <a:rPr lang="en-US" dirty="0"/>
            </a:br>
            <a:r>
              <a:rPr lang="en-US" sz="2800" dirty="0"/>
              <a:t>99251-99255 (3 OF 3 KEY ELEMENTS)</a:t>
            </a:r>
          </a:p>
        </p:txBody>
      </p:sp>
      <p:graphicFrame>
        <p:nvGraphicFramePr>
          <p:cNvPr id="4" name="Content Placeholder 3">
            <a:extLst>
              <a:ext uri="{FF2B5EF4-FFF2-40B4-BE49-F238E27FC236}">
                <a16:creationId xmlns:a16="http://schemas.microsoft.com/office/drawing/2014/main" id="{C252A394-2609-4AE5-AB20-FF209DEA999C}"/>
              </a:ext>
            </a:extLst>
          </p:cNvPr>
          <p:cNvGraphicFramePr>
            <a:graphicFrameLocks/>
          </p:cNvGraphicFramePr>
          <p:nvPr>
            <p:extLst>
              <p:ext uri="{D42A27DB-BD31-4B8C-83A1-F6EECF244321}">
                <p14:modId xmlns:p14="http://schemas.microsoft.com/office/powerpoint/2010/main" val="2617131940"/>
              </p:ext>
            </p:extLst>
          </p:nvPr>
        </p:nvGraphicFramePr>
        <p:xfrm>
          <a:off x="459601" y="1388048"/>
          <a:ext cx="8009150" cy="4953000"/>
        </p:xfrm>
        <a:graphic>
          <a:graphicData uri="http://schemas.openxmlformats.org/drawingml/2006/table">
            <a:tbl>
              <a:tblPr firstRow="1" bandRow="1"/>
              <a:tblGrid>
                <a:gridCol w="1144116">
                  <a:extLst>
                    <a:ext uri="{9D8B030D-6E8A-4147-A177-3AD203B41FA5}">
                      <a16:colId xmlns:a16="http://schemas.microsoft.com/office/drawing/2014/main" val="20000"/>
                    </a:ext>
                  </a:extLst>
                </a:gridCol>
                <a:gridCol w="1519311">
                  <a:extLst>
                    <a:ext uri="{9D8B030D-6E8A-4147-A177-3AD203B41FA5}">
                      <a16:colId xmlns:a16="http://schemas.microsoft.com/office/drawing/2014/main" val="20001"/>
                    </a:ext>
                  </a:extLst>
                </a:gridCol>
                <a:gridCol w="1772529">
                  <a:extLst>
                    <a:ext uri="{9D8B030D-6E8A-4147-A177-3AD203B41FA5}">
                      <a16:colId xmlns:a16="http://schemas.microsoft.com/office/drawing/2014/main" val="20002"/>
                    </a:ext>
                  </a:extLst>
                </a:gridCol>
                <a:gridCol w="2039816">
                  <a:extLst>
                    <a:ext uri="{9D8B030D-6E8A-4147-A177-3AD203B41FA5}">
                      <a16:colId xmlns:a16="http://schemas.microsoft.com/office/drawing/2014/main" val="20003"/>
                    </a:ext>
                  </a:extLst>
                </a:gridCol>
                <a:gridCol w="1533378">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99251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 organ system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a:t>
                      </a:r>
                      <a:r>
                        <a:rPr lang="en-US" sz="1800" baseline="0" dirty="0"/>
                        <a:t> </a:t>
                      </a:r>
                    </a:p>
                    <a:p>
                      <a:pPr algn="ctr"/>
                      <a:r>
                        <a:rPr lang="en-US" sz="1800" baseline="0" dirty="0"/>
                        <a:t>straight-forward</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20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99252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1 - 3</a:t>
                      </a:r>
                    </a:p>
                    <a:p>
                      <a:r>
                        <a:rPr lang="en-US" sz="1800" dirty="0"/>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Minimal/ </a:t>
                      </a:r>
                    </a:p>
                    <a:p>
                      <a:pPr algn="ctr"/>
                      <a:r>
                        <a:rPr lang="en-US" sz="1800" dirty="0"/>
                        <a:t>straight-forward</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40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99253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2 – 9</a:t>
                      </a:r>
                    </a:p>
                    <a:p>
                      <a:r>
                        <a:rPr lang="en-US" sz="1800" dirty="0"/>
                        <a:t>PFSH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2 – 7 organ systems with one </a:t>
                      </a:r>
                      <a:r>
                        <a:rPr lang="en-US" sz="1800" u="sng" dirty="0"/>
                        <a:t>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Low</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55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99254</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4"/>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99255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HPI = 4+</a:t>
                      </a:r>
                    </a:p>
                    <a:p>
                      <a:r>
                        <a:rPr lang="en-US" sz="1800" dirty="0"/>
                        <a:t>ROS = 10+</a:t>
                      </a:r>
                    </a:p>
                    <a:p>
                      <a:r>
                        <a:rPr lang="en-US" sz="1800" dirty="0"/>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t>110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707084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Observation Care Codes</a:t>
            </a:r>
          </a:p>
        </p:txBody>
      </p:sp>
    </p:spTree>
    <p:extLst>
      <p:ext uri="{BB962C8B-B14F-4D97-AF65-F5344CB8AC3E}">
        <p14:creationId xmlns:p14="http://schemas.microsoft.com/office/powerpoint/2010/main" val="213230662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Observation Care Codes</a:t>
            </a:r>
          </a:p>
        </p:txBody>
      </p:sp>
      <p:sp>
        <p:nvSpPr>
          <p:cNvPr id="3" name="Rectangle 2">
            <a:extLst>
              <a:ext uri="{FF2B5EF4-FFF2-40B4-BE49-F238E27FC236}">
                <a16:creationId xmlns:a16="http://schemas.microsoft.com/office/drawing/2014/main" id="{07D5A51C-2CFB-4D85-8B63-184709F2B9D0}"/>
              </a:ext>
            </a:extLst>
          </p:cNvPr>
          <p:cNvSpPr/>
          <p:nvPr/>
        </p:nvSpPr>
        <p:spPr>
          <a:xfrm>
            <a:off x="942318" y="2298373"/>
            <a:ext cx="7145080" cy="2677656"/>
          </a:xfrm>
          <a:prstGeom prst="rect">
            <a:avLst/>
          </a:prstGeom>
        </p:spPr>
        <p:txBody>
          <a:bodyPr wrap="square">
            <a:spAutoFit/>
          </a:bodyPr>
          <a:lstStyle/>
          <a:p>
            <a:pPr marL="342900" indent="-342900">
              <a:buFont typeface="Arial" panose="020B0604020202020204" pitchFamily="34" charset="0"/>
              <a:buChar char="•"/>
            </a:pPr>
            <a:r>
              <a:rPr lang="en-US" sz="2400" dirty="0">
                <a:solidFill>
                  <a:schemeClr val="tx1">
                    <a:lumMod val="75000"/>
                    <a:lumOff val="25000"/>
                  </a:schemeClr>
                </a:solidFill>
                <a:latin typeface="Arial Body"/>
              </a:rPr>
              <a:t>Documentation must indicate the patient is in “observation status”</a:t>
            </a:r>
          </a:p>
          <a:p>
            <a:pPr marL="342900" indent="-342900">
              <a:buFont typeface="Arial" panose="020B0604020202020204" pitchFamily="34" charset="0"/>
              <a:buChar char="•"/>
            </a:pPr>
            <a:r>
              <a:rPr lang="en-US" sz="2400" dirty="0">
                <a:solidFill>
                  <a:schemeClr val="tx1">
                    <a:lumMod val="75000"/>
                    <a:lumOff val="25000"/>
                  </a:schemeClr>
                </a:solidFill>
                <a:latin typeface="Arial Body"/>
              </a:rPr>
              <a:t>The series of observation care codes used depends on the number of calendar days the patient is in observation status and may be affected by the amount of time the patient spent in observation</a:t>
            </a:r>
          </a:p>
        </p:txBody>
      </p:sp>
    </p:spTree>
    <p:extLst>
      <p:ext uri="{BB962C8B-B14F-4D97-AF65-F5344CB8AC3E}">
        <p14:creationId xmlns:p14="http://schemas.microsoft.com/office/powerpoint/2010/main" val="252148318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Observation Care Codes</a:t>
            </a:r>
          </a:p>
        </p:txBody>
      </p:sp>
      <p:graphicFrame>
        <p:nvGraphicFramePr>
          <p:cNvPr id="3" name="Content Placeholder 3">
            <a:extLst>
              <a:ext uri="{FF2B5EF4-FFF2-40B4-BE49-F238E27FC236}">
                <a16:creationId xmlns:a16="http://schemas.microsoft.com/office/drawing/2014/main" id="{72754083-940D-40FC-9A07-76E07F8AE1A1}"/>
              </a:ext>
            </a:extLst>
          </p:cNvPr>
          <p:cNvGraphicFramePr>
            <a:graphicFrameLocks/>
          </p:cNvGraphicFramePr>
          <p:nvPr>
            <p:extLst>
              <p:ext uri="{D42A27DB-BD31-4B8C-83A1-F6EECF244321}">
                <p14:modId xmlns:p14="http://schemas.microsoft.com/office/powerpoint/2010/main" val="916021606"/>
              </p:ext>
            </p:extLst>
          </p:nvPr>
        </p:nvGraphicFramePr>
        <p:xfrm>
          <a:off x="478465" y="1573618"/>
          <a:ext cx="8070112" cy="4667693"/>
        </p:xfrm>
        <a:graphic>
          <a:graphicData uri="http://schemas.openxmlformats.org/drawingml/2006/table">
            <a:tbl>
              <a:tblPr/>
              <a:tblGrid>
                <a:gridCol w="1187230">
                  <a:extLst>
                    <a:ext uri="{9D8B030D-6E8A-4147-A177-3AD203B41FA5}">
                      <a16:colId xmlns:a16="http://schemas.microsoft.com/office/drawing/2014/main" val="20000"/>
                    </a:ext>
                  </a:extLst>
                </a:gridCol>
                <a:gridCol w="1598500">
                  <a:extLst>
                    <a:ext uri="{9D8B030D-6E8A-4147-A177-3AD203B41FA5}">
                      <a16:colId xmlns:a16="http://schemas.microsoft.com/office/drawing/2014/main" val="20001"/>
                    </a:ext>
                  </a:extLst>
                </a:gridCol>
                <a:gridCol w="1711842">
                  <a:extLst>
                    <a:ext uri="{9D8B030D-6E8A-4147-A177-3AD203B41FA5}">
                      <a16:colId xmlns:a16="http://schemas.microsoft.com/office/drawing/2014/main" val="20002"/>
                    </a:ext>
                  </a:extLst>
                </a:gridCol>
                <a:gridCol w="1733107">
                  <a:extLst>
                    <a:ext uri="{9D8B030D-6E8A-4147-A177-3AD203B41FA5}">
                      <a16:colId xmlns:a16="http://schemas.microsoft.com/office/drawing/2014/main" val="20003"/>
                    </a:ext>
                  </a:extLst>
                </a:gridCol>
                <a:gridCol w="1839433">
                  <a:extLst>
                    <a:ext uri="{9D8B030D-6E8A-4147-A177-3AD203B41FA5}">
                      <a16:colId xmlns:a16="http://schemas.microsoft.com/office/drawing/2014/main" val="20004"/>
                    </a:ext>
                  </a:extLst>
                </a:gridCol>
              </a:tblGrid>
              <a:tr h="13716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Timing</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Of</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Care</a:t>
                      </a:r>
                    </a:p>
                  </a:txBody>
                  <a:tcPr marT="45718" marB="45718"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C9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1 calendar day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&lt; 8 hours</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C9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1 calendar day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8+ hours</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C9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2 calendar days</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C9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3 or more calendar days</a:t>
                      </a:r>
                    </a:p>
                  </a:txBody>
                  <a:tcPr marT="45718" marB="45718"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C95"/>
                    </a:solidFill>
                  </a:tcPr>
                </a:tc>
                <a:extLst>
                  <a:ext uri="{0D108BD9-81ED-4DB2-BD59-A6C34878D82A}">
                    <a16:rowId xmlns:a16="http://schemas.microsoft.com/office/drawing/2014/main" val="10000"/>
                  </a:ext>
                </a:extLst>
              </a:tr>
              <a:tr h="32960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1" i="0" u="none" strike="noStrike" cap="none" normalizeH="0" baseline="0" dirty="0">
                          <a:ln>
                            <a:noFill/>
                          </a:ln>
                          <a:solidFill>
                            <a:schemeClr val="bg1"/>
                          </a:solidFill>
                          <a:effectLst/>
                          <a:latin typeface="Arial" charset="0"/>
                        </a:rPr>
                        <a:t>Report</a:t>
                      </a:r>
                    </a:p>
                  </a:txBody>
                  <a:tcPr marT="45718" marB="45718" anchor="ctr" anchorCtr="1"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008C95"/>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99218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99220 only</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99234 – </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99236 only</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sng" strike="noStrike" cap="none" normalizeH="0" baseline="0" dirty="0">
                          <a:ln>
                            <a:noFill/>
                          </a:ln>
                          <a:solidFill>
                            <a:srgbClr val="008C95"/>
                          </a:solidFill>
                          <a:effectLst/>
                          <a:latin typeface="Arial" charset="0"/>
                        </a:rPr>
                        <a:t>1</a:t>
                      </a:r>
                      <a:r>
                        <a:rPr kumimoji="0" lang="en-US" sz="1800" b="1" i="0" u="sng" strike="noStrike" cap="none" normalizeH="0" baseline="30000" dirty="0">
                          <a:ln>
                            <a:noFill/>
                          </a:ln>
                          <a:solidFill>
                            <a:srgbClr val="008C95"/>
                          </a:solidFill>
                          <a:effectLst/>
                          <a:latin typeface="Arial" charset="0"/>
                        </a:rPr>
                        <a:t>st</a:t>
                      </a:r>
                      <a:r>
                        <a:rPr kumimoji="0" lang="en-US" sz="1800" b="1" i="0" u="sng" strike="noStrike" cap="none" normalizeH="0" baseline="0" dirty="0">
                          <a:ln>
                            <a:noFill/>
                          </a:ln>
                          <a:solidFill>
                            <a:srgbClr val="008C95"/>
                          </a:solidFill>
                          <a:effectLst/>
                          <a:latin typeface="Arial" charset="0"/>
                        </a:rPr>
                        <a:t> day: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99218 -99220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sng" strike="noStrike" cap="none" normalizeH="0" baseline="0" dirty="0">
                          <a:ln>
                            <a:noFill/>
                          </a:ln>
                          <a:solidFill>
                            <a:srgbClr val="008C95"/>
                          </a:solidFill>
                          <a:effectLst/>
                          <a:latin typeface="Arial" charset="0"/>
                        </a:rPr>
                        <a:t>2</a:t>
                      </a:r>
                      <a:r>
                        <a:rPr kumimoji="0" lang="en-US" sz="1800" b="1" i="0" u="sng" strike="noStrike" cap="none" normalizeH="0" baseline="30000" dirty="0">
                          <a:ln>
                            <a:noFill/>
                          </a:ln>
                          <a:solidFill>
                            <a:srgbClr val="008C95"/>
                          </a:solidFill>
                          <a:effectLst/>
                          <a:latin typeface="Arial" charset="0"/>
                        </a:rPr>
                        <a:t>nd</a:t>
                      </a:r>
                      <a:r>
                        <a:rPr kumimoji="0" lang="en-US" sz="1800" b="1" i="0" u="sng" strike="noStrike" cap="none" normalizeH="0" baseline="0" dirty="0">
                          <a:ln>
                            <a:noFill/>
                          </a:ln>
                          <a:solidFill>
                            <a:srgbClr val="008C95"/>
                          </a:solidFill>
                          <a:effectLst/>
                          <a:latin typeface="Arial" charset="0"/>
                        </a:rPr>
                        <a:t> day: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99217</a:t>
                      </a:r>
                    </a:p>
                  </a:txBody>
                  <a:tcPr marT="45718" marB="45718"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sng" strike="noStrike" cap="none" normalizeH="0" baseline="0" dirty="0">
                          <a:ln>
                            <a:noFill/>
                          </a:ln>
                          <a:solidFill>
                            <a:srgbClr val="008C95"/>
                          </a:solidFill>
                          <a:effectLst/>
                          <a:latin typeface="Arial" charset="0"/>
                        </a:rPr>
                        <a:t>1</a:t>
                      </a:r>
                      <a:r>
                        <a:rPr kumimoji="0" lang="en-US" sz="1800" b="1" i="0" u="sng" strike="noStrike" cap="none" normalizeH="0" baseline="30000" dirty="0">
                          <a:ln>
                            <a:noFill/>
                          </a:ln>
                          <a:solidFill>
                            <a:srgbClr val="008C95"/>
                          </a:solidFill>
                          <a:effectLst/>
                          <a:latin typeface="Arial" charset="0"/>
                        </a:rPr>
                        <a:t>st</a:t>
                      </a:r>
                      <a:r>
                        <a:rPr kumimoji="0" lang="en-US" sz="1800" b="1" i="0" u="sng" strike="noStrike" cap="none" normalizeH="0" baseline="0" dirty="0">
                          <a:ln>
                            <a:noFill/>
                          </a:ln>
                          <a:solidFill>
                            <a:srgbClr val="008C95"/>
                          </a:solidFill>
                          <a:effectLst/>
                          <a:latin typeface="Arial" charset="0"/>
                        </a:rPr>
                        <a:t> day:</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99218 – 99220</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sng" strike="noStrike" cap="none" normalizeH="0" baseline="0" dirty="0">
                          <a:ln>
                            <a:noFill/>
                          </a:ln>
                          <a:solidFill>
                            <a:srgbClr val="008C95"/>
                          </a:solidFill>
                          <a:effectLst/>
                          <a:latin typeface="Arial" charset="0"/>
                        </a:rPr>
                        <a:t>2</a:t>
                      </a:r>
                      <a:r>
                        <a:rPr kumimoji="0" lang="en-US" sz="1800" b="1" i="0" u="sng" strike="noStrike" cap="none" normalizeH="0" baseline="30000" dirty="0">
                          <a:ln>
                            <a:noFill/>
                          </a:ln>
                          <a:solidFill>
                            <a:srgbClr val="008C95"/>
                          </a:solidFill>
                          <a:effectLst/>
                          <a:latin typeface="Arial" charset="0"/>
                        </a:rPr>
                        <a:t>nd</a:t>
                      </a:r>
                      <a:r>
                        <a:rPr kumimoji="0" lang="en-US" sz="1800" b="1" i="0" u="sng" strike="noStrike" cap="none" normalizeH="0" baseline="0" dirty="0">
                          <a:ln>
                            <a:noFill/>
                          </a:ln>
                          <a:solidFill>
                            <a:srgbClr val="008C95"/>
                          </a:solidFill>
                          <a:effectLst/>
                          <a:latin typeface="Arial" charset="0"/>
                        </a:rPr>
                        <a:t> + days</a:t>
                      </a:r>
                      <a:r>
                        <a:rPr kumimoji="0" lang="en-US" sz="1800" b="1" i="0" u="sng" strike="noStrike" cap="none" normalizeH="0" baseline="0" dirty="0">
                          <a:ln>
                            <a:noFill/>
                          </a:ln>
                          <a:solidFill>
                            <a:schemeClr val="bg2"/>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99224 – 99226</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18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1" i="0" u="sng" strike="noStrike" cap="none" normalizeH="0" baseline="0" dirty="0">
                          <a:ln>
                            <a:noFill/>
                          </a:ln>
                          <a:solidFill>
                            <a:srgbClr val="008C95"/>
                          </a:solidFill>
                          <a:effectLst/>
                          <a:latin typeface="Arial" charset="0"/>
                        </a:rPr>
                        <a:t>Last day</a:t>
                      </a:r>
                      <a:r>
                        <a:rPr kumimoji="0" lang="en-US" sz="1800" b="1" i="0" u="sng" strike="noStrike" cap="none" normalizeH="0" baseline="0" dirty="0">
                          <a:ln>
                            <a:noFill/>
                          </a:ln>
                          <a:solidFill>
                            <a:schemeClr val="bg2"/>
                          </a:solidFill>
                          <a:effectLst/>
                          <a:latin typeface="Arial" charset="0"/>
                        </a:rPr>
                        <a:t>:</a:t>
                      </a: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1800" b="0" i="0" u="none" strike="noStrike" cap="none" normalizeH="0" baseline="0" dirty="0">
                          <a:ln>
                            <a:noFill/>
                          </a:ln>
                          <a:solidFill>
                            <a:schemeClr val="tx1"/>
                          </a:solidFill>
                          <a:effectLst/>
                          <a:latin typeface="Arial" charset="0"/>
                        </a:rPr>
                        <a:t>99217</a:t>
                      </a:r>
                    </a:p>
                  </a:txBody>
                  <a:tcPr marT="45718" marB="45718" anchor="ctr" anchorCtr="1"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2117264"/>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INITIAL OBSERVATION CARE CODES</a:t>
            </a:r>
            <a:br>
              <a:rPr lang="en-US" dirty="0"/>
            </a:br>
            <a:r>
              <a:rPr lang="en-US" sz="2800" dirty="0"/>
              <a:t>99218-99220 (3 OF 3 KEY ELEMENTS)</a:t>
            </a:r>
          </a:p>
        </p:txBody>
      </p:sp>
      <p:graphicFrame>
        <p:nvGraphicFramePr>
          <p:cNvPr id="4" name="Content Placeholder 3">
            <a:extLst>
              <a:ext uri="{FF2B5EF4-FFF2-40B4-BE49-F238E27FC236}">
                <a16:creationId xmlns:a16="http://schemas.microsoft.com/office/drawing/2014/main" id="{485F9993-5863-490C-81B1-FD8A5DA5F8DC}"/>
              </a:ext>
            </a:extLst>
          </p:cNvPr>
          <p:cNvGraphicFramePr>
            <a:graphicFrameLocks/>
          </p:cNvGraphicFramePr>
          <p:nvPr>
            <p:extLst>
              <p:ext uri="{D42A27DB-BD31-4B8C-83A1-F6EECF244321}">
                <p14:modId xmlns:p14="http://schemas.microsoft.com/office/powerpoint/2010/main" val="194882576"/>
              </p:ext>
            </p:extLst>
          </p:nvPr>
        </p:nvGraphicFramePr>
        <p:xfrm>
          <a:off x="647114" y="1933354"/>
          <a:ext cx="7584931" cy="3479800"/>
        </p:xfrm>
        <a:graphic>
          <a:graphicData uri="http://schemas.openxmlformats.org/drawingml/2006/table">
            <a:tbl>
              <a:tblPr firstRow="1" bandRow="1"/>
              <a:tblGrid>
                <a:gridCol w="1280160">
                  <a:extLst>
                    <a:ext uri="{9D8B030D-6E8A-4147-A177-3AD203B41FA5}">
                      <a16:colId xmlns:a16="http://schemas.microsoft.com/office/drawing/2014/main" val="20000"/>
                    </a:ext>
                  </a:extLst>
                </a:gridCol>
                <a:gridCol w="1711506">
                  <a:extLst>
                    <a:ext uri="{9D8B030D-6E8A-4147-A177-3AD203B41FA5}">
                      <a16:colId xmlns:a16="http://schemas.microsoft.com/office/drawing/2014/main" val="20001"/>
                    </a:ext>
                  </a:extLst>
                </a:gridCol>
                <a:gridCol w="1499191">
                  <a:extLst>
                    <a:ext uri="{9D8B030D-6E8A-4147-A177-3AD203B41FA5}">
                      <a16:colId xmlns:a16="http://schemas.microsoft.com/office/drawing/2014/main" val="20002"/>
                    </a:ext>
                  </a:extLst>
                </a:gridCol>
                <a:gridCol w="1658679">
                  <a:extLst>
                    <a:ext uri="{9D8B030D-6E8A-4147-A177-3AD203B41FA5}">
                      <a16:colId xmlns:a16="http://schemas.microsoft.com/office/drawing/2014/main" val="20003"/>
                    </a:ext>
                  </a:extLst>
                </a:gridCol>
                <a:gridCol w="1435395">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99218</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dirty="0">
                          <a:solidFill>
                            <a:schemeClr val="tx1">
                              <a:lumMod val="75000"/>
                              <a:lumOff val="25000"/>
                            </a:schemeClr>
                          </a:solidFill>
                        </a:rPr>
                        <a:t>ROS =</a:t>
                      </a:r>
                      <a:r>
                        <a:rPr lang="en-US" sz="1800" baseline="0" dirty="0">
                          <a:solidFill>
                            <a:schemeClr val="tx1">
                              <a:lumMod val="75000"/>
                              <a:lumOff val="25000"/>
                            </a:schemeClr>
                          </a:solidFill>
                        </a:rPr>
                        <a:t> 2 – 9</a:t>
                      </a:r>
                    </a:p>
                    <a:p>
                      <a:r>
                        <a:rPr lang="en-US" sz="1800" baseline="0" dirty="0">
                          <a:solidFill>
                            <a:schemeClr val="tx1">
                              <a:lumMod val="75000"/>
                              <a:lumOff val="25000"/>
                            </a:schemeClr>
                          </a:solidFill>
                        </a:rPr>
                        <a:t>PFSH = 1</a:t>
                      </a:r>
                      <a:endParaRPr lang="en-US" sz="1800" dirty="0">
                        <a:solidFill>
                          <a:schemeClr val="tx1">
                            <a:lumMod val="75000"/>
                            <a:lumOff val="25000"/>
                          </a:schemeClr>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2 – 7 organ systems with one in detail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Low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30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99219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baseline="0" dirty="0">
                          <a:solidFill>
                            <a:schemeClr val="tx1">
                              <a:lumMod val="75000"/>
                              <a:lumOff val="25000"/>
                            </a:schemeClr>
                          </a:solidFill>
                        </a:rPr>
                        <a:t>ROS = 10+</a:t>
                      </a:r>
                    </a:p>
                    <a:p>
                      <a:r>
                        <a:rPr lang="en-US" sz="1800" baseline="0" dirty="0">
                          <a:solidFill>
                            <a:schemeClr val="tx1">
                              <a:lumMod val="75000"/>
                              <a:lumOff val="25000"/>
                            </a:schemeClr>
                          </a:solidFill>
                        </a:rPr>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50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baseline="0" dirty="0">
                          <a:solidFill>
                            <a:schemeClr val="tx1">
                              <a:lumMod val="75000"/>
                              <a:lumOff val="25000"/>
                            </a:schemeClr>
                          </a:solidFill>
                        </a:rPr>
                        <a:t>ROS = 10+</a:t>
                      </a:r>
                    </a:p>
                    <a:p>
                      <a:r>
                        <a:rPr lang="en-US" sz="1800" baseline="0" dirty="0">
                          <a:solidFill>
                            <a:schemeClr val="tx1">
                              <a:lumMod val="75000"/>
                              <a:lumOff val="25000"/>
                            </a:schemeClr>
                          </a:solidFill>
                        </a:rPr>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70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29013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Accessing Coding &amp; Documentation Resources via Physician Connect</a:t>
            </a:r>
          </a:p>
        </p:txBody>
      </p:sp>
      <p:pic>
        <p:nvPicPr>
          <p:cNvPr id="5" name="Picture 4">
            <a:extLst>
              <a:ext uri="{FF2B5EF4-FFF2-40B4-BE49-F238E27FC236}">
                <a16:creationId xmlns:a16="http://schemas.microsoft.com/office/drawing/2014/main" id="{3503AF56-3382-4F85-BCB9-93579A88D99A}"/>
              </a:ext>
            </a:extLst>
          </p:cNvPr>
          <p:cNvPicPr/>
          <p:nvPr/>
        </p:nvPicPr>
        <p:blipFill rotWithShape="1">
          <a:blip r:embed="rId2"/>
          <a:srcRect l="57068" t="7827" r="2873" b="19191"/>
          <a:stretch/>
        </p:blipFill>
        <p:spPr bwMode="auto">
          <a:xfrm>
            <a:off x="398980" y="1595187"/>
            <a:ext cx="8201660" cy="4533900"/>
          </a:xfrm>
          <a:prstGeom prst="rect">
            <a:avLst/>
          </a:prstGeom>
          <a:ln>
            <a:noFill/>
          </a:ln>
          <a:extLst>
            <a:ext uri="{53640926-AAD7-44D8-BBD7-CCE9431645EC}">
              <a14:shadowObscured xmlns:a14="http://schemas.microsoft.com/office/drawing/2010/main"/>
            </a:ext>
          </a:extLst>
        </p:spPr>
      </p:pic>
      <p:sp>
        <p:nvSpPr>
          <p:cNvPr id="4" name="Arrow: Right 3">
            <a:extLst>
              <a:ext uri="{FF2B5EF4-FFF2-40B4-BE49-F238E27FC236}">
                <a16:creationId xmlns:a16="http://schemas.microsoft.com/office/drawing/2014/main" id="{718F6E2F-A984-4777-AA05-B9EF9E9FA4BB}"/>
              </a:ext>
            </a:extLst>
          </p:cNvPr>
          <p:cNvSpPr/>
          <p:nvPr/>
        </p:nvSpPr>
        <p:spPr>
          <a:xfrm rot="10800000">
            <a:off x="6565277" y="3243106"/>
            <a:ext cx="1269810" cy="3416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510231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fontScale="90000"/>
          </a:bodyPr>
          <a:lstStyle/>
          <a:p>
            <a:r>
              <a:rPr lang="en-US" dirty="0"/>
              <a:t>SUBSEQUENT OBSERVATION CARE CODES</a:t>
            </a:r>
            <a:br>
              <a:rPr lang="en-US" dirty="0"/>
            </a:br>
            <a:r>
              <a:rPr lang="en-US" sz="3100" dirty="0"/>
              <a:t>99224-99226 (2 OF 3 KEY ELEMENTS)</a:t>
            </a:r>
          </a:p>
        </p:txBody>
      </p:sp>
      <p:graphicFrame>
        <p:nvGraphicFramePr>
          <p:cNvPr id="3" name="Content Placeholder 3">
            <a:extLst>
              <a:ext uri="{FF2B5EF4-FFF2-40B4-BE49-F238E27FC236}">
                <a16:creationId xmlns:a16="http://schemas.microsoft.com/office/drawing/2014/main" id="{C1323509-71E0-4437-B46F-4771319BEC02}"/>
              </a:ext>
            </a:extLst>
          </p:cNvPr>
          <p:cNvGraphicFramePr>
            <a:graphicFrameLocks/>
          </p:cNvGraphicFramePr>
          <p:nvPr>
            <p:extLst>
              <p:ext uri="{D42A27DB-BD31-4B8C-83A1-F6EECF244321}">
                <p14:modId xmlns:p14="http://schemas.microsoft.com/office/powerpoint/2010/main" val="227901152"/>
              </p:ext>
            </p:extLst>
          </p:nvPr>
        </p:nvGraphicFramePr>
        <p:xfrm>
          <a:off x="590843" y="1922721"/>
          <a:ext cx="7574961" cy="3124200"/>
        </p:xfrm>
        <a:graphic>
          <a:graphicData uri="http://schemas.openxmlformats.org/drawingml/2006/table">
            <a:tbl>
              <a:tblPr firstRow="1" bandRow="1"/>
              <a:tblGrid>
                <a:gridCol w="1308295">
                  <a:extLst>
                    <a:ext uri="{9D8B030D-6E8A-4147-A177-3AD203B41FA5}">
                      <a16:colId xmlns:a16="http://schemas.microsoft.com/office/drawing/2014/main" val="20000"/>
                    </a:ext>
                  </a:extLst>
                </a:gridCol>
                <a:gridCol w="1556443">
                  <a:extLst>
                    <a:ext uri="{9D8B030D-6E8A-4147-A177-3AD203B41FA5}">
                      <a16:colId xmlns:a16="http://schemas.microsoft.com/office/drawing/2014/main" val="20001"/>
                    </a:ext>
                  </a:extLst>
                </a:gridCol>
                <a:gridCol w="1622856">
                  <a:extLst>
                    <a:ext uri="{9D8B030D-6E8A-4147-A177-3AD203B41FA5}">
                      <a16:colId xmlns:a16="http://schemas.microsoft.com/office/drawing/2014/main" val="20002"/>
                    </a:ext>
                  </a:extLst>
                </a:gridCol>
                <a:gridCol w="1705134">
                  <a:extLst>
                    <a:ext uri="{9D8B030D-6E8A-4147-A177-3AD203B41FA5}">
                      <a16:colId xmlns:a16="http://schemas.microsoft.com/office/drawing/2014/main" val="20003"/>
                    </a:ext>
                  </a:extLst>
                </a:gridCol>
                <a:gridCol w="1382233">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99224</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1 – 3</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1 organ system</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Low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15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1 - 3</a:t>
                      </a:r>
                    </a:p>
                    <a:p>
                      <a:r>
                        <a:rPr lang="en-US" sz="1800" baseline="0" dirty="0">
                          <a:solidFill>
                            <a:schemeClr val="tx1">
                              <a:lumMod val="75000"/>
                              <a:lumOff val="25000"/>
                            </a:schemeClr>
                          </a:solidFill>
                        </a:rPr>
                        <a:t>ROS = 1</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2 - 7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25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99226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baseline="0" dirty="0">
                          <a:solidFill>
                            <a:schemeClr val="tx1">
                              <a:lumMod val="75000"/>
                              <a:lumOff val="25000"/>
                            </a:schemeClr>
                          </a:solidFill>
                        </a:rPr>
                        <a:t>ROS = 2 – 9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2</a:t>
                      </a:r>
                      <a:r>
                        <a:rPr lang="en-US" sz="1800" baseline="0" dirty="0">
                          <a:solidFill>
                            <a:schemeClr val="tx1">
                              <a:lumMod val="75000"/>
                              <a:lumOff val="25000"/>
                            </a:schemeClr>
                          </a:solidFill>
                        </a:rPr>
                        <a:t> – 7</a:t>
                      </a:r>
                      <a:r>
                        <a:rPr lang="en-US" sz="1800" dirty="0">
                          <a:solidFill>
                            <a:schemeClr val="tx1">
                              <a:lumMod val="75000"/>
                              <a:lumOff val="25000"/>
                            </a:schemeClr>
                          </a:solidFill>
                        </a:rPr>
                        <a:t> organ systems with one in detail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35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3771820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Observation Care Discharge</a:t>
            </a:r>
          </a:p>
        </p:txBody>
      </p:sp>
      <p:sp>
        <p:nvSpPr>
          <p:cNvPr id="3" name="Rectangle 2">
            <a:extLst>
              <a:ext uri="{FF2B5EF4-FFF2-40B4-BE49-F238E27FC236}">
                <a16:creationId xmlns:a16="http://schemas.microsoft.com/office/drawing/2014/main" id="{7FEE73C8-0E67-453C-A610-ED9A61CDE17B}"/>
              </a:ext>
            </a:extLst>
          </p:cNvPr>
          <p:cNvSpPr/>
          <p:nvPr/>
        </p:nvSpPr>
        <p:spPr>
          <a:xfrm>
            <a:off x="1228725" y="2598187"/>
            <a:ext cx="6553200" cy="1938992"/>
          </a:xfrm>
          <a:prstGeom prst="rect">
            <a:avLst/>
          </a:prstGeom>
        </p:spPr>
        <p:txBody>
          <a:bodyPr wrap="square">
            <a:spAutoFit/>
          </a:bodyPr>
          <a:lstStyle/>
          <a:p>
            <a:r>
              <a:rPr lang="en-US" sz="2400" dirty="0">
                <a:solidFill>
                  <a:schemeClr val="tx1">
                    <a:lumMod val="75000"/>
                    <a:lumOff val="25000"/>
                  </a:schemeClr>
                </a:solidFill>
                <a:latin typeface="Arial Body"/>
              </a:rPr>
              <a:t>For patients who are in observation status for two or more calendar days, the last day should be reported using:</a:t>
            </a:r>
          </a:p>
          <a:p>
            <a:endParaRPr lang="en-US" sz="2400" b="1" dirty="0">
              <a:solidFill>
                <a:srgbClr val="008C95"/>
              </a:solidFill>
              <a:latin typeface="Arial Body"/>
            </a:endParaRPr>
          </a:p>
          <a:p>
            <a:pPr algn="ctr"/>
            <a:r>
              <a:rPr lang="en-US" sz="2400" b="1" dirty="0">
                <a:solidFill>
                  <a:srgbClr val="008C95"/>
                </a:solidFill>
                <a:latin typeface="Arial Body"/>
              </a:rPr>
              <a:t>99217 Observation care discharge</a:t>
            </a:r>
          </a:p>
        </p:txBody>
      </p:sp>
    </p:spTree>
    <p:extLst>
      <p:ext uri="{BB962C8B-B14F-4D97-AF65-F5344CB8AC3E}">
        <p14:creationId xmlns:p14="http://schemas.microsoft.com/office/powerpoint/2010/main" val="69716055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sz="3000" dirty="0"/>
              <a:t>Same Day Observation Care Codes</a:t>
            </a:r>
            <a:br>
              <a:rPr lang="en-US" dirty="0"/>
            </a:br>
            <a:r>
              <a:rPr lang="en-US" sz="2800" dirty="0"/>
              <a:t>99234-99236 (3 of 3 key elements)</a:t>
            </a:r>
          </a:p>
        </p:txBody>
      </p:sp>
      <p:graphicFrame>
        <p:nvGraphicFramePr>
          <p:cNvPr id="4" name="Content Placeholder 3">
            <a:extLst>
              <a:ext uri="{FF2B5EF4-FFF2-40B4-BE49-F238E27FC236}">
                <a16:creationId xmlns:a16="http://schemas.microsoft.com/office/drawing/2014/main" id="{0795EC5E-DD73-46BC-B53A-4B3FEABD5036}"/>
              </a:ext>
            </a:extLst>
          </p:cNvPr>
          <p:cNvGraphicFramePr>
            <a:graphicFrameLocks/>
          </p:cNvGraphicFramePr>
          <p:nvPr>
            <p:extLst>
              <p:ext uri="{D42A27DB-BD31-4B8C-83A1-F6EECF244321}">
                <p14:modId xmlns:p14="http://schemas.microsoft.com/office/powerpoint/2010/main" val="3235561555"/>
              </p:ext>
            </p:extLst>
          </p:nvPr>
        </p:nvGraphicFramePr>
        <p:xfrm>
          <a:off x="709919" y="1803636"/>
          <a:ext cx="7561884" cy="3479800"/>
        </p:xfrm>
        <a:graphic>
          <a:graphicData uri="http://schemas.openxmlformats.org/drawingml/2006/table">
            <a:tbl>
              <a:tblPr firstRow="1" bandRow="1"/>
              <a:tblGrid>
                <a:gridCol w="1363377">
                  <a:extLst>
                    <a:ext uri="{9D8B030D-6E8A-4147-A177-3AD203B41FA5}">
                      <a16:colId xmlns:a16="http://schemas.microsoft.com/office/drawing/2014/main" val="20000"/>
                    </a:ext>
                  </a:extLst>
                </a:gridCol>
                <a:gridCol w="1531787">
                  <a:extLst>
                    <a:ext uri="{9D8B030D-6E8A-4147-A177-3AD203B41FA5}">
                      <a16:colId xmlns:a16="http://schemas.microsoft.com/office/drawing/2014/main" val="20001"/>
                    </a:ext>
                  </a:extLst>
                </a:gridCol>
                <a:gridCol w="1730327">
                  <a:extLst>
                    <a:ext uri="{9D8B030D-6E8A-4147-A177-3AD203B41FA5}">
                      <a16:colId xmlns:a16="http://schemas.microsoft.com/office/drawing/2014/main" val="20002"/>
                    </a:ext>
                  </a:extLst>
                </a:gridCol>
                <a:gridCol w="1547446">
                  <a:extLst>
                    <a:ext uri="{9D8B030D-6E8A-4147-A177-3AD203B41FA5}">
                      <a16:colId xmlns:a16="http://schemas.microsoft.com/office/drawing/2014/main" val="20003"/>
                    </a:ext>
                  </a:extLst>
                </a:gridCol>
                <a:gridCol w="1388947">
                  <a:extLst>
                    <a:ext uri="{9D8B030D-6E8A-4147-A177-3AD203B41FA5}">
                      <a16:colId xmlns:a16="http://schemas.microsoft.com/office/drawing/2014/main" val="20004"/>
                    </a:ext>
                  </a:extLst>
                </a:gridCol>
              </a:tblGrid>
              <a:tr h="736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CPT Code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History</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Exam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Complexity of MDM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Average Time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99234</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dirty="0">
                          <a:solidFill>
                            <a:schemeClr val="tx1">
                              <a:lumMod val="75000"/>
                              <a:lumOff val="25000"/>
                            </a:schemeClr>
                          </a:solidFill>
                        </a:rPr>
                        <a:t>ROS =</a:t>
                      </a:r>
                      <a:r>
                        <a:rPr lang="en-US" sz="1800" baseline="0" dirty="0">
                          <a:solidFill>
                            <a:schemeClr val="tx1">
                              <a:lumMod val="75000"/>
                              <a:lumOff val="25000"/>
                            </a:schemeClr>
                          </a:solidFill>
                        </a:rPr>
                        <a:t> 2 – 9</a:t>
                      </a:r>
                    </a:p>
                    <a:p>
                      <a:r>
                        <a:rPr lang="en-US" sz="1800" baseline="0" dirty="0">
                          <a:solidFill>
                            <a:schemeClr val="tx1">
                              <a:lumMod val="75000"/>
                              <a:lumOff val="25000"/>
                            </a:schemeClr>
                          </a:solidFill>
                        </a:rPr>
                        <a:t>PFSH = 1</a:t>
                      </a:r>
                      <a:endParaRPr lang="en-US" sz="1800" dirty="0">
                        <a:solidFill>
                          <a:schemeClr val="tx1">
                            <a:lumMod val="75000"/>
                            <a:lumOff val="25000"/>
                          </a:schemeClr>
                        </a:solidFill>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2 – 7 organ systems with one in detail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Low</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40 min</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baseline="0" dirty="0">
                          <a:solidFill>
                            <a:schemeClr val="tx1">
                              <a:lumMod val="75000"/>
                              <a:lumOff val="25000"/>
                            </a:schemeClr>
                          </a:solidFill>
                        </a:rPr>
                        <a:t>ROS = 10+</a:t>
                      </a:r>
                    </a:p>
                    <a:p>
                      <a:r>
                        <a:rPr lang="en-US" sz="1800" baseline="0" dirty="0">
                          <a:solidFill>
                            <a:schemeClr val="tx1">
                              <a:lumMod val="75000"/>
                              <a:lumOff val="25000"/>
                            </a:schemeClr>
                          </a:solidFill>
                        </a:rPr>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Moderate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50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736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chemeClr val="bg1"/>
                          </a:solidFill>
                        </a:rPr>
                        <a:t>99236</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HPI = 4+</a:t>
                      </a:r>
                    </a:p>
                    <a:p>
                      <a:r>
                        <a:rPr lang="en-US" sz="1800" baseline="0" dirty="0">
                          <a:solidFill>
                            <a:schemeClr val="tx1">
                              <a:lumMod val="75000"/>
                              <a:lumOff val="25000"/>
                            </a:schemeClr>
                          </a:solidFill>
                        </a:rPr>
                        <a:t>ROS = 10+</a:t>
                      </a:r>
                    </a:p>
                    <a:p>
                      <a:r>
                        <a:rPr lang="en-US" sz="1800" baseline="0" dirty="0">
                          <a:solidFill>
                            <a:schemeClr val="tx1">
                              <a:lumMod val="75000"/>
                              <a:lumOff val="25000"/>
                            </a:schemeClr>
                          </a:solidFill>
                        </a:rPr>
                        <a:t>PFSH = all 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8 organ systems</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High</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dirty="0">
                          <a:solidFill>
                            <a:schemeClr val="tx1">
                              <a:lumMod val="75000"/>
                              <a:lumOff val="25000"/>
                            </a:schemeClr>
                          </a:solidFill>
                        </a:rPr>
                        <a:t>55 min</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2853154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032141"/>
            <a:ext cx="9144000" cy="2354802"/>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Advanced Clinical </a:t>
            </a:r>
          </a:p>
          <a:p>
            <a:pPr algn="ctr"/>
            <a:r>
              <a:rPr lang="en-US" sz="4400" b="1" dirty="0">
                <a:latin typeface="Arial" panose="020B0604020202020204" pitchFamily="34" charset="0"/>
                <a:cs typeface="Arial" panose="020B0604020202020204" pitchFamily="34" charset="0"/>
              </a:rPr>
              <a:t>Practitioners (ACPs)</a:t>
            </a:r>
          </a:p>
          <a:p>
            <a:pPr algn="ctr"/>
            <a:r>
              <a:rPr lang="en-US" sz="4400" b="1" dirty="0">
                <a:latin typeface="Arial" panose="020B0604020202020204" pitchFamily="34" charset="0"/>
                <a:cs typeface="Arial" panose="020B0604020202020204" pitchFamily="34" charset="0"/>
              </a:rPr>
              <a:t>And Split/Shared Services</a:t>
            </a:r>
          </a:p>
        </p:txBody>
      </p:sp>
    </p:spTree>
    <p:extLst>
      <p:ext uri="{BB962C8B-B14F-4D97-AF65-F5344CB8AC3E}">
        <p14:creationId xmlns:p14="http://schemas.microsoft.com/office/powerpoint/2010/main" val="138839964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a:t>
            </a:r>
          </a:p>
        </p:txBody>
      </p:sp>
      <p:sp>
        <p:nvSpPr>
          <p:cNvPr id="3" name="Rectangle 3">
            <a:extLst>
              <a:ext uri="{FF2B5EF4-FFF2-40B4-BE49-F238E27FC236}">
                <a16:creationId xmlns:a16="http://schemas.microsoft.com/office/drawing/2014/main" id="{823AA990-C644-4853-B7AD-A47D0D34829A}"/>
              </a:ext>
            </a:extLst>
          </p:cNvPr>
          <p:cNvSpPr txBox="1">
            <a:spLocks noChangeArrowheads="1"/>
          </p:cNvSpPr>
          <p:nvPr/>
        </p:nvSpPr>
        <p:spPr bwMode="auto">
          <a:xfrm>
            <a:off x="780394" y="2057400"/>
            <a:ext cx="7406676"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split/shared visit is defined by Medicare as:</a:t>
            </a:r>
          </a:p>
          <a:p>
            <a:pPr marL="457200" marR="0" lvl="1" indent="0" algn="l" defTabSz="914400" rtl="0" eaLnBrk="1" fontAlgn="base" latinLnBrk="0" hangingPunct="1">
              <a:lnSpc>
                <a:spcPct val="100000"/>
              </a:lnSpc>
              <a:spcBef>
                <a:spcPct val="20000"/>
              </a:spcBef>
              <a:spcAft>
                <a:spcPct val="0"/>
              </a:spcAft>
              <a:buClrTx/>
              <a:buSzTx/>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A medically necessary encounter with a patient where the physician </a:t>
            </a:r>
            <a:r>
              <a:rPr kumimoji="0" lang="en-US" sz="2400" b="1" i="1" u="sng" strike="noStrike" kern="1200" cap="none" spc="0" normalizeH="0" baseline="0" noProof="0" dirty="0">
                <a:ln>
                  <a:noFill/>
                </a:ln>
                <a:solidFill>
                  <a:schemeClr val="tx1">
                    <a:lumMod val="75000"/>
                    <a:lumOff val="25000"/>
                  </a:schemeClr>
                </a:solidFill>
                <a:effectLst/>
                <a:uLnTx/>
                <a:uFillTx/>
                <a:latin typeface="Arial"/>
                <a:ea typeface="+mn-ea"/>
                <a:cs typeface="+mn-cs"/>
              </a:rPr>
              <a:t>and</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 a qualified non-physician practitioner each personally perform a substantive portion of an E/M visit, face-to-face with the same patient, on the same date of service”</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1387799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a:t>
            </a:r>
          </a:p>
        </p:txBody>
      </p:sp>
      <p:sp>
        <p:nvSpPr>
          <p:cNvPr id="3" name="Rectangle 3">
            <a:extLst>
              <a:ext uri="{FF2B5EF4-FFF2-40B4-BE49-F238E27FC236}">
                <a16:creationId xmlns:a16="http://schemas.microsoft.com/office/drawing/2014/main" id="{B47A5DA7-F819-45F7-900F-9C419768FD37}"/>
              </a:ext>
            </a:extLst>
          </p:cNvPr>
          <p:cNvSpPr txBox="1">
            <a:spLocks noChangeArrowheads="1"/>
          </p:cNvSpPr>
          <p:nvPr/>
        </p:nvSpPr>
        <p:spPr bwMode="auto">
          <a:xfrm>
            <a:off x="598967" y="1855382"/>
            <a:ext cx="7620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substantive portion of an E/M visit involves documentation of </a:t>
            </a:r>
            <a:r>
              <a:rPr kumimoji="0" lang="en-US" sz="2400" b="1" i="0" u="sng" strike="noStrike" kern="1200" cap="none" spc="0" normalizeH="0" baseline="0" noProof="0" dirty="0">
                <a:ln>
                  <a:noFill/>
                </a:ln>
                <a:solidFill>
                  <a:schemeClr val="tx1">
                    <a:lumMod val="75000"/>
                    <a:lumOff val="25000"/>
                  </a:schemeClr>
                </a:solidFill>
                <a:effectLst/>
                <a:uLnTx/>
                <a:uFillTx/>
                <a:latin typeface="Arial"/>
                <a:ea typeface="+mn-ea"/>
                <a:cs typeface="+mn-cs"/>
              </a:rPr>
              <a:t>at least one</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of the three key components (history, exam, or medical decision-making)</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physician and the qualified ACP must be in the same group practice or be employed by the same employer</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234564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a:t>
            </a:r>
          </a:p>
        </p:txBody>
      </p:sp>
      <p:sp>
        <p:nvSpPr>
          <p:cNvPr id="3" name="Rectangle 3">
            <a:extLst>
              <a:ext uri="{FF2B5EF4-FFF2-40B4-BE49-F238E27FC236}">
                <a16:creationId xmlns:a16="http://schemas.microsoft.com/office/drawing/2014/main" id="{F44E6E3D-FB05-47EE-A474-5846E16005A5}"/>
              </a:ext>
            </a:extLst>
          </p:cNvPr>
          <p:cNvSpPr txBox="1">
            <a:spLocks noChangeArrowheads="1"/>
          </p:cNvSpPr>
          <p:nvPr/>
        </p:nvSpPr>
        <p:spPr bwMode="auto">
          <a:xfrm>
            <a:off x="666094" y="1722475"/>
            <a:ext cx="7848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Split/shared visits are allowed in the following settings:</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INPATIENT SETTING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OUTPATIENT HOSPITAL DEPARTMENTS</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FF0000"/>
                </a:solidFill>
                <a:effectLst/>
                <a:uLnTx/>
                <a:uFillTx/>
                <a:latin typeface="Arial"/>
                <a:ea typeface="+mn-ea"/>
                <a:cs typeface="+mn-cs"/>
              </a:rPr>
              <a:t>PROVIDER BASED CLINICS</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Split/shared billing is not allowed in the free-standing office setting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23997313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a:t>
            </a:r>
          </a:p>
        </p:txBody>
      </p:sp>
      <p:sp>
        <p:nvSpPr>
          <p:cNvPr id="3" name="Rectangle 3">
            <a:extLst>
              <a:ext uri="{FF2B5EF4-FFF2-40B4-BE49-F238E27FC236}">
                <a16:creationId xmlns:a16="http://schemas.microsoft.com/office/drawing/2014/main" id="{EE007E36-9A20-442B-A36B-03239768B2EA}"/>
              </a:ext>
            </a:extLst>
          </p:cNvPr>
          <p:cNvSpPr txBox="1">
            <a:spLocks noChangeArrowheads="1"/>
          </p:cNvSpPr>
          <p:nvPr/>
        </p:nvSpPr>
        <p:spPr bwMode="auto">
          <a:xfrm>
            <a:off x="356744" y="1560577"/>
            <a:ext cx="8081749"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80000"/>
              </a:lnSpc>
              <a:spcBef>
                <a:spcPct val="20000"/>
              </a:spcBef>
              <a:spcAft>
                <a:spcPct val="0"/>
              </a:spcAft>
              <a:buClrTx/>
              <a:buSzTx/>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following services may </a:t>
            </a:r>
            <a:r>
              <a:rPr kumimoji="0" lang="en-US" sz="2400" b="0" i="0" u="sng"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be split/shared:</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New Patient Office Visits in a free-standing medical practice</a:t>
            </a:r>
          </a:p>
          <a:p>
            <a:pPr marL="1143000" marR="0" lvl="2" indent="-2286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2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Note that split/shared new patient office visits ARE allowed in a hospital outpatient department or Provider-based clinic </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Critical Care Services</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IPPE (Initial Preventive Physical Exam)</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Procedures</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Nursing Facility Services</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Home Care Services</a:t>
            </a:r>
          </a:p>
          <a:p>
            <a:pPr marL="742950" marR="0" lvl="1" indent="-28575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Domiciliary Care Services</a:t>
            </a:r>
          </a:p>
        </p:txBody>
      </p:sp>
      <p:sp>
        <p:nvSpPr>
          <p:cNvPr id="4" name="Text Box 5">
            <a:extLst>
              <a:ext uri="{FF2B5EF4-FFF2-40B4-BE49-F238E27FC236}">
                <a16:creationId xmlns:a16="http://schemas.microsoft.com/office/drawing/2014/main" id="{716607FB-753A-4645-AFBF-7005BA37380D}"/>
              </a:ext>
            </a:extLst>
          </p:cNvPr>
          <p:cNvSpPr txBox="1">
            <a:spLocks noChangeArrowheads="1"/>
          </p:cNvSpPr>
          <p:nvPr/>
        </p:nvSpPr>
        <p:spPr bwMode="auto">
          <a:xfrm>
            <a:off x="600556" y="5771706"/>
            <a:ext cx="797967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fontAlgn="base" hangingPunct="1">
              <a:spcBef>
                <a:spcPct val="50000"/>
              </a:spcBef>
              <a:spcAft>
                <a:spcPct val="0"/>
              </a:spcAft>
            </a:pPr>
            <a:r>
              <a:rPr lang="en-US" sz="1800" b="0" i="1" dirty="0">
                <a:solidFill>
                  <a:schemeClr val="tx1">
                    <a:lumMod val="75000"/>
                    <a:lumOff val="25000"/>
                  </a:schemeClr>
                </a:solidFill>
                <a:cs typeface="Arial" charset="0"/>
              </a:rPr>
              <a:t>It is important to note that Medicare’s prohibition against split/shared consult services goes away with Medicare’s elimination of the CPT consult codes</a:t>
            </a:r>
          </a:p>
        </p:txBody>
      </p:sp>
    </p:spTree>
    <p:extLst>
      <p:ext uri="{BB962C8B-B14F-4D97-AF65-F5344CB8AC3E}">
        <p14:creationId xmlns:p14="http://schemas.microsoft.com/office/powerpoint/2010/main" val="123579941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Documentation Requirements for Split/Shared Visits</a:t>
            </a:r>
          </a:p>
        </p:txBody>
      </p:sp>
      <p:sp>
        <p:nvSpPr>
          <p:cNvPr id="4" name="Rectangle 3">
            <a:extLst>
              <a:ext uri="{FF2B5EF4-FFF2-40B4-BE49-F238E27FC236}">
                <a16:creationId xmlns:a16="http://schemas.microsoft.com/office/drawing/2014/main" id="{D71010CD-FDAC-45E1-B858-96A67C987E33}"/>
              </a:ext>
            </a:extLst>
          </p:cNvPr>
          <p:cNvSpPr txBox="1">
            <a:spLocks noChangeArrowheads="1"/>
          </p:cNvSpPr>
          <p:nvPr/>
        </p:nvSpPr>
        <p:spPr bwMode="auto">
          <a:xfrm>
            <a:off x="539655" y="1971674"/>
            <a:ext cx="7766145" cy="4063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physician and the ACP must both see the patient face-to-face and perform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at least one</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of the three key elements of the E/M service on the same day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Both the ACP and physician should document their individual portion of the service in the medical record</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It would not be appropriate for the physician to copy/paste the ACP’s documentation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combination of the documentation by both Physicians/ACPs can be used to support the E/M code billed</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88785305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Documentation Requirements for Split/Shared Visits</a:t>
            </a:r>
          </a:p>
        </p:txBody>
      </p:sp>
      <p:sp>
        <p:nvSpPr>
          <p:cNvPr id="3" name="Rectangle 3">
            <a:extLst>
              <a:ext uri="{FF2B5EF4-FFF2-40B4-BE49-F238E27FC236}">
                <a16:creationId xmlns:a16="http://schemas.microsoft.com/office/drawing/2014/main" id="{F2B6B18F-A5CB-484E-B9E0-C230DDA235A9}"/>
              </a:ext>
            </a:extLst>
          </p:cNvPr>
          <p:cNvSpPr txBox="1">
            <a:spLocks noChangeArrowheads="1"/>
          </p:cNvSpPr>
          <p:nvPr/>
        </p:nvSpPr>
        <p:spPr bwMode="auto">
          <a:xfrm>
            <a:off x="511922" y="1726019"/>
            <a:ext cx="8156944" cy="2654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the physician only reviews and co-signs the chart without performing a portion of the E/M service, it is inappropriate to bill a “split/shared visit”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ACP should bill the service directly under their name and provider number if the physician only co-signs the note</a:t>
            </a:r>
          </a:p>
        </p:txBody>
      </p:sp>
      <p:sp>
        <p:nvSpPr>
          <p:cNvPr id="4" name="TextBox 3">
            <a:extLst>
              <a:ext uri="{FF2B5EF4-FFF2-40B4-BE49-F238E27FC236}">
                <a16:creationId xmlns:a16="http://schemas.microsoft.com/office/drawing/2014/main" id="{42F28DD3-40E6-4E87-88DC-91C13074E219}"/>
              </a:ext>
            </a:extLst>
          </p:cNvPr>
          <p:cNvSpPr txBox="1"/>
          <p:nvPr/>
        </p:nvSpPr>
        <p:spPr>
          <a:xfrm>
            <a:off x="856594" y="4515239"/>
            <a:ext cx="7467600" cy="1508105"/>
          </a:xfrm>
          <a:prstGeom prst="rect">
            <a:avLst/>
          </a:prstGeom>
          <a:solidFill>
            <a:srgbClr val="008080"/>
          </a:solidFill>
        </p:spPr>
        <p:txBody>
          <a:bodyPr wrap="square" rtlCol="0">
            <a:spAutoFit/>
          </a:bodyPr>
          <a:lstStyle/>
          <a:p>
            <a:pPr fontAlgn="base">
              <a:spcBef>
                <a:spcPct val="0"/>
              </a:spcBef>
              <a:spcAft>
                <a:spcPct val="0"/>
              </a:spcAft>
            </a:pPr>
            <a:r>
              <a:rPr lang="en-US" sz="2300" dirty="0">
                <a:solidFill>
                  <a:prstClr val="white"/>
                </a:solidFill>
                <a:latin typeface="Arial" panose="020B0604020202020204" pitchFamily="34" charset="0"/>
                <a:cs typeface="Arial" panose="020B0604020202020204" pitchFamily="34" charset="0"/>
              </a:rPr>
              <a:t>A physician’s co-signature or brief attestation that he/she “saw the patient; examined the patient; agree with the ACP” is </a:t>
            </a:r>
            <a:r>
              <a:rPr lang="en-US" sz="2300" b="1" u="sng" dirty="0">
                <a:solidFill>
                  <a:prstClr val="white"/>
                </a:solidFill>
                <a:latin typeface="Arial" panose="020B0604020202020204" pitchFamily="34" charset="0"/>
                <a:cs typeface="Arial" panose="020B0604020202020204" pitchFamily="34" charset="0"/>
              </a:rPr>
              <a:t>not</a:t>
            </a:r>
            <a:r>
              <a:rPr lang="en-US" sz="2300" dirty="0">
                <a:solidFill>
                  <a:prstClr val="white"/>
                </a:solidFill>
                <a:latin typeface="Arial" panose="020B0604020202020204" pitchFamily="34" charset="0"/>
                <a:cs typeface="Arial" panose="020B0604020202020204" pitchFamily="34" charset="0"/>
              </a:rPr>
              <a:t> sufficient evidence of a face-to-face visit and participation in the patient’s care</a:t>
            </a:r>
          </a:p>
        </p:txBody>
      </p:sp>
    </p:spTree>
    <p:extLst>
      <p:ext uri="{BB962C8B-B14F-4D97-AF65-F5344CB8AC3E}">
        <p14:creationId xmlns:p14="http://schemas.microsoft.com/office/powerpoint/2010/main" val="305483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Today’s Agenda</a:t>
            </a:r>
          </a:p>
        </p:txBody>
      </p:sp>
      <p:sp>
        <p:nvSpPr>
          <p:cNvPr id="4" name="Rectangle 3">
            <a:extLst>
              <a:ext uri="{FF2B5EF4-FFF2-40B4-BE49-F238E27FC236}">
                <a16:creationId xmlns:a16="http://schemas.microsoft.com/office/drawing/2014/main" id="{C8B9E3CA-D96F-47C9-9355-073B415339E6}"/>
              </a:ext>
            </a:extLst>
          </p:cNvPr>
          <p:cNvSpPr>
            <a:spLocks noGrp="1" noChangeArrowheads="1"/>
          </p:cNvSpPr>
          <p:nvPr>
            <p:ph idx="1"/>
          </p:nvPr>
        </p:nvSpPr>
        <p:spPr>
          <a:xfrm>
            <a:off x="707572" y="1519334"/>
            <a:ext cx="6270171" cy="3227495"/>
          </a:xfrm>
          <a:noFill/>
        </p:spPr>
        <p:txBody>
          <a:bodyPr>
            <a:noAutofit/>
          </a:bodyPr>
          <a:lstStyle/>
          <a:p>
            <a:pPr eaLnBrk="1" hangingPunct="1">
              <a:lnSpc>
                <a:spcPct val="90000"/>
              </a:lnSpc>
            </a:pPr>
            <a:r>
              <a:rPr lang="en-US" sz="2000" dirty="0"/>
              <a:t>Medical necessity</a:t>
            </a:r>
          </a:p>
          <a:p>
            <a:pPr eaLnBrk="1" hangingPunct="1">
              <a:lnSpc>
                <a:spcPct val="90000"/>
              </a:lnSpc>
            </a:pPr>
            <a:r>
              <a:rPr lang="en-US" sz="2000" dirty="0"/>
              <a:t>E/M Coding Key Elements:</a:t>
            </a:r>
          </a:p>
          <a:p>
            <a:pPr lvl="1">
              <a:lnSpc>
                <a:spcPct val="90000"/>
              </a:lnSpc>
              <a:buFont typeface="Courier New" panose="02070309020205020404" pitchFamily="49" charset="0"/>
              <a:buChar char="o"/>
            </a:pPr>
            <a:r>
              <a:rPr lang="en-US" sz="2000" dirty="0"/>
              <a:t>Complexity of Medical Decision Making (MDM)</a:t>
            </a:r>
          </a:p>
          <a:p>
            <a:pPr lvl="1">
              <a:lnSpc>
                <a:spcPct val="90000"/>
              </a:lnSpc>
              <a:buFont typeface="Courier New" panose="02070309020205020404" pitchFamily="49" charset="0"/>
              <a:buChar char="o"/>
            </a:pPr>
            <a:r>
              <a:rPr lang="en-US" sz="2000" dirty="0"/>
              <a:t>History</a:t>
            </a:r>
          </a:p>
          <a:p>
            <a:pPr lvl="1">
              <a:lnSpc>
                <a:spcPct val="90000"/>
              </a:lnSpc>
              <a:buFont typeface="Courier New" panose="02070309020205020404" pitchFamily="49" charset="0"/>
              <a:buChar char="o"/>
            </a:pPr>
            <a:r>
              <a:rPr lang="en-US" sz="2000" dirty="0"/>
              <a:t>Examination</a:t>
            </a:r>
          </a:p>
          <a:p>
            <a:pPr eaLnBrk="1" hangingPunct="1">
              <a:lnSpc>
                <a:spcPct val="90000"/>
              </a:lnSpc>
            </a:pPr>
            <a:r>
              <a:rPr lang="en-US" sz="2000" dirty="0"/>
              <a:t>Time-based billing</a:t>
            </a:r>
          </a:p>
          <a:p>
            <a:pPr eaLnBrk="1" hangingPunct="1">
              <a:lnSpc>
                <a:spcPct val="90000"/>
              </a:lnSpc>
            </a:pPr>
            <a:r>
              <a:rPr lang="en-US" sz="2000" dirty="0"/>
              <a:t>Putting it all together: Selecting your code</a:t>
            </a:r>
          </a:p>
          <a:p>
            <a:pPr eaLnBrk="1" hangingPunct="1">
              <a:lnSpc>
                <a:spcPct val="90000"/>
              </a:lnSpc>
            </a:pPr>
            <a:r>
              <a:rPr lang="en-US" sz="2000" dirty="0"/>
              <a:t>Reporting Advance Clinical Practitioner services</a:t>
            </a:r>
          </a:p>
          <a:p>
            <a:pPr eaLnBrk="1" hangingPunct="1">
              <a:lnSpc>
                <a:spcPct val="90000"/>
              </a:lnSpc>
            </a:pPr>
            <a:r>
              <a:rPr lang="en-US" sz="2000" dirty="0"/>
              <a:t>Additional coding and documentation topics:</a:t>
            </a:r>
          </a:p>
          <a:p>
            <a:pPr lvl="1">
              <a:lnSpc>
                <a:spcPct val="90000"/>
              </a:lnSpc>
              <a:buFont typeface="Courier New" panose="02070309020205020404" pitchFamily="49" charset="0"/>
              <a:buChar char="o"/>
            </a:pPr>
            <a:endParaRPr lang="en-US" sz="1800" dirty="0"/>
          </a:p>
        </p:txBody>
      </p:sp>
      <p:sp>
        <p:nvSpPr>
          <p:cNvPr id="5" name="TextBox 4">
            <a:extLst>
              <a:ext uri="{FF2B5EF4-FFF2-40B4-BE49-F238E27FC236}">
                <a16:creationId xmlns:a16="http://schemas.microsoft.com/office/drawing/2014/main" id="{03430526-4933-4968-BE41-4484526A8358}"/>
              </a:ext>
            </a:extLst>
          </p:cNvPr>
          <p:cNvSpPr txBox="1"/>
          <p:nvPr/>
        </p:nvSpPr>
        <p:spPr>
          <a:xfrm>
            <a:off x="1388850" y="4752351"/>
            <a:ext cx="3727431" cy="1631216"/>
          </a:xfrm>
          <a:prstGeom prst="rect">
            <a:avLst/>
          </a:prstGeom>
          <a:noFill/>
        </p:spPr>
        <p:txBody>
          <a:bodyPr wrap="none" rtlCol="0">
            <a:spAutoFit/>
          </a:bodyPr>
          <a:lstStyle/>
          <a:p>
            <a:pPr marL="285750" indent="-285750">
              <a:buFont typeface="Courier New" panose="02070309020205020404" pitchFamily="49" charset="0"/>
              <a:buChar char="o"/>
            </a:pPr>
            <a:r>
              <a:rPr lang="en-US" sz="2000" dirty="0">
                <a:solidFill>
                  <a:schemeClr val="tx1">
                    <a:lumMod val="75000"/>
                    <a:lumOff val="25000"/>
                  </a:schemeClr>
                </a:solidFill>
                <a:latin typeface="Arial (Body)"/>
              </a:rPr>
              <a:t>Critical care services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Consultations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EMR cautions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Signature requirements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Timeliness of documentation</a:t>
            </a:r>
          </a:p>
        </p:txBody>
      </p:sp>
      <p:sp>
        <p:nvSpPr>
          <p:cNvPr id="6" name="TextBox 5">
            <a:extLst>
              <a:ext uri="{FF2B5EF4-FFF2-40B4-BE49-F238E27FC236}">
                <a16:creationId xmlns:a16="http://schemas.microsoft.com/office/drawing/2014/main" id="{C55E11F6-8E36-4F5F-8A07-E116A721BD8C}"/>
              </a:ext>
            </a:extLst>
          </p:cNvPr>
          <p:cNvSpPr txBox="1"/>
          <p:nvPr/>
        </p:nvSpPr>
        <p:spPr>
          <a:xfrm>
            <a:off x="5268622" y="4746829"/>
            <a:ext cx="2486578" cy="1323439"/>
          </a:xfrm>
          <a:prstGeom prst="rect">
            <a:avLst/>
          </a:prstGeom>
          <a:noFill/>
        </p:spPr>
        <p:txBody>
          <a:bodyPr wrap="none" rtlCol="0">
            <a:spAutoFit/>
          </a:bodyPr>
          <a:lstStyle/>
          <a:p>
            <a:pPr marL="285750" indent="-285750">
              <a:buFont typeface="Courier New" panose="02070309020205020404" pitchFamily="49" charset="0"/>
              <a:buChar char="o"/>
            </a:pPr>
            <a:r>
              <a:rPr lang="en-US" sz="2000" dirty="0">
                <a:solidFill>
                  <a:schemeClr val="tx1">
                    <a:lumMod val="75000"/>
                    <a:lumOff val="25000"/>
                  </a:schemeClr>
                </a:solidFill>
                <a:latin typeface="Arial Body"/>
              </a:rPr>
              <a:t>Scribes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Diagnosis Coding</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Related claims</a:t>
            </a:r>
          </a:p>
          <a:p>
            <a:pPr marL="285750" indent="-285750">
              <a:buFont typeface="Courier New" panose="02070309020205020404" pitchFamily="49" charset="0"/>
              <a:buChar char="o"/>
            </a:pPr>
            <a:r>
              <a:rPr lang="en-US" sz="2000" dirty="0">
                <a:solidFill>
                  <a:schemeClr val="tx1">
                    <a:lumMod val="75000"/>
                    <a:lumOff val="25000"/>
                  </a:schemeClr>
                </a:solidFill>
                <a:latin typeface="Arial Body"/>
              </a:rPr>
              <a:t>Research</a:t>
            </a:r>
          </a:p>
        </p:txBody>
      </p:sp>
    </p:spTree>
    <p:extLst>
      <p:ext uri="{BB962C8B-B14F-4D97-AF65-F5344CB8AC3E}">
        <p14:creationId xmlns:p14="http://schemas.microsoft.com/office/powerpoint/2010/main" val="148029704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a:t>
            </a:r>
          </a:p>
        </p:txBody>
      </p:sp>
      <p:sp>
        <p:nvSpPr>
          <p:cNvPr id="3" name="Rectangle 3">
            <a:extLst>
              <a:ext uri="{FF2B5EF4-FFF2-40B4-BE49-F238E27FC236}">
                <a16:creationId xmlns:a16="http://schemas.microsoft.com/office/drawing/2014/main" id="{844E669C-9A1B-4D99-8EBF-AE6006592A4A}"/>
              </a:ext>
            </a:extLst>
          </p:cNvPr>
          <p:cNvSpPr txBox="1">
            <a:spLocks noChangeArrowheads="1"/>
          </p:cNvSpPr>
          <p:nvPr/>
        </p:nvSpPr>
        <p:spPr bwMode="auto">
          <a:xfrm>
            <a:off x="674069" y="2309038"/>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Services reported based on time may not be split/shared</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Multiple Physicians/ACPs’ time may not be combined for purposes of time-based billing, regardless of their relationship (e.g., MD/ACP)</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1" i="1" u="none" strike="noStrike" kern="1200" cap="none" spc="0" normalizeH="0" baseline="0" noProof="0" dirty="0">
                <a:ln>
                  <a:noFill/>
                </a:ln>
                <a:solidFill>
                  <a:srgbClr val="FF0000"/>
                </a:solidFill>
                <a:effectLst/>
                <a:uLnTx/>
                <a:uFillTx/>
                <a:latin typeface="Arial"/>
                <a:ea typeface="+mn-ea"/>
                <a:cs typeface="+mn-cs"/>
              </a:rPr>
              <a:t>Exception:</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 permits discharge day management code 99239 to be split/shared</a:t>
            </a:r>
          </a:p>
        </p:txBody>
      </p:sp>
      <p:pic>
        <p:nvPicPr>
          <p:cNvPr id="4" name="Picture 3">
            <a:extLst>
              <a:ext uri="{FF2B5EF4-FFF2-40B4-BE49-F238E27FC236}">
                <a16:creationId xmlns:a16="http://schemas.microsoft.com/office/drawing/2014/main" id="{19366BE6-9B7C-4203-A439-512F28625F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79882" y="1476153"/>
            <a:ext cx="1257300" cy="1257300"/>
          </a:xfrm>
          <a:prstGeom prst="rect">
            <a:avLst/>
          </a:prstGeom>
        </p:spPr>
      </p:pic>
    </p:spTree>
    <p:extLst>
      <p:ext uri="{BB962C8B-B14F-4D97-AF65-F5344CB8AC3E}">
        <p14:creationId xmlns:p14="http://schemas.microsoft.com/office/powerpoint/2010/main" val="26633932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 –</a:t>
            </a:r>
            <a:br>
              <a:rPr lang="en-US" dirty="0"/>
            </a:br>
            <a:r>
              <a:rPr lang="en-US" i="1" dirty="0"/>
              <a:t>Non-Medicare Patients</a:t>
            </a:r>
          </a:p>
        </p:txBody>
      </p:sp>
      <p:sp>
        <p:nvSpPr>
          <p:cNvPr id="3" name="Rectangle 3">
            <a:extLst>
              <a:ext uri="{FF2B5EF4-FFF2-40B4-BE49-F238E27FC236}">
                <a16:creationId xmlns:a16="http://schemas.microsoft.com/office/drawing/2014/main" id="{438C1387-9AD6-4827-86EE-3DC7CEB7687D}"/>
              </a:ext>
            </a:extLst>
          </p:cNvPr>
          <p:cNvSpPr txBox="1">
            <a:spLocks noChangeArrowheads="1"/>
          </p:cNvSpPr>
          <p:nvPr/>
        </p:nvSpPr>
        <p:spPr bwMode="auto">
          <a:xfrm>
            <a:off x="457200" y="1981200"/>
            <a:ext cx="83058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In the inpatient setting, an ACP can see a non-Medicare patient and document an E/M encounter and if the physician reviews and co-signs the note, the service can be billed under the physician’s name and </a:t>
            </a:r>
            <a:r>
              <a:rPr lang="en-US" dirty="0">
                <a:solidFill>
                  <a:schemeClr val="tx1">
                    <a:lumMod val="75000"/>
                    <a:lumOff val="25000"/>
                  </a:schemeClr>
                </a:solidFill>
                <a:latin typeface="Arial"/>
              </a:rPr>
              <a:t>provider</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number</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FF0000"/>
                </a:solidFill>
                <a:effectLst/>
                <a:uLnTx/>
                <a:uFillTx/>
                <a:latin typeface="Arial"/>
                <a:ea typeface="+mn-ea"/>
                <a:cs typeface="+mn-cs"/>
              </a:rPr>
              <a:t>Exception:</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BCBS of North Carolina and NC Medicaid require that any service provided by an ACP be reported directly by the ACP</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88463780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Billing for ACP Services</a:t>
            </a:r>
          </a:p>
        </p:txBody>
      </p:sp>
      <p:sp>
        <p:nvSpPr>
          <p:cNvPr id="3" name="Content Placeholder 2">
            <a:extLst>
              <a:ext uri="{FF2B5EF4-FFF2-40B4-BE49-F238E27FC236}">
                <a16:creationId xmlns:a16="http://schemas.microsoft.com/office/drawing/2014/main" id="{89AE604D-62DB-4CC5-90D4-18132DD64B28}"/>
              </a:ext>
            </a:extLst>
          </p:cNvPr>
          <p:cNvSpPr txBox="1">
            <a:spLocks/>
          </p:cNvSpPr>
          <p:nvPr/>
        </p:nvSpPr>
        <p:spPr bwMode="auto">
          <a:xfrm>
            <a:off x="380059" y="1704354"/>
            <a:ext cx="8229600" cy="2519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It is critical that the work performed by ACPs is captured accurately in the billing system</a:t>
            </a:r>
          </a:p>
          <a:p>
            <a:pPr lvl="1" indent="-342900">
              <a:buFont typeface="Courier New" panose="02070309020205020404" pitchFamily="49" charset="0"/>
              <a:buChar char="o"/>
              <a:defRPr/>
            </a:pPr>
            <a:r>
              <a:rPr lang="en-US" sz="2200" dirty="0">
                <a:solidFill>
                  <a:schemeClr val="tx1">
                    <a:lumMod val="75000"/>
                    <a:lumOff val="25000"/>
                  </a:schemeClr>
                </a:solidFill>
                <a:latin typeface="Arial"/>
              </a:rPr>
              <a:t>If an ACP participates in a service their name must be listed as the service provider</a:t>
            </a:r>
            <a:endPar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billing system determines which name appears on the claim based on the payer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p:txBody>
      </p:sp>
      <p:pic>
        <p:nvPicPr>
          <p:cNvPr id="4" name="Picture 3">
            <a:extLst>
              <a:ext uri="{FF2B5EF4-FFF2-40B4-BE49-F238E27FC236}">
                <a16:creationId xmlns:a16="http://schemas.microsoft.com/office/drawing/2014/main" id="{C0AA6F6B-5638-4F8C-AF1D-8D5E4E052602}"/>
              </a:ext>
            </a:extLst>
          </p:cNvPr>
          <p:cNvPicPr>
            <a:picLocks noChangeAspect="1"/>
          </p:cNvPicPr>
          <p:nvPr/>
        </p:nvPicPr>
        <p:blipFill>
          <a:blip r:embed="rId3"/>
          <a:stretch>
            <a:fillRect/>
          </a:stretch>
        </p:blipFill>
        <p:spPr>
          <a:xfrm>
            <a:off x="987345" y="4223638"/>
            <a:ext cx="7206097" cy="2097206"/>
          </a:xfrm>
          <a:prstGeom prst="rect">
            <a:avLst/>
          </a:prstGeom>
        </p:spPr>
      </p:pic>
    </p:spTree>
    <p:extLst>
      <p:ext uri="{BB962C8B-B14F-4D97-AF65-F5344CB8AC3E}">
        <p14:creationId xmlns:p14="http://schemas.microsoft.com/office/powerpoint/2010/main" val="3718123193"/>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Billing for ACP Services</a:t>
            </a:r>
          </a:p>
        </p:txBody>
      </p:sp>
      <p:sp>
        <p:nvSpPr>
          <p:cNvPr id="3" name="Content Placeholder 2">
            <a:extLst>
              <a:ext uri="{FF2B5EF4-FFF2-40B4-BE49-F238E27FC236}">
                <a16:creationId xmlns:a16="http://schemas.microsoft.com/office/drawing/2014/main" id="{E47C54B4-C495-4AB0-B77F-5433728AE2F4}"/>
              </a:ext>
            </a:extLst>
          </p:cNvPr>
          <p:cNvSpPr txBox="1">
            <a:spLocks/>
          </p:cNvSpPr>
          <p:nvPr/>
        </p:nvSpPr>
        <p:spPr bwMode="auto">
          <a:xfrm>
            <a:off x="304800" y="1573691"/>
            <a:ext cx="8077200"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is the ACP’s name required to be entered in the ‘Provider’ or ‘Service Provider’ field?  </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Any time the ACP performs any portion of an E/M service beyond gathering the Review of Systems and Past/Family/Social Histories </a:t>
            </a:r>
          </a:p>
          <a:p>
            <a:pPr marR="0" lvl="2"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History of Present Illness </a:t>
            </a:r>
          </a:p>
          <a:p>
            <a:pPr marR="0" lvl="2"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Physical Examination</a:t>
            </a:r>
          </a:p>
          <a:p>
            <a:pPr marR="0" lvl="2"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Medical Decision Making</a:t>
            </a:r>
          </a:p>
          <a:p>
            <a:pPr marR="0" lvl="2"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Counseling and/or coordination of care</a:t>
            </a:r>
          </a:p>
          <a:p>
            <a:pPr marR="0" lvl="1"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Any time the ACP performs a non-E/M service (i.e., interpretation of an EKG or x-ray, wound repair, or other surgical procedure)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8815838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 – </a:t>
            </a:r>
            <a:br>
              <a:rPr lang="en-US" dirty="0"/>
            </a:br>
            <a:r>
              <a:rPr lang="en-US" dirty="0"/>
              <a:t>Tracking Modifier Information</a:t>
            </a:r>
          </a:p>
        </p:txBody>
      </p:sp>
      <p:sp>
        <p:nvSpPr>
          <p:cNvPr id="3" name="Content Placeholder 2">
            <a:extLst>
              <a:ext uri="{FF2B5EF4-FFF2-40B4-BE49-F238E27FC236}">
                <a16:creationId xmlns:a16="http://schemas.microsoft.com/office/drawing/2014/main" id="{2409144C-FA0D-4AD4-B8BB-D4A6FEF4F0E9}"/>
              </a:ext>
            </a:extLst>
          </p:cNvPr>
          <p:cNvSpPr txBox="1">
            <a:spLocks/>
          </p:cNvSpPr>
          <p:nvPr/>
        </p:nvSpPr>
        <p:spPr bwMode="auto">
          <a:xfrm>
            <a:off x="457199" y="1905000"/>
            <a:ext cx="7676707"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Unique to Atrium Health, an internal tracking modifier </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2400" b="1" i="0" u="none" strike="noStrike" kern="1200" cap="none" spc="0" normalizeH="0" baseline="0" noProof="0" dirty="0">
                <a:ln>
                  <a:noFill/>
                </a:ln>
                <a:solidFill>
                  <a:srgbClr val="008080"/>
                </a:solidFill>
                <a:effectLst/>
                <a:uLnTx/>
                <a:uFillTx/>
                <a:latin typeface="Arial"/>
                <a:ea typeface="+mn-ea"/>
                <a:cs typeface="+mn-cs"/>
              </a:rPr>
              <a:t>F2F</a:t>
            </a:r>
            <a:r>
              <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has been created to indicate physician involvement in Evaluation/Management services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For practices in which physicians receive compensation based on RVUs, this modifier allows the credit for participation in the service and reimbursement calculation to be made by the Atrium Health Finance Department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251751999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Split/Shared Visits – </a:t>
            </a:r>
            <a:br>
              <a:rPr lang="en-US" dirty="0"/>
            </a:br>
            <a:r>
              <a:rPr lang="en-US" dirty="0"/>
              <a:t>Tracking Modifier Information</a:t>
            </a:r>
          </a:p>
        </p:txBody>
      </p:sp>
      <p:sp>
        <p:nvSpPr>
          <p:cNvPr id="3" name="Content Placeholder 2">
            <a:extLst>
              <a:ext uri="{FF2B5EF4-FFF2-40B4-BE49-F238E27FC236}">
                <a16:creationId xmlns:a16="http://schemas.microsoft.com/office/drawing/2014/main" id="{6F986715-7C01-4DA6-B502-6CC7BE269A97}"/>
              </a:ext>
            </a:extLst>
          </p:cNvPr>
          <p:cNvSpPr txBox="1">
            <a:spLocks/>
          </p:cNvSpPr>
          <p:nvPr/>
        </p:nvSpPr>
        <p:spPr bwMode="auto">
          <a:xfrm>
            <a:off x="457200" y="1905000"/>
            <a:ext cx="807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ACP is responsible for reporting the level of service during the split/shared visit</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This ensures the supervising physician listed in the ‘order details’ is the physician who participated in the face-to-face visit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5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tracking modifier field is located on the order entry screen when the level of service order is modified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3523004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Provider Charge Workflow (PCW)</a:t>
            </a:r>
          </a:p>
        </p:txBody>
      </p:sp>
      <p:sp>
        <p:nvSpPr>
          <p:cNvPr id="3" name="TextBox 2">
            <a:extLst>
              <a:ext uri="{FF2B5EF4-FFF2-40B4-BE49-F238E27FC236}">
                <a16:creationId xmlns:a16="http://schemas.microsoft.com/office/drawing/2014/main" id="{86F7CD56-9874-4A0C-BEEB-D59034D31F14}"/>
              </a:ext>
            </a:extLst>
          </p:cNvPr>
          <p:cNvSpPr txBox="1"/>
          <p:nvPr/>
        </p:nvSpPr>
        <p:spPr>
          <a:xfrm>
            <a:off x="650025" y="1957112"/>
            <a:ext cx="7581900" cy="2554545"/>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PCW allows Physicians/ACPs to capture their hospital charges electronically</a:t>
            </a:r>
          </a:p>
          <a:p>
            <a:pPr fontAlgn="base">
              <a:spcBef>
                <a:spcPct val="0"/>
              </a:spcBef>
              <a:spcAft>
                <a:spcPct val="0"/>
              </a:spcAft>
            </a:pPr>
            <a:endParaRPr lang="en-US" sz="800" dirty="0">
              <a:solidFill>
                <a:schemeClr val="tx1">
                  <a:lumMod val="75000"/>
                  <a:lumOff val="25000"/>
                </a:schemeClr>
              </a:solidFill>
              <a:latin typeface="Arial Body"/>
              <a:cs typeface="Arial" charset="0"/>
            </a:endParaRPr>
          </a:p>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The ACP places the order for the charge and indicates the supervising physician on the order</a:t>
            </a:r>
          </a:p>
          <a:p>
            <a:pPr marL="342900" indent="-342900" fontAlgn="base">
              <a:spcBef>
                <a:spcPct val="0"/>
              </a:spcBef>
              <a:spcAft>
                <a:spcPct val="0"/>
              </a:spcAft>
              <a:buFont typeface="Arial" panose="020B0604020202020204" pitchFamily="34" charset="0"/>
              <a:buChar char="•"/>
            </a:pPr>
            <a:endParaRPr lang="en-US" sz="800" dirty="0">
              <a:solidFill>
                <a:schemeClr val="tx1">
                  <a:lumMod val="75000"/>
                  <a:lumOff val="25000"/>
                </a:schemeClr>
              </a:solidFill>
              <a:latin typeface="Arial Body"/>
              <a:cs typeface="Arial" charset="0"/>
            </a:endParaRPr>
          </a:p>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The physician </a:t>
            </a:r>
            <a:r>
              <a:rPr lang="en-US" sz="2400" b="1" i="1" dirty="0">
                <a:solidFill>
                  <a:schemeClr val="tx1">
                    <a:lumMod val="75000"/>
                    <a:lumOff val="25000"/>
                  </a:schemeClr>
                </a:solidFill>
                <a:latin typeface="Arial Body"/>
                <a:cs typeface="Arial" charset="0"/>
              </a:rPr>
              <a:t>cannot</a:t>
            </a:r>
            <a:r>
              <a:rPr lang="en-US" sz="2400" dirty="0">
                <a:solidFill>
                  <a:schemeClr val="tx1">
                    <a:lumMod val="75000"/>
                    <a:lumOff val="25000"/>
                  </a:schemeClr>
                </a:solidFill>
                <a:latin typeface="Arial Body"/>
                <a:cs typeface="Arial" charset="0"/>
              </a:rPr>
              <a:t> place the order and indicate that the service was shared with an ACP</a:t>
            </a:r>
          </a:p>
        </p:txBody>
      </p:sp>
    </p:spTree>
    <p:extLst>
      <p:ext uri="{BB962C8B-B14F-4D97-AF65-F5344CB8AC3E}">
        <p14:creationId xmlns:p14="http://schemas.microsoft.com/office/powerpoint/2010/main" val="272215858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IM Bills/Ingenious Med</a:t>
            </a:r>
          </a:p>
        </p:txBody>
      </p:sp>
      <p:sp>
        <p:nvSpPr>
          <p:cNvPr id="3" name="TextBox 2">
            <a:extLst>
              <a:ext uri="{FF2B5EF4-FFF2-40B4-BE49-F238E27FC236}">
                <a16:creationId xmlns:a16="http://schemas.microsoft.com/office/drawing/2014/main" id="{86F7CD56-9874-4A0C-BEEB-D59034D31F14}"/>
              </a:ext>
            </a:extLst>
          </p:cNvPr>
          <p:cNvSpPr txBox="1"/>
          <p:nvPr/>
        </p:nvSpPr>
        <p:spPr>
          <a:xfrm>
            <a:off x="664092" y="1675758"/>
            <a:ext cx="7581900" cy="156966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IM Bills allows Physicians/ACPs to capture their hospital charges electronically</a:t>
            </a:r>
          </a:p>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Physician/ACP information must be entered into this application correctly to ensure claims accuracy    </a:t>
            </a:r>
          </a:p>
        </p:txBody>
      </p:sp>
      <p:pic>
        <p:nvPicPr>
          <p:cNvPr id="4" name="Picture 3">
            <a:extLst>
              <a:ext uri="{FF2B5EF4-FFF2-40B4-BE49-F238E27FC236}">
                <a16:creationId xmlns:a16="http://schemas.microsoft.com/office/drawing/2014/main" id="{DCF58765-C8B7-48F5-9956-A3AB07332A5D}"/>
              </a:ext>
            </a:extLst>
          </p:cNvPr>
          <p:cNvPicPr>
            <a:picLocks noChangeAspect="1"/>
          </p:cNvPicPr>
          <p:nvPr/>
        </p:nvPicPr>
        <p:blipFill>
          <a:blip r:embed="rId3"/>
          <a:stretch>
            <a:fillRect/>
          </a:stretch>
        </p:blipFill>
        <p:spPr>
          <a:xfrm>
            <a:off x="897717" y="3440856"/>
            <a:ext cx="7114649" cy="2847079"/>
          </a:xfrm>
          <a:prstGeom prst="rect">
            <a:avLst/>
          </a:prstGeom>
        </p:spPr>
      </p:pic>
    </p:spTree>
    <p:extLst>
      <p:ext uri="{BB962C8B-B14F-4D97-AF65-F5344CB8AC3E}">
        <p14:creationId xmlns:p14="http://schemas.microsoft.com/office/powerpoint/2010/main" val="19666757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Billing for ACP Services</a:t>
            </a:r>
          </a:p>
        </p:txBody>
      </p:sp>
      <p:pic>
        <p:nvPicPr>
          <p:cNvPr id="3" name="Picture 2">
            <a:extLst>
              <a:ext uri="{FF2B5EF4-FFF2-40B4-BE49-F238E27FC236}">
                <a16:creationId xmlns:a16="http://schemas.microsoft.com/office/drawing/2014/main" id="{BDFD787D-1783-45F2-AE2E-988876BEFE29}"/>
              </a:ext>
            </a:extLst>
          </p:cNvPr>
          <p:cNvPicPr>
            <a:picLocks noChangeAspect="1"/>
          </p:cNvPicPr>
          <p:nvPr/>
        </p:nvPicPr>
        <p:blipFill>
          <a:blip r:embed="rId3"/>
          <a:stretch>
            <a:fillRect/>
          </a:stretch>
        </p:blipFill>
        <p:spPr>
          <a:xfrm>
            <a:off x="399030" y="1887954"/>
            <a:ext cx="8382727" cy="4060288"/>
          </a:xfrm>
          <a:prstGeom prst="rect">
            <a:avLst/>
          </a:prstGeom>
        </p:spPr>
      </p:pic>
    </p:spTree>
    <p:extLst>
      <p:ext uri="{BB962C8B-B14F-4D97-AF65-F5344CB8AC3E}">
        <p14:creationId xmlns:p14="http://schemas.microsoft.com/office/powerpoint/2010/main" val="115151957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Billing for ACP Services</a:t>
            </a:r>
          </a:p>
        </p:txBody>
      </p:sp>
      <p:pic>
        <p:nvPicPr>
          <p:cNvPr id="3" name="Picture 2">
            <a:extLst>
              <a:ext uri="{FF2B5EF4-FFF2-40B4-BE49-F238E27FC236}">
                <a16:creationId xmlns:a16="http://schemas.microsoft.com/office/drawing/2014/main" id="{040F28F8-EF18-4586-9B05-173386B041BE}"/>
              </a:ext>
            </a:extLst>
          </p:cNvPr>
          <p:cNvPicPr>
            <a:picLocks noChangeAspect="1"/>
          </p:cNvPicPr>
          <p:nvPr/>
        </p:nvPicPr>
        <p:blipFill>
          <a:blip r:embed="rId3"/>
          <a:stretch>
            <a:fillRect/>
          </a:stretch>
        </p:blipFill>
        <p:spPr>
          <a:xfrm>
            <a:off x="945293" y="1694279"/>
            <a:ext cx="6828112" cy="4511431"/>
          </a:xfrm>
          <a:prstGeom prst="rect">
            <a:avLst/>
          </a:prstGeom>
        </p:spPr>
      </p:pic>
    </p:spTree>
    <p:extLst>
      <p:ext uri="{BB962C8B-B14F-4D97-AF65-F5344CB8AC3E}">
        <p14:creationId xmlns:p14="http://schemas.microsoft.com/office/powerpoint/2010/main" val="484201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Today’s Agenda</a:t>
            </a:r>
          </a:p>
        </p:txBody>
      </p:sp>
      <p:graphicFrame>
        <p:nvGraphicFramePr>
          <p:cNvPr id="5" name="Table 4">
            <a:extLst>
              <a:ext uri="{FF2B5EF4-FFF2-40B4-BE49-F238E27FC236}">
                <a16:creationId xmlns:a16="http://schemas.microsoft.com/office/drawing/2014/main" id="{1393E774-103E-4645-9543-5BBDCB3A6C5A}"/>
              </a:ext>
            </a:extLst>
          </p:cNvPr>
          <p:cNvGraphicFramePr>
            <a:graphicFrameLocks noGrp="1"/>
          </p:cNvGraphicFramePr>
          <p:nvPr>
            <p:extLst>
              <p:ext uri="{D42A27DB-BD31-4B8C-83A1-F6EECF244321}">
                <p14:modId xmlns:p14="http://schemas.microsoft.com/office/powerpoint/2010/main" val="2151444837"/>
              </p:ext>
            </p:extLst>
          </p:nvPr>
        </p:nvGraphicFramePr>
        <p:xfrm>
          <a:off x="759488" y="1671376"/>
          <a:ext cx="6934200" cy="4354732"/>
        </p:xfrm>
        <a:graphic>
          <a:graphicData uri="http://schemas.openxmlformats.org/drawingml/2006/table">
            <a:tbl>
              <a:tblPr firstRow="1" firstCol="1" bandRow="1"/>
              <a:tblGrid>
                <a:gridCol w="6934200">
                  <a:extLst>
                    <a:ext uri="{9D8B030D-6E8A-4147-A177-3AD203B41FA5}">
                      <a16:colId xmlns:a16="http://schemas.microsoft.com/office/drawing/2014/main" val="20000"/>
                    </a:ext>
                  </a:extLst>
                </a:gridCol>
              </a:tblGrid>
              <a:tr h="395459">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algn="ctr">
                        <a:lnSpc>
                          <a:spcPct val="107000"/>
                        </a:lnSpc>
                        <a:spcBef>
                          <a:spcPts val="0"/>
                        </a:spcBef>
                        <a:spcAft>
                          <a:spcPts val="0"/>
                        </a:spcAft>
                      </a:pPr>
                      <a:r>
                        <a:rPr lang="en-US" sz="2000" dirty="0">
                          <a:effectLst/>
                          <a:latin typeface="Arial" panose="020B0604020202020204" pitchFamily="34" charset="0"/>
                          <a:cs typeface="Arial" panose="020B0604020202020204" pitchFamily="34" charset="0"/>
                        </a:rPr>
                        <a:t>Appendices </a:t>
                      </a:r>
                      <a:r>
                        <a:rPr lang="en-US" sz="1800" dirty="0">
                          <a:effectLst/>
                          <a:latin typeface="Arial" panose="020B0604020202020204" pitchFamily="34" charset="0"/>
                          <a:cs typeface="Arial" panose="020B0604020202020204" pitchFamily="34" charset="0"/>
                        </a:rPr>
                        <a:t> </a:t>
                      </a:r>
                      <a:r>
                        <a:rPr lang="en-US" sz="18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a:noFill/>
                    </a:lnL>
                    <a:lnR>
                      <a:noFill/>
                    </a:lnR>
                    <a:lnT w="12700" cmpd="sng">
                      <a:solidFill>
                        <a:srgbClr val="4BACC6"/>
                      </a:solidFill>
                    </a:lnT>
                    <a:lnB w="12700" cmpd="sng">
                      <a:solidFill>
                        <a:srgbClr val="4BACC6"/>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342900" marR="0" lvl="0" indent="-342900">
                        <a:lnSpc>
                          <a:spcPct val="107000"/>
                        </a:lnSpc>
                        <a:spcBef>
                          <a:spcPts val="0"/>
                        </a:spcBef>
                        <a:spcAft>
                          <a:spcPts val="0"/>
                        </a:spcAft>
                        <a:buFont typeface="+mj-lt"/>
                        <a:buAutoNum type="alphaUcPeriod"/>
                      </a:pPr>
                      <a:r>
                        <a:rPr lang="en-US" sz="1800" b="0" dirty="0">
                          <a:effectLst/>
                          <a:latin typeface="Arial Body"/>
                        </a:rPr>
                        <a:t>Teaching</a:t>
                      </a:r>
                      <a:r>
                        <a:rPr lang="en-US" sz="1800" b="0" baseline="0" dirty="0">
                          <a:effectLst/>
                          <a:latin typeface="Arial Body"/>
                        </a:rPr>
                        <a:t> Physicians, Residents, &amp; Medical Students</a:t>
                      </a:r>
                    </a:p>
                  </a:txBody>
                  <a:tcPr marL="66207" marR="66207" marT="0" marB="0"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0001"/>
                  </a:ext>
                </a:extLst>
              </a:tr>
              <a:tr h="328099">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B.</a:t>
                      </a:r>
                      <a:r>
                        <a:rPr lang="en-US" sz="1800" b="0" baseline="0" dirty="0">
                          <a:effectLst/>
                          <a:latin typeface="Arial Body"/>
                        </a:rPr>
                        <a:t> </a:t>
                      </a:r>
                      <a:r>
                        <a:rPr lang="en-US" sz="1800" b="0" dirty="0">
                          <a:effectLst/>
                          <a:latin typeface="Arial Body"/>
                        </a:rPr>
                        <a:t> Primary Care Exception</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367">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C.  Preventive</a:t>
                      </a:r>
                      <a:r>
                        <a:rPr lang="en-US" sz="1800" b="0" baseline="0" dirty="0">
                          <a:effectLst/>
                          <a:latin typeface="Arial Body"/>
                        </a:rPr>
                        <a:t> Medicine Visits</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0003"/>
                  </a:ext>
                </a:extLst>
              </a:tr>
              <a:tr h="379640">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D.  Preventive/Split Services</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baseline="0" dirty="0">
                          <a:effectLst/>
                          <a:latin typeface="Arial Body"/>
                        </a:rPr>
                        <a:t>E.  Smoking Cessation Counseling</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297889411"/>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F.  Commonly Performed Office Procedures</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G. </a:t>
                      </a:r>
                      <a:r>
                        <a:rPr lang="en-US" sz="1800" b="0" baseline="0" dirty="0">
                          <a:effectLst/>
                          <a:latin typeface="Arial Body"/>
                        </a:rPr>
                        <a:t> Advance Care Planning</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0006"/>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342900" marR="0" lvl="0" indent="-342900">
                        <a:lnSpc>
                          <a:spcPct val="107000"/>
                        </a:lnSpc>
                        <a:spcBef>
                          <a:spcPts val="0"/>
                        </a:spcBef>
                        <a:spcAft>
                          <a:spcPts val="0"/>
                        </a:spcAft>
                        <a:buFont typeface="+mj-lt"/>
                        <a:buAutoNum type="alphaUcPeriod" startAt="8"/>
                      </a:pPr>
                      <a:r>
                        <a:rPr lang="en-US" sz="1800" b="0" dirty="0">
                          <a:effectLst/>
                          <a:latin typeface="Arial Body"/>
                        </a:rPr>
                        <a:t>Telehealth Services</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587191">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I.   Alcohol/Substance Abuse, Brief Intervention, &amp; Referral</a:t>
                      </a:r>
                    </a:p>
                    <a:p>
                      <a:pPr marL="0" marR="0" lvl="0" indent="0">
                        <a:lnSpc>
                          <a:spcPct val="107000"/>
                        </a:lnSpc>
                        <a:spcBef>
                          <a:spcPts val="0"/>
                        </a:spcBef>
                        <a:spcAft>
                          <a:spcPts val="0"/>
                        </a:spcAft>
                        <a:buFont typeface="+mj-lt"/>
                        <a:buNone/>
                      </a:pPr>
                      <a:r>
                        <a:rPr lang="en-US" sz="1800" b="0" dirty="0">
                          <a:effectLst/>
                          <a:latin typeface="Arial Body"/>
                          <a:ea typeface="Calibri" panose="020F0502020204030204" pitchFamily="34" charset="0"/>
                          <a:cs typeface="Arial" panose="020B0604020202020204" pitchFamily="34" charset="0"/>
                        </a:rPr>
                        <a:t>      to Treatment Services (SBIRT)</a:t>
                      </a:r>
                    </a:p>
                  </a:txBody>
                  <a:tcPr marL="66207" marR="66207" marT="0" marB="0"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0008"/>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rPr>
                        <a:t>J.  Transitional Care Management (TCM)</a:t>
                      </a:r>
                      <a:endParaRPr lang="en-US" sz="1800" b="0" dirty="0">
                        <a:effectLst/>
                        <a:latin typeface="Arial Body"/>
                        <a:ea typeface="Calibri" panose="020F0502020204030204" pitchFamily="34" charset="0"/>
                        <a:cs typeface="Arial" panose="020B0604020202020204" pitchFamily="34" charset="0"/>
                      </a:endParaRPr>
                    </a:p>
                  </a:txBody>
                  <a:tcPr marL="66207" marR="66207"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37843612"/>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ea typeface="Calibri" panose="020F0502020204030204" pitchFamily="34" charset="0"/>
                          <a:cs typeface="Arial" panose="020B0604020202020204" pitchFamily="34" charset="0"/>
                        </a:rPr>
                        <a:t>K.  Home Health Face-to-Face Requirements (Medicare)</a:t>
                      </a:r>
                    </a:p>
                  </a:txBody>
                  <a:tcPr marL="66207" marR="66207" marT="0" marB="0"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extLst>
                  <a:ext uri="{0D108BD9-81ED-4DB2-BD59-A6C34878D82A}">
                    <a16:rowId xmlns:a16="http://schemas.microsoft.com/office/drawing/2014/main" val="1565891558"/>
                  </a:ext>
                </a:extLst>
              </a:tr>
              <a:tr h="282556">
                <a:tc>
                  <a:txBody>
                    <a:bodyPr/>
                    <a:lstStyle>
                      <a:lvl1pPr marL="0" algn="l" defTabSz="685766" rtl="0" eaLnBrk="1" latinLnBrk="0" hangingPunct="1">
                        <a:defRPr sz="1351" b="1" kern="1200">
                          <a:solidFill>
                            <a:schemeClr val="tx1"/>
                          </a:solidFill>
                          <a:latin typeface="Arial"/>
                        </a:defRPr>
                      </a:lvl1pPr>
                      <a:lvl2pPr marL="342883" algn="l" defTabSz="685766" rtl="0" eaLnBrk="1" latinLnBrk="0" hangingPunct="1">
                        <a:defRPr sz="1351" b="1" kern="1200">
                          <a:solidFill>
                            <a:schemeClr val="tx1"/>
                          </a:solidFill>
                          <a:latin typeface="Arial"/>
                        </a:defRPr>
                      </a:lvl2pPr>
                      <a:lvl3pPr marL="685766" algn="l" defTabSz="685766" rtl="0" eaLnBrk="1" latinLnBrk="0" hangingPunct="1">
                        <a:defRPr sz="1351" b="1" kern="1200">
                          <a:solidFill>
                            <a:schemeClr val="tx1"/>
                          </a:solidFill>
                          <a:latin typeface="Arial"/>
                        </a:defRPr>
                      </a:lvl3pPr>
                      <a:lvl4pPr marL="1028649" algn="l" defTabSz="685766" rtl="0" eaLnBrk="1" latinLnBrk="0" hangingPunct="1">
                        <a:defRPr sz="1351" b="1" kern="1200">
                          <a:solidFill>
                            <a:schemeClr val="tx1"/>
                          </a:solidFill>
                          <a:latin typeface="Arial"/>
                        </a:defRPr>
                      </a:lvl4pPr>
                      <a:lvl5pPr marL="1371532" algn="l" defTabSz="685766" rtl="0" eaLnBrk="1" latinLnBrk="0" hangingPunct="1">
                        <a:defRPr sz="1351" b="1" kern="1200">
                          <a:solidFill>
                            <a:schemeClr val="tx1"/>
                          </a:solidFill>
                          <a:latin typeface="Arial"/>
                        </a:defRPr>
                      </a:lvl5pPr>
                      <a:lvl6pPr marL="1714414" algn="l" defTabSz="685766" rtl="0" eaLnBrk="1" latinLnBrk="0" hangingPunct="1">
                        <a:defRPr sz="1351" b="1" kern="1200">
                          <a:solidFill>
                            <a:schemeClr val="tx1"/>
                          </a:solidFill>
                          <a:latin typeface="Arial"/>
                        </a:defRPr>
                      </a:lvl6pPr>
                      <a:lvl7pPr marL="2057297" algn="l" defTabSz="685766" rtl="0" eaLnBrk="1" latinLnBrk="0" hangingPunct="1">
                        <a:defRPr sz="1351" b="1" kern="1200">
                          <a:solidFill>
                            <a:schemeClr val="tx1"/>
                          </a:solidFill>
                          <a:latin typeface="Arial"/>
                        </a:defRPr>
                      </a:lvl7pPr>
                      <a:lvl8pPr marL="2400180" algn="l" defTabSz="685766" rtl="0" eaLnBrk="1" latinLnBrk="0" hangingPunct="1">
                        <a:defRPr sz="1351" b="1" kern="1200">
                          <a:solidFill>
                            <a:schemeClr val="tx1"/>
                          </a:solidFill>
                          <a:latin typeface="Arial"/>
                        </a:defRPr>
                      </a:lvl8pPr>
                      <a:lvl9pPr marL="2743063" algn="l" defTabSz="685766" rtl="0" eaLnBrk="1" latinLnBrk="0" hangingPunct="1">
                        <a:defRPr sz="1351" b="1" kern="1200">
                          <a:solidFill>
                            <a:schemeClr val="tx1"/>
                          </a:solidFill>
                          <a:latin typeface="Arial"/>
                        </a:defRPr>
                      </a:lvl9pPr>
                    </a:lstStyle>
                    <a:p>
                      <a:pPr marL="0" marR="0" lvl="0" indent="0">
                        <a:lnSpc>
                          <a:spcPct val="107000"/>
                        </a:lnSpc>
                        <a:spcBef>
                          <a:spcPts val="0"/>
                        </a:spcBef>
                        <a:spcAft>
                          <a:spcPts val="0"/>
                        </a:spcAft>
                        <a:buFont typeface="+mj-lt"/>
                        <a:buNone/>
                      </a:pPr>
                      <a:r>
                        <a:rPr lang="en-US" sz="1800" b="0" dirty="0">
                          <a:effectLst/>
                          <a:latin typeface="Arial Body"/>
                          <a:ea typeface="Calibri" panose="020F0502020204030204" pitchFamily="34" charset="0"/>
                          <a:cs typeface="Arial" panose="020B0604020202020204" pitchFamily="34" charset="0"/>
                        </a:rPr>
                        <a:t>L.  Advanced Beneficiary Notice of Non-Coverage (ABN)</a:t>
                      </a:r>
                    </a:p>
                  </a:txBody>
                  <a:tcPr marL="66207" marR="66207" marT="0" marB="0" anchor="ctr">
                    <a:lnL>
                      <a:noFill/>
                    </a:lnL>
                    <a:lnR>
                      <a:noFill/>
                    </a:lnR>
                    <a:lnT>
                      <a:noFill/>
                    </a:lnT>
                    <a:lnB w="12700" cmpd="sng">
                      <a:solidFill>
                        <a:srgbClr val="4BACC6"/>
                      </a:solidFill>
                    </a:lnB>
                    <a:lnTlToBr w="12700" cmpd="sng">
                      <a:noFill/>
                      <a:prstDash val="solid"/>
                    </a:lnTlToBr>
                    <a:lnBlToTr w="12700" cmpd="sng">
                      <a:noFill/>
                      <a:prstDash val="solid"/>
                    </a:lnBlToTr>
                    <a:noFill/>
                  </a:tcPr>
                </a:tc>
                <a:extLst>
                  <a:ext uri="{0D108BD9-81ED-4DB2-BD59-A6C34878D82A}">
                    <a16:rowId xmlns:a16="http://schemas.microsoft.com/office/drawing/2014/main" val="3543047168"/>
                  </a:ext>
                </a:extLst>
              </a:tr>
            </a:tbl>
          </a:graphicData>
        </a:graphic>
      </p:graphicFrame>
    </p:spTree>
    <p:extLst>
      <p:ext uri="{BB962C8B-B14F-4D97-AF65-F5344CB8AC3E}">
        <p14:creationId xmlns:p14="http://schemas.microsoft.com/office/powerpoint/2010/main" val="161039383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Other Coding and</a:t>
            </a:r>
          </a:p>
          <a:p>
            <a:pPr algn="ctr"/>
            <a:r>
              <a:rPr lang="en-US" sz="4400" b="1" dirty="0">
                <a:latin typeface="Arial" panose="020B0604020202020204" pitchFamily="34" charset="0"/>
                <a:cs typeface="Arial" panose="020B0604020202020204" pitchFamily="34" charset="0"/>
              </a:rPr>
              <a:t>Documentation Topics</a:t>
            </a:r>
          </a:p>
        </p:txBody>
      </p:sp>
    </p:spTree>
    <p:extLst>
      <p:ext uri="{BB962C8B-B14F-4D97-AF65-F5344CB8AC3E}">
        <p14:creationId xmlns:p14="http://schemas.microsoft.com/office/powerpoint/2010/main" val="9867543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Critical Care Services</a:t>
            </a:r>
          </a:p>
        </p:txBody>
      </p:sp>
      <p:sp>
        <p:nvSpPr>
          <p:cNvPr id="3" name="TextBox 2">
            <a:extLst>
              <a:ext uri="{FF2B5EF4-FFF2-40B4-BE49-F238E27FC236}">
                <a16:creationId xmlns:a16="http://schemas.microsoft.com/office/drawing/2014/main" id="{E793A38D-FD96-4402-A5DE-02591F3090B5}"/>
              </a:ext>
            </a:extLst>
          </p:cNvPr>
          <p:cNvSpPr txBox="1"/>
          <p:nvPr/>
        </p:nvSpPr>
        <p:spPr>
          <a:xfrm>
            <a:off x="1866034" y="3853542"/>
            <a:ext cx="5411931" cy="369332"/>
          </a:xfrm>
          <a:prstGeom prst="rect">
            <a:avLst/>
          </a:prstGeom>
          <a:noFill/>
          <a:ln>
            <a:solidFill>
              <a:schemeClr val="bg1"/>
            </a:solidFill>
          </a:ln>
        </p:spPr>
        <p:txBody>
          <a:bodyPr wrap="none" rtlCol="0">
            <a:spAutoFit/>
          </a:bodyPr>
          <a:lstStyle/>
          <a:p>
            <a:r>
              <a:rPr lang="en-US" b="1" dirty="0">
                <a:solidFill>
                  <a:schemeClr val="bg1"/>
                </a:solidFill>
              </a:rPr>
              <a:t>A coding job aid is available on eLink for your reference</a:t>
            </a:r>
          </a:p>
        </p:txBody>
      </p:sp>
    </p:spTree>
    <p:extLst>
      <p:ext uri="{BB962C8B-B14F-4D97-AF65-F5344CB8AC3E}">
        <p14:creationId xmlns:p14="http://schemas.microsoft.com/office/powerpoint/2010/main" val="196105197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Critical Care Documentation</a:t>
            </a:r>
          </a:p>
        </p:txBody>
      </p:sp>
      <p:sp>
        <p:nvSpPr>
          <p:cNvPr id="4" name="Rectangle 3">
            <a:extLst>
              <a:ext uri="{FF2B5EF4-FFF2-40B4-BE49-F238E27FC236}">
                <a16:creationId xmlns:a16="http://schemas.microsoft.com/office/drawing/2014/main" id="{0E2E8F93-F111-4C8C-905D-BEADB76AABF6}"/>
              </a:ext>
            </a:extLst>
          </p:cNvPr>
          <p:cNvSpPr txBox="1">
            <a:spLocks noChangeArrowheads="1"/>
          </p:cNvSpPr>
          <p:nvPr/>
        </p:nvSpPr>
        <p:spPr bwMode="auto">
          <a:xfrm>
            <a:off x="513694" y="1869558"/>
            <a:ext cx="8153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To bill the critical care codes, the documentation must support the following:</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patient’s condition must be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life threatening or</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he or she must be in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imminent</a:t>
            </a:r>
            <a:r>
              <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 danger of organ failure</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High complexity decision-making</a:t>
            </a:r>
            <a:endParaRPr kumimoji="0" lang="en-US" sz="2000" b="0" i="1" u="sng"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following</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r>
              <a:rPr kumimoji="0" lang="en-US" sz="2400" b="1" i="1" u="sng" strike="noStrike" kern="1200" cap="none" spc="0" normalizeH="0" baseline="0" noProof="0" dirty="0">
                <a:ln>
                  <a:noFill/>
                </a:ln>
                <a:solidFill>
                  <a:srgbClr val="008C95"/>
                </a:solidFill>
                <a:effectLst/>
                <a:uLnTx/>
                <a:uFillTx/>
                <a:latin typeface="Arial"/>
                <a:ea typeface="+mn-ea"/>
                <a:cs typeface="+mn-cs"/>
              </a:rPr>
              <a:t>must</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be documented:</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Condition of the patient</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Details of  the assessment, treatment plan and any other services provided</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Amount of time spent providing critical care</a:t>
            </a:r>
          </a:p>
        </p:txBody>
      </p:sp>
    </p:spTree>
    <p:extLst>
      <p:ext uri="{BB962C8B-B14F-4D97-AF65-F5344CB8AC3E}">
        <p14:creationId xmlns:p14="http://schemas.microsoft.com/office/powerpoint/2010/main" val="371811411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Critical Care Codes</a:t>
            </a:r>
          </a:p>
        </p:txBody>
      </p:sp>
      <p:pic>
        <p:nvPicPr>
          <p:cNvPr id="3" name="Picture 2">
            <a:extLst>
              <a:ext uri="{FF2B5EF4-FFF2-40B4-BE49-F238E27FC236}">
                <a16:creationId xmlns:a16="http://schemas.microsoft.com/office/drawing/2014/main" id="{5AE70AAA-F189-4DBC-B714-9149545D1556}"/>
              </a:ext>
            </a:extLst>
          </p:cNvPr>
          <p:cNvPicPr>
            <a:picLocks noChangeAspect="1"/>
          </p:cNvPicPr>
          <p:nvPr/>
        </p:nvPicPr>
        <p:blipFill>
          <a:blip r:embed="rId2"/>
          <a:stretch>
            <a:fillRect/>
          </a:stretch>
        </p:blipFill>
        <p:spPr>
          <a:xfrm>
            <a:off x="286140" y="1578703"/>
            <a:ext cx="8571719" cy="3700593"/>
          </a:xfrm>
          <a:prstGeom prst="rect">
            <a:avLst/>
          </a:prstGeom>
        </p:spPr>
      </p:pic>
      <p:sp>
        <p:nvSpPr>
          <p:cNvPr id="4" name="Rectangle 3">
            <a:extLst>
              <a:ext uri="{FF2B5EF4-FFF2-40B4-BE49-F238E27FC236}">
                <a16:creationId xmlns:a16="http://schemas.microsoft.com/office/drawing/2014/main" id="{71E6341C-79A5-440D-9F5B-03F02EC9EAE7}"/>
              </a:ext>
            </a:extLst>
          </p:cNvPr>
          <p:cNvSpPr/>
          <p:nvPr/>
        </p:nvSpPr>
        <p:spPr>
          <a:xfrm>
            <a:off x="1333499" y="5469951"/>
            <a:ext cx="6477000" cy="646331"/>
          </a:xfrm>
          <a:prstGeom prst="rect">
            <a:avLst/>
          </a:prstGeom>
        </p:spPr>
        <p:txBody>
          <a:bodyPr wrap="square">
            <a:spAutoFit/>
          </a:bodyPr>
          <a:lstStyle/>
          <a:p>
            <a:pPr algn="ctr" fontAlgn="base">
              <a:spcBef>
                <a:spcPct val="0"/>
              </a:spcBef>
              <a:spcAft>
                <a:spcPct val="0"/>
              </a:spcAft>
              <a:buClr>
                <a:srgbClr val="C0504D"/>
              </a:buClr>
              <a:buSzPct val="80000"/>
              <a:buFont typeface="Wingdings" pitchFamily="2" charset="2"/>
              <a:buNone/>
            </a:pPr>
            <a:r>
              <a:rPr lang="en-US" i="1" dirty="0">
                <a:solidFill>
                  <a:srgbClr val="008C95"/>
                </a:solidFill>
                <a:latin typeface="Arial" panose="020B0604020202020204" pitchFamily="34" charset="0"/>
                <a:cs typeface="Arial" panose="020B0604020202020204" pitchFamily="34" charset="0"/>
              </a:rPr>
              <a:t>Please ask for your billing staff’s assistance in determining the correct codes for time spent beyond 164 minutes.  </a:t>
            </a:r>
          </a:p>
        </p:txBody>
      </p:sp>
    </p:spTree>
    <p:extLst>
      <p:ext uri="{BB962C8B-B14F-4D97-AF65-F5344CB8AC3E}">
        <p14:creationId xmlns:p14="http://schemas.microsoft.com/office/powerpoint/2010/main" val="368823536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Critical Care Documentation</a:t>
            </a:r>
          </a:p>
        </p:txBody>
      </p:sp>
      <p:sp>
        <p:nvSpPr>
          <p:cNvPr id="3" name="Rectangle 3">
            <a:extLst>
              <a:ext uri="{FF2B5EF4-FFF2-40B4-BE49-F238E27FC236}">
                <a16:creationId xmlns:a16="http://schemas.microsoft.com/office/drawing/2014/main" id="{D9204FD0-E063-448E-93FB-03C27A8288C0}"/>
              </a:ext>
            </a:extLst>
          </p:cNvPr>
          <p:cNvSpPr txBox="1">
            <a:spLocks noChangeArrowheads="1"/>
          </p:cNvSpPr>
          <p:nvPr/>
        </p:nvSpPr>
        <p:spPr bwMode="auto">
          <a:xfrm>
            <a:off x="195943" y="1505006"/>
            <a:ext cx="8788902"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Using the codes:</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99291 cannot be reported more than once per date of service by physicians of the same specialty from the same practice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Time spent treating the patient does </a:t>
            </a:r>
            <a:r>
              <a:rPr kumimoji="0" lang="en-US" sz="20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have to be continuous</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Critical care time may </a:t>
            </a:r>
            <a:r>
              <a:rPr kumimoji="0" lang="en-US" sz="2000" b="0" i="0" u="sng"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be split/shared between an MD and an ACP</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Critical care time performed by a resident may not be billed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Simply noting that the patient’s condition is “unstable” does not support use of the code(s)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Not all visits to a patient in the ICU qualify as Critical Care services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you provide a service that can be billed using another CPT code during the critical care encounter, you must subtract the time spent performing that service from the time used to determine the critical care code(s)</a:t>
            </a:r>
          </a:p>
        </p:txBody>
      </p:sp>
    </p:spTree>
    <p:extLst>
      <p:ext uri="{BB962C8B-B14F-4D97-AF65-F5344CB8AC3E}">
        <p14:creationId xmlns:p14="http://schemas.microsoft.com/office/powerpoint/2010/main" val="3355650528"/>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Consultations</a:t>
            </a:r>
          </a:p>
        </p:txBody>
      </p:sp>
    </p:spTree>
    <p:extLst>
      <p:ext uri="{BB962C8B-B14F-4D97-AF65-F5344CB8AC3E}">
        <p14:creationId xmlns:p14="http://schemas.microsoft.com/office/powerpoint/2010/main" val="65265467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Consult vs. Transfer of Care</a:t>
            </a:r>
          </a:p>
        </p:txBody>
      </p:sp>
      <p:sp>
        <p:nvSpPr>
          <p:cNvPr id="3" name="Rectangle 3">
            <a:extLst>
              <a:ext uri="{FF2B5EF4-FFF2-40B4-BE49-F238E27FC236}">
                <a16:creationId xmlns:a16="http://schemas.microsoft.com/office/drawing/2014/main" id="{A933C1EB-7BE3-4825-A9BA-616269F6066D}"/>
              </a:ext>
            </a:extLst>
          </p:cNvPr>
          <p:cNvSpPr txBox="1">
            <a:spLocks noChangeArrowheads="1"/>
          </p:cNvSpPr>
          <p:nvPr/>
        </p:nvSpPr>
        <p:spPr bwMode="auto">
          <a:xfrm>
            <a:off x="393405" y="166754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consultation is defined as:</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request for opinion or advice regarding evaluation and/or management of a specific problem </a:t>
            </a:r>
          </a:p>
          <a:p>
            <a:pPr marL="457200" marR="0" lvl="1" indent="0" algn="l" defTabSz="914400" rtl="0" eaLnBrk="1" fontAlgn="base" latinLnBrk="0" hangingPunct="1">
              <a:lnSpc>
                <a:spcPct val="90000"/>
              </a:lnSpc>
              <a:spcBef>
                <a:spcPct val="20000"/>
              </a:spcBef>
              <a:spcAft>
                <a:spcPct val="0"/>
              </a:spcAft>
              <a:buClr>
                <a:srgbClr val="333333"/>
              </a:buClr>
              <a:buSzTx/>
              <a:buFont typeface="Arial"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OR</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initial encounter conducted to determine whether to accept responsibility for ongoing management of the patient’s entire care or the care of a specific condition or problem</a:t>
            </a:r>
          </a:p>
          <a:p>
            <a:pPr marL="342900" marR="0" lvl="0" indent="-342900" algn="l" defTabSz="914400" rtl="0" eaLnBrk="1" fontAlgn="base" latinLnBrk="0" hangingPunct="1">
              <a:lnSpc>
                <a:spcPct val="9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Must be provided at the request of another healthcare Physician/ACP or appropriate source</a:t>
            </a:r>
          </a:p>
          <a:p>
            <a:pPr marL="742950" marR="0" lvl="1" indent="-285750" algn="l" defTabSz="914400" rtl="0" eaLnBrk="1" fontAlgn="base" latinLnBrk="0" hangingPunct="1">
              <a:lnSpc>
                <a:spcPct val="9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should specify who requested the consultation</a:t>
            </a:r>
          </a:p>
        </p:txBody>
      </p:sp>
    </p:spTree>
    <p:extLst>
      <p:ext uri="{BB962C8B-B14F-4D97-AF65-F5344CB8AC3E}">
        <p14:creationId xmlns:p14="http://schemas.microsoft.com/office/powerpoint/2010/main" val="2022620861"/>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Consult vs. Transfer of Care</a:t>
            </a:r>
          </a:p>
        </p:txBody>
      </p:sp>
      <p:sp>
        <p:nvSpPr>
          <p:cNvPr id="3" name="Rectangle 3">
            <a:extLst>
              <a:ext uri="{FF2B5EF4-FFF2-40B4-BE49-F238E27FC236}">
                <a16:creationId xmlns:a16="http://schemas.microsoft.com/office/drawing/2014/main" id="{CCBD7F42-91F4-41F3-A564-83857C680C36}"/>
              </a:ext>
            </a:extLst>
          </p:cNvPr>
          <p:cNvSpPr txBox="1">
            <a:spLocks noChangeArrowheads="1"/>
          </p:cNvSpPr>
          <p:nvPr/>
        </p:nvSpPr>
        <p:spPr bwMode="auto">
          <a:xfrm>
            <a:off x="195943" y="1540448"/>
            <a:ext cx="8534400" cy="483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Transfer of care is defined as: </a:t>
            </a:r>
          </a:p>
          <a:p>
            <a:pPr lvl="1" indent="-342900">
              <a:buClr>
                <a:srgbClr val="333333"/>
              </a:buClr>
              <a:buFont typeface="Courier New" panose="02070309020205020404" pitchFamily="49" charset="0"/>
              <a:buChar char="o"/>
            </a:pPr>
            <a:r>
              <a:rPr lang="en-US" sz="2200" dirty="0">
                <a:solidFill>
                  <a:schemeClr val="tx1">
                    <a:lumMod val="75000"/>
                    <a:lumOff val="25000"/>
                  </a:schemeClr>
                </a:solidFill>
                <a:latin typeface="Arial"/>
              </a:rPr>
              <a:t>T</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he transfer of complete or specific care of a patient from one physician to another physician or healthcare provider</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Consultation codes should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be reported when a Physician/ACP has agreed to accept responsibility for care of a patient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before</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initial evaluation</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a consultation is provided, a written report documenting your findings must be provided to the requesting Physician/ACP as a:</a:t>
            </a:r>
          </a:p>
          <a:p>
            <a:pPr marL="1143000" marR="0" lvl="2" indent="-22860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Part of a common (shared) medical record,</a:t>
            </a:r>
          </a:p>
          <a:p>
            <a:pPr marL="1143000" marR="0" lvl="2" indent="-22860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Separate letter, or</a:t>
            </a:r>
          </a:p>
          <a:p>
            <a:pPr marL="1143000" marR="0" lvl="2" indent="-22860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Copy of consultation report via cc:</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45380308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EMR Cautions</a:t>
            </a:r>
          </a:p>
        </p:txBody>
      </p:sp>
    </p:spTree>
    <p:extLst>
      <p:ext uri="{BB962C8B-B14F-4D97-AF65-F5344CB8AC3E}">
        <p14:creationId xmlns:p14="http://schemas.microsoft.com/office/powerpoint/2010/main" val="2308524124"/>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EMR Cautions</a:t>
            </a:r>
          </a:p>
        </p:txBody>
      </p:sp>
      <p:sp>
        <p:nvSpPr>
          <p:cNvPr id="3" name="Rectangle 3">
            <a:extLst>
              <a:ext uri="{FF2B5EF4-FFF2-40B4-BE49-F238E27FC236}">
                <a16:creationId xmlns:a16="http://schemas.microsoft.com/office/drawing/2014/main" id="{E898498A-6138-4BEF-9401-5579B0929F89}"/>
              </a:ext>
            </a:extLst>
          </p:cNvPr>
          <p:cNvSpPr txBox="1">
            <a:spLocks noChangeArrowheads="1"/>
          </p:cNvSpPr>
          <p:nvPr/>
        </p:nvSpPr>
        <p:spPr bwMode="auto">
          <a:xfrm>
            <a:off x="437494" y="1545265"/>
            <a:ext cx="8305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Atrium Health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Physician IT Advisory Committee</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(PITAC) has released a “document integrity” statement highlighting potential risks associated with the use of EMR systems including Canopy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Utilization of copy/paste, copy forward, macro functionality/tools and voice recognition software in an EMR can be great time savers, but they must be used with caution</a:t>
            </a:r>
          </a:p>
        </p:txBody>
      </p:sp>
      <p:sp>
        <p:nvSpPr>
          <p:cNvPr id="4" name="Text Box 8">
            <a:extLst>
              <a:ext uri="{FF2B5EF4-FFF2-40B4-BE49-F238E27FC236}">
                <a16:creationId xmlns:a16="http://schemas.microsoft.com/office/drawing/2014/main" id="{08FD32AF-54A6-4813-ADDD-77E796995F6A}"/>
              </a:ext>
            </a:extLst>
          </p:cNvPr>
          <p:cNvSpPr txBox="1">
            <a:spLocks noChangeArrowheads="1"/>
          </p:cNvSpPr>
          <p:nvPr/>
        </p:nvSpPr>
        <p:spPr bwMode="auto">
          <a:xfrm>
            <a:off x="1131162" y="4824910"/>
            <a:ext cx="6918464" cy="1447800"/>
          </a:xfrm>
          <a:prstGeom prst="rect">
            <a:avLst/>
          </a:prstGeom>
          <a:noFill/>
          <a:ln w="28575" algn="ctr">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fontAlgn="base" hangingPunct="1">
              <a:spcBef>
                <a:spcPct val="20000"/>
              </a:spcBef>
              <a:spcAft>
                <a:spcPct val="0"/>
              </a:spcAft>
              <a:buClr>
                <a:srgbClr val="EEECE1"/>
              </a:buClr>
              <a:buSzPct val="75000"/>
              <a:buFont typeface="Wingdings" pitchFamily="2" charset="2"/>
              <a:buNone/>
            </a:pPr>
            <a:r>
              <a:rPr lang="en-US" sz="2200" b="0" i="1" dirty="0">
                <a:solidFill>
                  <a:schemeClr val="tx1">
                    <a:lumMod val="75000"/>
                    <a:lumOff val="25000"/>
                  </a:schemeClr>
                </a:solidFill>
                <a:cs typeface="Arial" charset="0"/>
              </a:rPr>
              <a:t>Be sure to carefully review and update each note or report when these EMR tools are used so that the documentation accurately reflects all the services performed for that day’s encounter</a:t>
            </a:r>
            <a:endParaRPr lang="en-US" sz="2200" i="1" dirty="0">
              <a:solidFill>
                <a:schemeClr val="tx1">
                  <a:lumMod val="75000"/>
                  <a:lumOff val="25000"/>
                </a:schemeClr>
              </a:solidFill>
              <a:cs typeface="Arial" charset="0"/>
            </a:endParaRPr>
          </a:p>
        </p:txBody>
      </p:sp>
    </p:spTree>
    <p:extLst>
      <p:ext uri="{BB962C8B-B14F-4D97-AF65-F5344CB8AC3E}">
        <p14:creationId xmlns:p14="http://schemas.microsoft.com/office/powerpoint/2010/main" val="12775603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272143" y="261258"/>
            <a:ext cx="8229600" cy="1066800"/>
          </a:xfrm>
        </p:spPr>
        <p:txBody>
          <a:bodyPr/>
          <a:lstStyle/>
          <a:p>
            <a:pPr eaLnBrk="1" hangingPunct="1"/>
            <a:r>
              <a:rPr lang="en-US" b="1" dirty="0"/>
              <a:t>Evaluation and Management (E/M) Services</a:t>
            </a:r>
          </a:p>
        </p:txBody>
      </p:sp>
      <p:sp>
        <p:nvSpPr>
          <p:cNvPr id="7172" name="Rectangle 3"/>
          <p:cNvSpPr>
            <a:spLocks noGrp="1" noChangeArrowheads="1"/>
          </p:cNvSpPr>
          <p:nvPr>
            <p:ph idx="1"/>
          </p:nvPr>
        </p:nvSpPr>
        <p:spPr>
          <a:xfrm>
            <a:off x="582386" y="1992086"/>
            <a:ext cx="7609114" cy="3886200"/>
          </a:xfrm>
        </p:spPr>
        <p:txBody>
          <a:bodyPr/>
          <a:lstStyle/>
          <a:p>
            <a:pPr eaLnBrk="1" hangingPunct="1"/>
            <a:r>
              <a:rPr lang="en-US" sz="2400" dirty="0">
                <a:latin typeface="Arial (Body)"/>
              </a:rPr>
              <a:t>Includes services such as office visits, hospital visits, and consultations</a:t>
            </a:r>
          </a:p>
          <a:p>
            <a:pPr eaLnBrk="1" hangingPunct="1">
              <a:spcAft>
                <a:spcPts val="375"/>
              </a:spcAft>
            </a:pPr>
            <a:r>
              <a:rPr lang="en-US" sz="2400" dirty="0">
                <a:latin typeface="Arial (Body)"/>
              </a:rPr>
              <a:t>Documentation requirements developed jointly by the American Medical Association (AMA) and the Centers for Medicare and Medicaid Services (CMS):</a:t>
            </a:r>
          </a:p>
          <a:p>
            <a:pPr lvl="3">
              <a:spcAft>
                <a:spcPts val="375"/>
              </a:spcAft>
              <a:buFont typeface="Courier New" pitchFamily="49" charset="0"/>
              <a:buChar char="o"/>
            </a:pPr>
            <a:r>
              <a:rPr lang="en-US" sz="2400" i="1" dirty="0">
                <a:latin typeface="Arial (Body)"/>
              </a:rPr>
              <a:t>1995 Evaluation and Management Documentation Guidelines</a:t>
            </a:r>
          </a:p>
          <a:p>
            <a:pPr lvl="3">
              <a:buFont typeface="Courier New" pitchFamily="49" charset="0"/>
              <a:buChar char="o"/>
            </a:pPr>
            <a:r>
              <a:rPr lang="en-US" sz="2400" i="1" dirty="0">
                <a:latin typeface="Arial (Body)"/>
              </a:rPr>
              <a:t>1997 Evaluation and Management Documentation Guidelines</a:t>
            </a:r>
          </a:p>
        </p:txBody>
      </p:sp>
    </p:spTree>
    <p:extLst>
      <p:ext uri="{BB962C8B-B14F-4D97-AF65-F5344CB8AC3E}">
        <p14:creationId xmlns:p14="http://schemas.microsoft.com/office/powerpoint/2010/main" val="91204021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Voice Recognition Technology</a:t>
            </a:r>
          </a:p>
        </p:txBody>
      </p:sp>
      <p:sp>
        <p:nvSpPr>
          <p:cNvPr id="3" name="Rectangle 3">
            <a:extLst>
              <a:ext uri="{FF2B5EF4-FFF2-40B4-BE49-F238E27FC236}">
                <a16:creationId xmlns:a16="http://schemas.microsoft.com/office/drawing/2014/main" id="{CCD72FCC-D9BC-4E6D-9966-6DCDB0053659}"/>
              </a:ext>
            </a:extLst>
          </p:cNvPr>
          <p:cNvSpPr txBox="1">
            <a:spLocks noChangeArrowheads="1"/>
          </p:cNvSpPr>
          <p:nvPr/>
        </p:nvSpPr>
        <p:spPr bwMode="auto">
          <a:xfrm>
            <a:off x="475594" y="1628554"/>
            <a:ext cx="8229600" cy="4251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Exercise caution when using voice recognition technology (e.g., “Dragon”)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Voice-dictated notes are held to the same standards as those generated by any other means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Physicians/ACPs are responsible for proofreading all elements of their note to ensure accuracy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use of phrases (disclaimers) meant to excuse a Physician/ACP’s responsibility for errors in the medical record by attributing these to technological problems provide </a:t>
            </a:r>
            <a:r>
              <a:rPr kumimoji="0" lang="en-US" sz="2400" b="0" i="0" u="none" strike="noStrike" kern="1200" cap="none" spc="0" normalizeH="0" baseline="0" noProof="0" dirty="0">
                <a:ln>
                  <a:noFill/>
                </a:ln>
                <a:solidFill>
                  <a:srgbClr val="333333"/>
                </a:solidFill>
                <a:effectLst/>
                <a:uLnTx/>
                <a:uFillTx/>
                <a:latin typeface="Arial"/>
                <a:ea typeface="+mn-ea"/>
                <a:cs typeface="+mn-cs"/>
              </a:rPr>
              <a:t>no protection from consequences of documentation errors</a:t>
            </a:r>
            <a:r>
              <a:rPr kumimoji="0" lang="en-US" sz="2400" b="1" i="0" u="none" strike="noStrike" kern="1200" cap="none" spc="0" normalizeH="0" baseline="0" noProof="0" dirty="0">
                <a:ln>
                  <a:noFill/>
                </a:ln>
                <a:solidFill>
                  <a:srgbClr val="333333"/>
                </a:solidFill>
                <a:effectLst/>
                <a:uLnTx/>
                <a:uFillTx/>
                <a:latin typeface="Arial"/>
                <a:ea typeface="+mn-ea"/>
                <a:cs typeface="+mn-cs"/>
              </a:rPr>
              <a:t>           </a:t>
            </a:r>
          </a:p>
        </p:txBody>
      </p:sp>
    </p:spTree>
    <p:extLst>
      <p:ext uri="{BB962C8B-B14F-4D97-AF65-F5344CB8AC3E}">
        <p14:creationId xmlns:p14="http://schemas.microsoft.com/office/powerpoint/2010/main" val="7588143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Voice Recognition Technology</a:t>
            </a:r>
          </a:p>
        </p:txBody>
      </p:sp>
      <p:sp>
        <p:nvSpPr>
          <p:cNvPr id="3" name="Rectangle 3">
            <a:extLst>
              <a:ext uri="{FF2B5EF4-FFF2-40B4-BE49-F238E27FC236}">
                <a16:creationId xmlns:a16="http://schemas.microsoft.com/office/drawing/2014/main" id="{0958D700-432D-42BB-BD64-C66CC8A9E5E3}"/>
              </a:ext>
            </a:extLst>
          </p:cNvPr>
          <p:cNvSpPr txBox="1">
            <a:spLocks noChangeArrowheads="1"/>
          </p:cNvSpPr>
          <p:nvPr/>
        </p:nvSpPr>
        <p:spPr bwMode="auto">
          <a:xfrm>
            <a:off x="195943" y="1434123"/>
            <a:ext cx="8229600" cy="61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Examples of “disclaimers” seen in EMR</a:t>
            </a:r>
          </a:p>
        </p:txBody>
      </p:sp>
      <p:sp>
        <p:nvSpPr>
          <p:cNvPr id="4" name="TextBox 3">
            <a:extLst>
              <a:ext uri="{FF2B5EF4-FFF2-40B4-BE49-F238E27FC236}">
                <a16:creationId xmlns:a16="http://schemas.microsoft.com/office/drawing/2014/main" id="{CCA51E9E-9D3E-4D27-B458-501C113BA386}"/>
              </a:ext>
            </a:extLst>
          </p:cNvPr>
          <p:cNvSpPr txBox="1"/>
          <p:nvPr/>
        </p:nvSpPr>
        <p:spPr>
          <a:xfrm>
            <a:off x="1464422" y="2093342"/>
            <a:ext cx="7315200" cy="1200329"/>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lumMod val="75000"/>
                    <a:lumOff val="25000"/>
                  </a:schemeClr>
                </a:solidFill>
                <a:effectLst/>
                <a:uLnTx/>
                <a:uFillTx/>
                <a:latin typeface="Lucida Console" panose="020B0609040504020204" pitchFamily="49" charset="0"/>
                <a:ea typeface="+mn-ea"/>
                <a:cs typeface="+mn-cs"/>
              </a:rPr>
              <a:t>This note was dictated with Dragon voice recognition technology and may contain erroneous phrases or words.</a:t>
            </a:r>
          </a:p>
        </p:txBody>
      </p:sp>
      <p:sp>
        <p:nvSpPr>
          <p:cNvPr id="5" name="TextBox 4">
            <a:extLst>
              <a:ext uri="{FF2B5EF4-FFF2-40B4-BE49-F238E27FC236}">
                <a16:creationId xmlns:a16="http://schemas.microsoft.com/office/drawing/2014/main" id="{9820867D-439B-4A2F-A3E9-57653F0CD914}"/>
              </a:ext>
            </a:extLst>
          </p:cNvPr>
          <p:cNvSpPr txBox="1"/>
          <p:nvPr/>
        </p:nvSpPr>
        <p:spPr>
          <a:xfrm>
            <a:off x="1464422" y="3492420"/>
            <a:ext cx="7315200" cy="2677656"/>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chemeClr val="tx1">
                    <a:lumMod val="75000"/>
                    <a:lumOff val="25000"/>
                  </a:schemeClr>
                </a:solidFill>
                <a:effectLst/>
                <a:uLnTx/>
                <a:uFillTx/>
                <a:latin typeface="Lucida Console" panose="020B0609040504020204" pitchFamily="49" charset="0"/>
                <a:ea typeface="+mn-ea"/>
                <a:cs typeface="+mn-cs"/>
              </a:rPr>
              <a:t>There may be some typographical errors generated by the transcription software that may have been missed despite a reasonable effort to identify and correct them. Please contact me if further clarification is needed.</a:t>
            </a:r>
          </a:p>
        </p:txBody>
      </p:sp>
      <p:sp>
        <p:nvSpPr>
          <p:cNvPr id="6" name="&quot;No&quot; Symbol 6">
            <a:extLst>
              <a:ext uri="{FF2B5EF4-FFF2-40B4-BE49-F238E27FC236}">
                <a16:creationId xmlns:a16="http://schemas.microsoft.com/office/drawing/2014/main" id="{F3273AAD-7B3B-453E-A3C5-B946F8A2198B}"/>
              </a:ext>
            </a:extLst>
          </p:cNvPr>
          <p:cNvSpPr/>
          <p:nvPr/>
        </p:nvSpPr>
        <p:spPr>
          <a:xfrm>
            <a:off x="368595" y="2274406"/>
            <a:ext cx="914400" cy="838200"/>
          </a:xfrm>
          <a:prstGeom prst="noSmoking">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7" name="&quot;No&quot; Symbol 6">
            <a:extLst>
              <a:ext uri="{FF2B5EF4-FFF2-40B4-BE49-F238E27FC236}">
                <a16:creationId xmlns:a16="http://schemas.microsoft.com/office/drawing/2014/main" id="{823484AB-118B-4C11-94D3-D10FDA29C822}"/>
              </a:ext>
            </a:extLst>
          </p:cNvPr>
          <p:cNvSpPr/>
          <p:nvPr/>
        </p:nvSpPr>
        <p:spPr>
          <a:xfrm>
            <a:off x="370704" y="4412148"/>
            <a:ext cx="914400" cy="838200"/>
          </a:xfrm>
          <a:prstGeom prst="noSmoking">
            <a:avLst/>
          </a:prstGeom>
          <a:solidFill>
            <a:srgbClr val="C00000"/>
          </a:solidFill>
          <a:ln w="25400" cap="flat" cmpd="sng" algn="ctr">
            <a:solidFill>
              <a:srgbClr val="4F81BD">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8914337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Template Inconsistencies</a:t>
            </a:r>
          </a:p>
        </p:txBody>
      </p:sp>
      <p:graphicFrame>
        <p:nvGraphicFramePr>
          <p:cNvPr id="4" name="Content Placeholder 8">
            <a:extLst>
              <a:ext uri="{FF2B5EF4-FFF2-40B4-BE49-F238E27FC236}">
                <a16:creationId xmlns:a16="http://schemas.microsoft.com/office/drawing/2014/main" id="{E6AC6751-67BE-4C6B-82C2-612EF9D5125F}"/>
              </a:ext>
            </a:extLst>
          </p:cNvPr>
          <p:cNvGraphicFramePr>
            <a:graphicFrameLocks/>
          </p:cNvGraphicFramePr>
          <p:nvPr>
            <p:extLst>
              <p:ext uri="{D42A27DB-BD31-4B8C-83A1-F6EECF244321}">
                <p14:modId xmlns:p14="http://schemas.microsoft.com/office/powerpoint/2010/main" val="1643961314"/>
              </p:ext>
            </p:extLst>
          </p:nvPr>
        </p:nvGraphicFramePr>
        <p:xfrm>
          <a:off x="323194" y="1477926"/>
          <a:ext cx="7948936" cy="2720340"/>
        </p:xfrm>
        <a:graphic>
          <a:graphicData uri="http://schemas.openxmlformats.org/drawingml/2006/table">
            <a:tbl>
              <a:tblPr firstRow="1" bandRow="1"/>
              <a:tblGrid>
                <a:gridCol w="7948936">
                  <a:extLst>
                    <a:ext uri="{9D8B030D-6E8A-4147-A177-3AD203B41FA5}">
                      <a16:colId xmlns:a16="http://schemas.microsoft.com/office/drawing/2014/main" val="20000"/>
                    </a:ext>
                  </a:extLst>
                </a:gridCol>
              </a:tblGrid>
              <a:tr h="2711302">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800" b="1" dirty="0">
                          <a:solidFill>
                            <a:schemeClr val="tx1">
                              <a:lumMod val="75000"/>
                              <a:lumOff val="25000"/>
                            </a:schemeClr>
                          </a:solidFill>
                        </a:rPr>
                        <a:t>History of Present Illness</a:t>
                      </a:r>
                    </a:p>
                    <a:p>
                      <a:r>
                        <a:rPr lang="en-US" sz="1800" b="0" dirty="0">
                          <a:solidFill>
                            <a:schemeClr val="tx1">
                              <a:lumMod val="75000"/>
                              <a:lumOff val="25000"/>
                            </a:schemeClr>
                          </a:solidFill>
                        </a:rPr>
                        <a:t>29</a:t>
                      </a:r>
                      <a:r>
                        <a:rPr lang="en-US" sz="1800" b="0" baseline="0" dirty="0">
                          <a:solidFill>
                            <a:schemeClr val="tx1">
                              <a:lumMod val="75000"/>
                              <a:lumOff val="25000"/>
                            </a:schemeClr>
                          </a:solidFill>
                        </a:rPr>
                        <a:t> yo patient presents to the clinic today with congestion and </a:t>
                      </a:r>
                      <a:r>
                        <a:rPr lang="en-US" sz="1800" b="1" baseline="0" dirty="0">
                          <a:solidFill>
                            <a:srgbClr val="FF0000"/>
                          </a:solidFill>
                        </a:rPr>
                        <a:t>cough</a:t>
                      </a:r>
                      <a:r>
                        <a:rPr lang="en-US" sz="1800" b="0" baseline="0" dirty="0">
                          <a:solidFill>
                            <a:schemeClr val="tx1"/>
                          </a:solidFill>
                        </a:rPr>
                        <a:t> </a:t>
                      </a:r>
                      <a:r>
                        <a:rPr lang="en-US" sz="1800" b="0" baseline="0" dirty="0">
                          <a:solidFill>
                            <a:schemeClr val="tx1">
                              <a:lumMod val="75000"/>
                              <a:lumOff val="25000"/>
                            </a:schemeClr>
                          </a:solidFill>
                        </a:rPr>
                        <a:t>since last week. Patient reports that she has been taking Advil and Robitussin with no relief. Patient denies shortness of breath or chest pain. </a:t>
                      </a:r>
                    </a:p>
                    <a:p>
                      <a:endParaRPr lang="en-US" sz="1050" b="0" baseline="0" dirty="0">
                        <a:solidFill>
                          <a:schemeClr val="tx1">
                            <a:lumMod val="75000"/>
                            <a:lumOff val="25000"/>
                          </a:schemeClr>
                        </a:solidFill>
                      </a:endParaRPr>
                    </a:p>
                    <a:p>
                      <a:r>
                        <a:rPr lang="en-US" sz="1800" b="1" baseline="0" dirty="0">
                          <a:solidFill>
                            <a:schemeClr val="tx1">
                              <a:lumMod val="75000"/>
                              <a:lumOff val="25000"/>
                            </a:schemeClr>
                          </a:solidFill>
                        </a:rPr>
                        <a:t>Review of Systems</a:t>
                      </a:r>
                    </a:p>
                    <a:p>
                      <a:r>
                        <a:rPr lang="en-US" sz="1800" b="0" baseline="0" dirty="0">
                          <a:solidFill>
                            <a:schemeClr val="tx1">
                              <a:lumMod val="75000"/>
                              <a:lumOff val="25000"/>
                            </a:schemeClr>
                          </a:solidFill>
                        </a:rPr>
                        <a:t>Constitutional: No Fever</a:t>
                      </a:r>
                    </a:p>
                    <a:p>
                      <a:r>
                        <a:rPr lang="en-US" sz="1800" b="0" baseline="0" dirty="0">
                          <a:solidFill>
                            <a:schemeClr val="tx1">
                              <a:lumMod val="75000"/>
                              <a:lumOff val="25000"/>
                            </a:schemeClr>
                          </a:solidFill>
                        </a:rPr>
                        <a:t>HEENT: No sore throat</a:t>
                      </a:r>
                    </a:p>
                    <a:p>
                      <a:r>
                        <a:rPr lang="en-US" sz="1800" b="0" baseline="0" dirty="0">
                          <a:solidFill>
                            <a:schemeClr val="tx1">
                              <a:lumMod val="75000"/>
                              <a:lumOff val="25000"/>
                            </a:schemeClr>
                          </a:solidFill>
                        </a:rPr>
                        <a:t>Respiratory: </a:t>
                      </a:r>
                      <a:r>
                        <a:rPr lang="en-US" sz="1800" b="1" baseline="0" dirty="0">
                          <a:solidFill>
                            <a:srgbClr val="FF0000"/>
                          </a:solidFill>
                        </a:rPr>
                        <a:t>No cough</a:t>
                      </a:r>
                    </a:p>
                    <a:p>
                      <a:r>
                        <a:rPr lang="en-US" sz="1800" b="0" baseline="0" dirty="0">
                          <a:solidFill>
                            <a:schemeClr val="tx1">
                              <a:lumMod val="75000"/>
                              <a:lumOff val="25000"/>
                            </a:schemeClr>
                          </a:solidFill>
                        </a:rPr>
                        <a:t>Lymph: No swollen glands</a:t>
                      </a:r>
                      <a:endParaRPr lang="en-US" dirty="0">
                        <a:solidFill>
                          <a:schemeClr val="tx1">
                            <a:lumMod val="75000"/>
                            <a:lumOff val="25000"/>
                          </a:schemeClr>
                        </a:solidFill>
                      </a:endParaRPr>
                    </a:p>
                  </a:txBody>
                  <a:tcPr marL="101809" marR="101809">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bl>
          </a:graphicData>
        </a:graphic>
      </p:graphicFrame>
      <p:sp>
        <p:nvSpPr>
          <p:cNvPr id="5" name="Rectangle 4">
            <a:extLst>
              <a:ext uri="{FF2B5EF4-FFF2-40B4-BE49-F238E27FC236}">
                <a16:creationId xmlns:a16="http://schemas.microsoft.com/office/drawing/2014/main" id="{CF81E723-B2A7-4EE3-9396-33AEC787B690}"/>
              </a:ext>
            </a:extLst>
          </p:cNvPr>
          <p:cNvSpPr/>
          <p:nvPr/>
        </p:nvSpPr>
        <p:spPr>
          <a:xfrm>
            <a:off x="615926" y="4288144"/>
            <a:ext cx="7948936" cy="2308324"/>
          </a:xfrm>
          <a:prstGeom prst="rect">
            <a:avLst/>
          </a:prstGeom>
        </p:spPr>
        <p:txBody>
          <a:bodyPr wrap="square">
            <a:spAutoFit/>
          </a:bodyPr>
          <a:lstStyle/>
          <a:p>
            <a:pPr fontAlgn="base">
              <a:spcBef>
                <a:spcPct val="0"/>
              </a:spcBef>
              <a:spcAft>
                <a:spcPct val="0"/>
              </a:spcAft>
            </a:pPr>
            <a:r>
              <a:rPr lang="en-US" b="1" i="1" dirty="0">
                <a:solidFill>
                  <a:schemeClr val="tx1">
                    <a:lumMod val="75000"/>
                    <a:lumOff val="25000"/>
                  </a:schemeClr>
                </a:solidFill>
                <a:cs typeface="Arial" charset="0"/>
              </a:rPr>
              <a:t>Template Use</a:t>
            </a:r>
            <a:endParaRPr lang="en-US" dirty="0">
              <a:solidFill>
                <a:schemeClr val="tx1">
                  <a:lumMod val="75000"/>
                  <a:lumOff val="25000"/>
                </a:schemeClr>
              </a:solidFill>
              <a:cs typeface="Arial" charset="0"/>
            </a:endParaRPr>
          </a:p>
          <a:p>
            <a:pPr fontAlgn="base">
              <a:spcBef>
                <a:spcPct val="0"/>
              </a:spcBef>
              <a:spcAft>
                <a:spcPct val="0"/>
              </a:spcAft>
            </a:pPr>
            <a:r>
              <a:rPr lang="en-US" dirty="0">
                <a:solidFill>
                  <a:schemeClr val="tx1">
                    <a:lumMod val="75000"/>
                    <a:lumOff val="25000"/>
                  </a:schemeClr>
                </a:solidFill>
                <a:cs typeface="Arial" charset="0"/>
              </a:rPr>
              <a:t>Templates are an effective mechanism for documenting quantitative data such as a patient’s ROS (Review of Systems).  However, failure to update a template that is pre-populated with, for example, negative responses, when the patient has a contradictory positive response to a question as recorded in the HPI (History of Present Illness) section, </a:t>
            </a:r>
            <a:r>
              <a:rPr lang="en-US" u="sng" dirty="0">
                <a:solidFill>
                  <a:schemeClr val="tx1">
                    <a:lumMod val="75000"/>
                    <a:lumOff val="25000"/>
                  </a:schemeClr>
                </a:solidFill>
                <a:cs typeface="Arial" charset="0"/>
              </a:rPr>
              <a:t>or</a:t>
            </a:r>
            <a:r>
              <a:rPr lang="en-US" dirty="0">
                <a:solidFill>
                  <a:schemeClr val="tx1">
                    <a:lumMod val="75000"/>
                    <a:lumOff val="25000"/>
                  </a:schemeClr>
                </a:solidFill>
                <a:cs typeface="Arial" charset="0"/>
              </a:rPr>
              <a:t> failure to remove a negative response when the question was never asked, creates an erroneous record entry and can potentially lead to improper patient care or payment.</a:t>
            </a:r>
          </a:p>
        </p:txBody>
      </p:sp>
    </p:spTree>
    <p:extLst>
      <p:ext uri="{BB962C8B-B14F-4D97-AF65-F5344CB8AC3E}">
        <p14:creationId xmlns:p14="http://schemas.microsoft.com/office/powerpoint/2010/main" val="183350237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Template Inconsistencies</a:t>
            </a:r>
          </a:p>
        </p:txBody>
      </p:sp>
      <p:pic>
        <p:nvPicPr>
          <p:cNvPr id="3" name="Content Placeholder 3">
            <a:extLst>
              <a:ext uri="{FF2B5EF4-FFF2-40B4-BE49-F238E27FC236}">
                <a16:creationId xmlns:a16="http://schemas.microsoft.com/office/drawing/2014/main" id="{3D4B7399-B766-412F-BE6E-4A6C55D75CA8}"/>
              </a:ext>
            </a:extLst>
          </p:cNvPr>
          <p:cNvPicPr>
            <a:picLocks noChangeAspect="1"/>
          </p:cNvPicPr>
          <p:nvPr/>
        </p:nvPicPr>
        <p:blipFill>
          <a:blip r:embed="rId2"/>
          <a:stretch>
            <a:fillRect/>
          </a:stretch>
        </p:blipFill>
        <p:spPr bwMode="auto">
          <a:xfrm>
            <a:off x="363034" y="1663996"/>
            <a:ext cx="3886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17DFA98-DD08-4FDF-8AAA-3313A6AB9786}"/>
              </a:ext>
            </a:extLst>
          </p:cNvPr>
          <p:cNvSpPr txBox="1"/>
          <p:nvPr/>
        </p:nvSpPr>
        <p:spPr>
          <a:xfrm>
            <a:off x="3781646" y="2071577"/>
            <a:ext cx="4876800" cy="2862322"/>
          </a:xfrm>
          <a:prstGeom prst="rect">
            <a:avLst/>
          </a:prstGeom>
          <a:solidFill>
            <a:sysClr val="window" lastClr="FFFFFF"/>
          </a:solidFill>
          <a:ln w="25400" cap="flat" cmpd="sng" algn="ctr">
            <a:solidFill>
              <a:srgbClr val="C0504D"/>
            </a:solidFill>
            <a:prstDash val="solid"/>
          </a:ln>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Arial"/>
                <a:ea typeface="+mn-ea"/>
                <a:cs typeface="+mn-cs"/>
              </a:rPr>
              <a:t>When using a pre-completed note template or macro (i.e., charting by exception), the Physician/ACP must remember to:</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chemeClr val="tx1">
                  <a:lumMod val="75000"/>
                  <a:lumOff val="25000"/>
                </a:schemeClr>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Arial"/>
                <a:ea typeface="+mn-ea"/>
                <a:cs typeface="+mn-cs"/>
              </a:rPr>
              <a:t>Update any item when the response differs from the pre-loaded response (e.g., from negative to positive, or normal to abnormal);</a:t>
            </a: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800" b="0" i="0" u="none" strike="noStrike" kern="0" cap="none" spc="0" normalizeH="0" baseline="0" noProof="0" dirty="0">
              <a:ln>
                <a:noFill/>
              </a:ln>
              <a:solidFill>
                <a:schemeClr val="tx1">
                  <a:lumMod val="75000"/>
                  <a:lumOff val="25000"/>
                </a:schemeClr>
              </a:solidFill>
              <a:effectLst/>
              <a:uLnTx/>
              <a:uFillTx/>
              <a:latin typeface="Arial"/>
              <a:ea typeface="+mn-ea"/>
              <a:cs typeface="+mn-cs"/>
            </a:endParaRPr>
          </a:p>
          <a:p>
            <a:pPr marL="285750" marR="0" lvl="0" indent="-285750" defTabSz="91440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800" b="0" i="0" u="none" strike="noStrike" kern="0" cap="none" spc="0" normalizeH="0" baseline="0" noProof="0" dirty="0">
                <a:ln>
                  <a:noFill/>
                </a:ln>
                <a:solidFill>
                  <a:schemeClr val="tx1">
                    <a:lumMod val="75000"/>
                    <a:lumOff val="25000"/>
                  </a:schemeClr>
                </a:solidFill>
                <a:effectLst/>
                <a:uLnTx/>
                <a:uFillTx/>
                <a:latin typeface="Arial"/>
                <a:ea typeface="+mn-ea"/>
                <a:cs typeface="+mn-cs"/>
              </a:rPr>
              <a:t>Remove any item(s) not performed.</a:t>
            </a:r>
          </a:p>
        </p:txBody>
      </p:sp>
    </p:spTree>
    <p:extLst>
      <p:ext uri="{BB962C8B-B14F-4D97-AF65-F5344CB8AC3E}">
        <p14:creationId xmlns:p14="http://schemas.microsoft.com/office/powerpoint/2010/main" val="341579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Boilerplate &amp; Blanket Statements</a:t>
            </a:r>
          </a:p>
        </p:txBody>
      </p:sp>
      <p:sp>
        <p:nvSpPr>
          <p:cNvPr id="4" name="Content Placeholder 2">
            <a:extLst>
              <a:ext uri="{FF2B5EF4-FFF2-40B4-BE49-F238E27FC236}">
                <a16:creationId xmlns:a16="http://schemas.microsoft.com/office/drawing/2014/main" id="{6B55AB92-8A53-40E9-ABD6-9E052F477CC8}"/>
              </a:ext>
            </a:extLst>
          </p:cNvPr>
          <p:cNvSpPr txBox="1">
            <a:spLocks/>
          </p:cNvSpPr>
          <p:nvPr/>
        </p:nvSpPr>
        <p:spPr bwMode="auto">
          <a:xfrm>
            <a:off x="475594" y="1589569"/>
            <a:ext cx="8229600" cy="2387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18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Assessment and Plan </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Diagnosis:</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r>
              <a:rPr kumimoji="0" lang="en-US" sz="1800" b="1" i="0" u="none" strike="noStrike" kern="1200" cap="none" spc="0" normalizeH="0" baseline="0" noProof="0" dirty="0">
                <a:ln>
                  <a:noFill/>
                </a:ln>
                <a:solidFill>
                  <a:srgbClr val="FF0000"/>
                </a:solidFill>
                <a:effectLst/>
                <a:uLnTx/>
                <a:uFillTx/>
                <a:latin typeface="Arial"/>
                <a:ea typeface="+mn-ea"/>
                <a:cs typeface="+mn-cs"/>
              </a:rPr>
              <a:t>Pinkeye</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Prescription written for  gentamicin ophthalmic. Encouraged to call the office or return if worse or no improvement. </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r>
              <a:rPr kumimoji="0" lang="en-US" sz="1800" b="1" i="0" u="none" strike="noStrike" kern="1200" cap="none" spc="0" normalizeH="0" baseline="0" noProof="0" dirty="0">
                <a:ln>
                  <a:noFill/>
                </a:ln>
                <a:solidFill>
                  <a:srgbClr val="FF0000"/>
                </a:solidFill>
                <a:effectLst/>
                <a:uLnTx/>
                <a:uFillTx/>
                <a:latin typeface="Arial"/>
                <a:ea typeface="+mn-ea"/>
                <a:cs typeface="+mn-cs"/>
              </a:rPr>
              <a:t>More than ½ of a 60 minute total encounter time was spent in counseling and coordination of care. </a:t>
            </a: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ct val="0"/>
              </a:spcAft>
              <a:buClrTx/>
              <a:buSzTx/>
              <a:buFont typeface="Arial" charset="0"/>
              <a:buNone/>
              <a:tabLst/>
              <a:defRPr/>
            </a:pPr>
            <a:endParaRPr kumimoji="0" lang="en-US" sz="1800" b="1" i="0" u="none" strike="noStrike" kern="1200" cap="none" spc="0" normalizeH="0" baseline="0" noProof="0" dirty="0">
              <a:ln>
                <a:noFill/>
              </a:ln>
              <a:solidFill>
                <a:srgbClr val="FF0000"/>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Box 4">
            <a:extLst>
              <a:ext uri="{FF2B5EF4-FFF2-40B4-BE49-F238E27FC236}">
                <a16:creationId xmlns:a16="http://schemas.microsoft.com/office/drawing/2014/main" id="{A7316F29-79D4-48E9-8034-7F70C33D42A4}"/>
              </a:ext>
            </a:extLst>
          </p:cNvPr>
          <p:cNvSpPr txBox="1"/>
          <p:nvPr/>
        </p:nvSpPr>
        <p:spPr>
          <a:xfrm>
            <a:off x="908658" y="4178098"/>
            <a:ext cx="7796536" cy="175432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Arial"/>
                <a:cs typeface="Arial" charset="0"/>
              </a:rPr>
              <a:t>It is unlikely that a 60 minute visit was required for treatment of conjunctivitis</a:t>
            </a:r>
          </a:p>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Arial"/>
                <a:cs typeface="Arial" charset="0"/>
              </a:rPr>
              <a:t>When selecting an E/M code based on time, the documentation must detail what was discussed if counseling the patient, or what services were done for coordination of care</a:t>
            </a:r>
          </a:p>
          <a:p>
            <a:pPr marL="285750" indent="-285750" fontAlgn="base">
              <a:spcBef>
                <a:spcPct val="0"/>
              </a:spcBef>
              <a:spcAft>
                <a:spcPct val="0"/>
              </a:spcAft>
              <a:buFont typeface="Arial" panose="020B0604020202020204" pitchFamily="34" charset="0"/>
              <a:buChar char="•"/>
            </a:pPr>
            <a:r>
              <a:rPr lang="en-US" dirty="0">
                <a:solidFill>
                  <a:schemeClr val="tx1">
                    <a:lumMod val="75000"/>
                    <a:lumOff val="25000"/>
                  </a:schemeClr>
                </a:solidFill>
                <a:latin typeface="Arial"/>
                <a:cs typeface="Arial" charset="0"/>
              </a:rPr>
              <a:t>Such statements should </a:t>
            </a:r>
            <a:r>
              <a:rPr lang="en-US" u="sng" dirty="0">
                <a:solidFill>
                  <a:schemeClr val="tx1">
                    <a:lumMod val="75000"/>
                    <a:lumOff val="25000"/>
                  </a:schemeClr>
                </a:solidFill>
                <a:latin typeface="Arial"/>
                <a:cs typeface="Arial" charset="0"/>
              </a:rPr>
              <a:t>NOT</a:t>
            </a:r>
            <a:r>
              <a:rPr lang="en-US" dirty="0">
                <a:solidFill>
                  <a:schemeClr val="tx1">
                    <a:lumMod val="75000"/>
                    <a:lumOff val="25000"/>
                  </a:schemeClr>
                </a:solidFill>
                <a:latin typeface="Arial"/>
                <a:cs typeface="Arial" charset="0"/>
              </a:rPr>
              <a:t> </a:t>
            </a:r>
            <a:r>
              <a:rPr lang="en-US">
                <a:solidFill>
                  <a:schemeClr val="tx1">
                    <a:lumMod val="75000"/>
                    <a:lumOff val="25000"/>
                  </a:schemeClr>
                </a:solidFill>
                <a:latin typeface="Arial"/>
                <a:cs typeface="Arial" charset="0"/>
              </a:rPr>
              <a:t>be prepopulated </a:t>
            </a:r>
            <a:r>
              <a:rPr lang="en-US" dirty="0">
                <a:solidFill>
                  <a:schemeClr val="tx1">
                    <a:lumMod val="75000"/>
                    <a:lumOff val="25000"/>
                  </a:schemeClr>
                </a:solidFill>
                <a:latin typeface="Arial"/>
                <a:cs typeface="Arial" charset="0"/>
              </a:rPr>
              <a:t>on every note</a:t>
            </a:r>
          </a:p>
        </p:txBody>
      </p:sp>
    </p:spTree>
    <p:extLst>
      <p:ext uri="{BB962C8B-B14F-4D97-AF65-F5344CB8AC3E}">
        <p14:creationId xmlns:p14="http://schemas.microsoft.com/office/powerpoint/2010/main" val="8777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Copy Paste</a:t>
            </a:r>
          </a:p>
        </p:txBody>
      </p:sp>
      <p:sp>
        <p:nvSpPr>
          <p:cNvPr id="4" name="Content Placeholder 2">
            <a:extLst>
              <a:ext uri="{FF2B5EF4-FFF2-40B4-BE49-F238E27FC236}">
                <a16:creationId xmlns:a16="http://schemas.microsoft.com/office/drawing/2014/main" id="{C9A56494-8BA2-4604-B4A7-0D72D0D8921A}"/>
              </a:ext>
            </a:extLst>
          </p:cNvPr>
          <p:cNvSpPr txBox="1">
            <a:spLocks/>
          </p:cNvSpPr>
          <p:nvPr/>
        </p:nvSpPr>
        <p:spPr bwMode="auto">
          <a:xfrm>
            <a:off x="475594" y="155767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07/14</a:t>
            </a:r>
            <a:r>
              <a:rPr kumimoji="0" lang="en-US" sz="2000" b="0" i="0" u="none" strike="noStrike" kern="1200" cap="none" spc="0" normalizeH="0" baseline="0" noProof="0" dirty="0">
                <a:ln>
                  <a:noFill/>
                </a:ln>
                <a:solidFill>
                  <a:srgbClr val="333333"/>
                </a:solidFill>
                <a:effectLst/>
                <a:uLnTx/>
                <a:uFillTx/>
                <a:latin typeface="Arial"/>
                <a:ea typeface="+mn-ea"/>
                <a:cs typeface="+mn-cs"/>
              </a:rPr>
              <a:t> Impression and plan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Will order a CT scan of the abdomen, CBC labs and CRP.  continue Zofran.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07/15 </a:t>
            </a:r>
            <a:r>
              <a:rPr kumimoji="0" lang="en-US" sz="2000" b="0" i="0" u="none" strike="noStrike" kern="1200" cap="none" spc="0" normalizeH="0" baseline="0" noProof="0" dirty="0">
                <a:ln>
                  <a:noFill/>
                </a:ln>
                <a:solidFill>
                  <a:srgbClr val="333333"/>
                </a:solidFill>
                <a:effectLst/>
                <a:uLnTx/>
                <a:uFillTx/>
                <a:latin typeface="Arial"/>
                <a:ea typeface="+mn-ea"/>
                <a:cs typeface="+mn-cs"/>
              </a:rPr>
              <a:t>Impression and plan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Will order a CT scan of the abdomen, CBC labs and CRP.  continue Zofran.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rPr>
              <a:t>07/16</a:t>
            </a:r>
            <a:r>
              <a:rPr kumimoji="0" lang="en-US" sz="2000" b="0" i="0" u="none" strike="noStrike" kern="1200" cap="none" spc="0" normalizeH="0" baseline="0" noProof="0" dirty="0">
                <a:ln>
                  <a:noFill/>
                </a:ln>
                <a:solidFill>
                  <a:srgbClr val="333333"/>
                </a:solidFill>
                <a:effectLst/>
                <a:uLnTx/>
                <a:uFillTx/>
                <a:latin typeface="Arial"/>
                <a:ea typeface="+mn-ea"/>
                <a:cs typeface="+mn-cs"/>
              </a:rPr>
              <a:t> Impression and plan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rgbClr val="333333"/>
                </a:solidFill>
                <a:effectLst/>
                <a:uLnTx/>
                <a:uFillTx/>
                <a:latin typeface="Arial"/>
                <a:ea typeface="+mn-ea"/>
                <a:cs typeface="+mn-cs"/>
              </a:rPr>
              <a:t>Will order a CT scan of the abdomen, CBC labs and CRP.  continue Zofran.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Box 4">
            <a:extLst>
              <a:ext uri="{FF2B5EF4-FFF2-40B4-BE49-F238E27FC236}">
                <a16:creationId xmlns:a16="http://schemas.microsoft.com/office/drawing/2014/main" id="{D2438192-5B25-451F-86F6-96A0D9197C10}"/>
              </a:ext>
            </a:extLst>
          </p:cNvPr>
          <p:cNvSpPr txBox="1"/>
          <p:nvPr/>
        </p:nvSpPr>
        <p:spPr>
          <a:xfrm>
            <a:off x="767104" y="4788195"/>
            <a:ext cx="7546902" cy="923330"/>
          </a:xfrm>
          <a:prstGeom prst="rect">
            <a:avLst/>
          </a:prstGeom>
          <a:noFill/>
          <a:ln w="12700">
            <a:solidFill>
              <a:srgbClr val="FF0000"/>
            </a:solidFill>
          </a:ln>
        </p:spPr>
        <p:txBody>
          <a:bodyPr wrap="square" rtlCol="0">
            <a:spAutoFit/>
          </a:bodyPr>
          <a:lstStyle/>
          <a:p>
            <a:pPr algn="ctr" fontAlgn="base">
              <a:spcBef>
                <a:spcPct val="0"/>
              </a:spcBef>
              <a:spcAft>
                <a:spcPct val="0"/>
              </a:spcAft>
            </a:pPr>
            <a:r>
              <a:rPr lang="en-US" dirty="0">
                <a:solidFill>
                  <a:prstClr val="black"/>
                </a:solidFill>
                <a:cs typeface="Arial" charset="0"/>
              </a:rPr>
              <a:t>Every note should reflect that day’s encounter with the patient. It is unlikely that the impression and plan would be exactly the same for consecutive visits. The Physician/ACP will only receive credit once for the above statements. </a:t>
            </a:r>
          </a:p>
        </p:txBody>
      </p:sp>
    </p:spTree>
    <p:extLst>
      <p:ext uri="{BB962C8B-B14F-4D97-AF65-F5344CB8AC3E}">
        <p14:creationId xmlns:p14="http://schemas.microsoft.com/office/powerpoint/2010/main" val="19010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Copy Forward</a:t>
            </a:r>
          </a:p>
        </p:txBody>
      </p:sp>
      <p:sp>
        <p:nvSpPr>
          <p:cNvPr id="4" name="Content Placeholder 2">
            <a:extLst>
              <a:ext uri="{FF2B5EF4-FFF2-40B4-BE49-F238E27FC236}">
                <a16:creationId xmlns:a16="http://schemas.microsoft.com/office/drawing/2014/main" id="{67CA5619-5285-4D30-A59F-DE55E11C909F}"/>
              </a:ext>
            </a:extLst>
          </p:cNvPr>
          <p:cNvSpPr txBox="1">
            <a:spLocks/>
          </p:cNvSpPr>
          <p:nvPr/>
        </p:nvSpPr>
        <p:spPr bwMode="auto">
          <a:xfrm>
            <a:off x="535172" y="1534632"/>
            <a:ext cx="7924800" cy="294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Chief Complaint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Follow-up visit – abdominal pain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History of the present illness</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29 year old male presents with GI problems. He was seen previously by another practice and was diagnosed with IBS. I reviewed the report of his last colonoscopy and it was without findings. His grandfather had colon cancer. He is not a smoker. He is employed with Atrium Health and is happy with his job. He is married and has 15 kids. His last labs revealed a GGT of 128. </a:t>
            </a:r>
          </a:p>
        </p:txBody>
      </p:sp>
      <p:sp>
        <p:nvSpPr>
          <p:cNvPr id="5" name="TextBox 4">
            <a:extLst>
              <a:ext uri="{FF2B5EF4-FFF2-40B4-BE49-F238E27FC236}">
                <a16:creationId xmlns:a16="http://schemas.microsoft.com/office/drawing/2014/main" id="{33A41B3C-74BC-47C9-A612-E68DF2139960}"/>
              </a:ext>
            </a:extLst>
          </p:cNvPr>
          <p:cNvSpPr txBox="1"/>
          <p:nvPr/>
        </p:nvSpPr>
        <p:spPr>
          <a:xfrm>
            <a:off x="780394" y="4629979"/>
            <a:ext cx="7620000" cy="1477328"/>
          </a:xfrm>
          <a:prstGeom prst="rect">
            <a:avLst/>
          </a:prstGeom>
          <a:noFill/>
          <a:ln w="12700">
            <a:solidFill>
              <a:srgbClr val="FF0000"/>
            </a:solidFill>
          </a:ln>
        </p:spPr>
        <p:txBody>
          <a:bodyPr wrap="square" rtlCol="0">
            <a:spAutoFit/>
          </a:bodyPr>
          <a:lstStyle/>
          <a:p>
            <a:pPr fontAlgn="base">
              <a:spcBef>
                <a:spcPct val="0"/>
              </a:spcBef>
              <a:spcAft>
                <a:spcPct val="0"/>
              </a:spcAft>
            </a:pPr>
            <a:r>
              <a:rPr lang="en-US" dirty="0">
                <a:solidFill>
                  <a:schemeClr val="tx1">
                    <a:lumMod val="75000"/>
                    <a:lumOff val="25000"/>
                  </a:schemeClr>
                </a:solidFill>
                <a:cs typeface="Arial" charset="0"/>
              </a:rPr>
              <a:t>The HPI portion of the note should capture the patient’s experience in their own words. This should not be pulled through and copied from a previous note. </a:t>
            </a:r>
          </a:p>
          <a:p>
            <a:pPr fontAlgn="base">
              <a:spcBef>
                <a:spcPct val="0"/>
              </a:spcBef>
              <a:spcAft>
                <a:spcPct val="0"/>
              </a:spcAft>
            </a:pPr>
            <a:r>
              <a:rPr lang="en-US" dirty="0">
                <a:solidFill>
                  <a:schemeClr val="tx1">
                    <a:lumMod val="75000"/>
                    <a:lumOff val="25000"/>
                  </a:schemeClr>
                </a:solidFill>
                <a:cs typeface="Arial" charset="0"/>
              </a:rPr>
              <a:t>Unless the patient is unable to communicate, your HPI documentation should reflect what has been going on with the patient from the previous encounter to the current encounter.</a:t>
            </a:r>
          </a:p>
        </p:txBody>
      </p:sp>
    </p:spTree>
    <p:extLst>
      <p:ext uri="{BB962C8B-B14F-4D97-AF65-F5344CB8AC3E}">
        <p14:creationId xmlns:p14="http://schemas.microsoft.com/office/powerpoint/2010/main" val="377703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Specific Medical Documentation Matters</a:t>
            </a:r>
          </a:p>
        </p:txBody>
      </p:sp>
      <p:sp>
        <p:nvSpPr>
          <p:cNvPr id="3" name="Rectangle 3">
            <a:extLst>
              <a:ext uri="{FF2B5EF4-FFF2-40B4-BE49-F238E27FC236}">
                <a16:creationId xmlns:a16="http://schemas.microsoft.com/office/drawing/2014/main" id="{364F1E47-385B-444D-A299-65E1F3331528}"/>
              </a:ext>
            </a:extLst>
          </p:cNvPr>
          <p:cNvSpPr txBox="1">
            <a:spLocks noChangeArrowheads="1"/>
          </p:cNvSpPr>
          <p:nvPr/>
        </p:nvSpPr>
        <p:spPr bwMode="auto">
          <a:xfrm>
            <a:off x="195943" y="1844749"/>
            <a:ext cx="8267700" cy="2640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Ensure that the documentation in the patient’s medical record is specific</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Statements such as “failed outpatient therapy, admit for spinal fusion” are simply not sufficient evidence of medical necessity for the admission of the surgery</a:t>
            </a:r>
          </a:p>
          <a:p>
            <a:pPr marL="457200" marR="0" lvl="1"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57216378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Medicare Signature</a:t>
            </a:r>
          </a:p>
          <a:p>
            <a:pPr algn="ctr"/>
            <a:r>
              <a:rPr lang="en-US" sz="4400" b="1" dirty="0">
                <a:latin typeface="Arial" panose="020B0604020202020204" pitchFamily="34" charset="0"/>
                <a:cs typeface="Arial" panose="020B0604020202020204" pitchFamily="34" charset="0"/>
              </a:rPr>
              <a:t>Requirements</a:t>
            </a:r>
          </a:p>
        </p:txBody>
      </p:sp>
    </p:spTree>
    <p:extLst>
      <p:ext uri="{BB962C8B-B14F-4D97-AF65-F5344CB8AC3E}">
        <p14:creationId xmlns:p14="http://schemas.microsoft.com/office/powerpoint/2010/main" val="336641085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Medicare Signature Requirements</a:t>
            </a:r>
          </a:p>
        </p:txBody>
      </p:sp>
      <p:sp>
        <p:nvSpPr>
          <p:cNvPr id="4" name="Rectangle 3">
            <a:extLst>
              <a:ext uri="{FF2B5EF4-FFF2-40B4-BE49-F238E27FC236}">
                <a16:creationId xmlns:a16="http://schemas.microsoft.com/office/drawing/2014/main" id="{959F303E-AD61-4780-8374-BB38AAC8BE1E}"/>
              </a:ext>
            </a:extLst>
          </p:cNvPr>
          <p:cNvSpPr txBox="1">
            <a:spLocks noChangeArrowheads="1"/>
          </p:cNvSpPr>
          <p:nvPr/>
        </p:nvSpPr>
        <p:spPr bwMode="auto">
          <a:xfrm>
            <a:off x="475594" y="1988288"/>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Medicare requires that services </a:t>
            </a:r>
            <a:r>
              <a:rPr kumimoji="0" lang="en-US" sz="2400" b="0" i="1" u="sng"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provided or ordered</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 be authenticated by the author.  There are two acceptable methods of authentication:</a:t>
            </a:r>
          </a:p>
          <a:p>
            <a:pPr marL="742950" marR="0" lvl="1" indent="-285750" algn="l" defTabSz="914400" rtl="0" eaLnBrk="1" fontAlgn="base" latinLnBrk="0" hangingPunct="1">
              <a:lnSpc>
                <a:spcPct val="100000"/>
              </a:lnSpc>
              <a:spcBef>
                <a:spcPct val="20000"/>
              </a:spcBef>
              <a:spcAft>
                <a:spcPct val="0"/>
              </a:spcAft>
              <a:buClr>
                <a:sysClr val="windowText" lastClr="000000">
                  <a:lumMod val="75000"/>
                  <a:lumOff val="25000"/>
                </a:sysClr>
              </a:buClr>
              <a:buSzTx/>
              <a:buFont typeface="Courier New" panose="02070309020205020404" pitchFamily="49" charset="0"/>
              <a:buChar char="o"/>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Handwritten signature</a:t>
            </a:r>
          </a:p>
          <a:p>
            <a:pPr marL="742950" marR="0" lvl="1" indent="-285750" algn="l" defTabSz="914400" rtl="0" eaLnBrk="1" fontAlgn="base" latinLnBrk="0" hangingPunct="1">
              <a:lnSpc>
                <a:spcPct val="100000"/>
              </a:lnSpc>
              <a:spcBef>
                <a:spcPct val="20000"/>
              </a:spcBef>
              <a:spcAft>
                <a:spcPct val="0"/>
              </a:spcAft>
              <a:buClr>
                <a:sysClr val="windowText" lastClr="000000">
                  <a:lumMod val="75000"/>
                  <a:lumOff val="25000"/>
                </a:sysClr>
              </a:buClr>
              <a:buSzTx/>
              <a:buFont typeface="Courier New" panose="02070309020205020404" pitchFamily="49" charset="0"/>
              <a:buChar char="o"/>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Electronic signature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Rubber stamp signatures are </a:t>
            </a:r>
            <a:r>
              <a:rPr kumimoji="0" lang="en-US" sz="2400" b="0" i="1" u="sng"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not</a:t>
            </a:r>
            <a:r>
              <a:rPr kumimoji="0" lang="en-US" sz="2400" b="0" i="1"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 </a:t>
            </a:r>
            <a:r>
              <a:rPr kumimoji="0" lang="en-US" sz="24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rPr>
              <a:t>acceptable</a:t>
            </a:r>
            <a:endParaRPr kumimoji="0" lang="en-US" sz="2800" b="0" i="0" u="none" strike="noStrike" kern="1200" cap="none" spc="0" normalizeH="0" baseline="0" noProof="0" dirty="0">
              <a:ln>
                <a:noFill/>
              </a:ln>
              <a:solidFill>
                <a:sysClr val="windowText" lastClr="000000">
                  <a:lumMod val="75000"/>
                  <a:lumOff val="25000"/>
                </a:sysClr>
              </a:solidFill>
              <a:effectLst/>
              <a:uLnTx/>
              <a:uFillTx/>
              <a:latin typeface="Arial"/>
              <a:ea typeface="+mn-ea"/>
              <a:cs typeface="+mn-cs"/>
            </a:endParaRPr>
          </a:p>
        </p:txBody>
      </p:sp>
    </p:spTree>
    <p:extLst>
      <p:ext uri="{BB962C8B-B14F-4D97-AF65-F5344CB8AC3E}">
        <p14:creationId xmlns:p14="http://schemas.microsoft.com/office/powerpoint/2010/main" val="3142389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0435" y="359228"/>
            <a:ext cx="8458200" cy="903515"/>
          </a:xfrm>
        </p:spPr>
        <p:txBody>
          <a:bodyPr>
            <a:normAutofit fontScale="90000"/>
          </a:bodyPr>
          <a:lstStyle/>
          <a:p>
            <a:r>
              <a:rPr lang="en-US" sz="3600" b="1" dirty="0"/>
              <a:t>Evaluation and Management (E/M) Services</a:t>
            </a:r>
          </a:p>
        </p:txBody>
      </p:sp>
      <p:pic>
        <p:nvPicPr>
          <p:cNvPr id="3" name="Picture 2">
            <a:extLst>
              <a:ext uri="{FF2B5EF4-FFF2-40B4-BE49-F238E27FC236}">
                <a16:creationId xmlns:a16="http://schemas.microsoft.com/office/drawing/2014/main" id="{894E966E-47AE-4CF7-8FB5-19AA4B3C848B}"/>
              </a:ext>
            </a:extLst>
          </p:cNvPr>
          <p:cNvPicPr>
            <a:picLocks noChangeAspect="1"/>
          </p:cNvPicPr>
          <p:nvPr/>
        </p:nvPicPr>
        <p:blipFill>
          <a:blip r:embed="rId2"/>
          <a:stretch>
            <a:fillRect/>
          </a:stretch>
        </p:blipFill>
        <p:spPr>
          <a:xfrm>
            <a:off x="364528" y="1973203"/>
            <a:ext cx="8327858" cy="3651821"/>
          </a:xfrm>
          <a:prstGeom prst="rect">
            <a:avLst/>
          </a:prstGeom>
        </p:spPr>
      </p:pic>
    </p:spTree>
    <p:extLst>
      <p:ext uri="{BB962C8B-B14F-4D97-AF65-F5344CB8AC3E}">
        <p14:creationId xmlns:p14="http://schemas.microsoft.com/office/powerpoint/2010/main" val="203984360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Timeliness of Documentation</a:t>
            </a:r>
          </a:p>
        </p:txBody>
      </p:sp>
    </p:spTree>
    <p:extLst>
      <p:ext uri="{BB962C8B-B14F-4D97-AF65-F5344CB8AC3E}">
        <p14:creationId xmlns:p14="http://schemas.microsoft.com/office/powerpoint/2010/main" val="380046514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Timeliness of Documentation</a:t>
            </a:r>
          </a:p>
        </p:txBody>
      </p:sp>
      <p:graphicFrame>
        <p:nvGraphicFramePr>
          <p:cNvPr id="4" name="Content Placeholder 4">
            <a:extLst>
              <a:ext uri="{FF2B5EF4-FFF2-40B4-BE49-F238E27FC236}">
                <a16:creationId xmlns:a16="http://schemas.microsoft.com/office/drawing/2014/main" id="{3E56044D-0E4F-4204-85C0-A0E51A300178}"/>
              </a:ext>
            </a:extLst>
          </p:cNvPr>
          <p:cNvGraphicFramePr>
            <a:graphicFrameLocks/>
          </p:cNvGraphicFramePr>
          <p:nvPr>
            <p:extLst>
              <p:ext uri="{D42A27DB-BD31-4B8C-83A1-F6EECF244321}">
                <p14:modId xmlns:p14="http://schemas.microsoft.com/office/powerpoint/2010/main" val="3870611266"/>
              </p:ext>
            </p:extLst>
          </p:nvPr>
        </p:nvGraphicFramePr>
        <p:xfrm>
          <a:off x="467833" y="1616457"/>
          <a:ext cx="8001000" cy="4079240"/>
        </p:xfrm>
        <a:graphic>
          <a:graphicData uri="http://schemas.openxmlformats.org/drawingml/2006/table">
            <a:tbl>
              <a:tblPr firstRow="1" bandRow="1"/>
              <a:tblGrid>
                <a:gridCol w="3200400">
                  <a:extLst>
                    <a:ext uri="{9D8B030D-6E8A-4147-A177-3AD203B41FA5}">
                      <a16:colId xmlns:a16="http://schemas.microsoft.com/office/drawing/2014/main" val="528985118"/>
                    </a:ext>
                  </a:extLst>
                </a:gridCol>
                <a:gridCol w="2209800">
                  <a:extLst>
                    <a:ext uri="{9D8B030D-6E8A-4147-A177-3AD203B41FA5}">
                      <a16:colId xmlns:a16="http://schemas.microsoft.com/office/drawing/2014/main" val="3756496172"/>
                    </a:ext>
                  </a:extLst>
                </a:gridCol>
                <a:gridCol w="2590800">
                  <a:extLst>
                    <a:ext uri="{9D8B030D-6E8A-4147-A177-3AD203B41FA5}">
                      <a16:colId xmlns:a16="http://schemas.microsoft.com/office/drawing/2014/main" val="730455705"/>
                    </a:ext>
                  </a:extLst>
                </a:gridCol>
              </a:tblGrid>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600" dirty="0"/>
                        <a:t>Service</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600" dirty="0"/>
                        <a:t>Best Practice</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600" dirty="0"/>
                        <a:t>Minimum Standard</a:t>
                      </a:r>
                    </a:p>
                  </a:txBody>
                  <a:tcPr>
                    <a:lnL>
                      <a:noFill/>
                    </a:lnL>
                    <a:lnR>
                      <a:noFill/>
                    </a:lnR>
                    <a:lnT w="25400" cmpd="sng">
                      <a:solidFill>
                        <a:sysClr val="windowText" lastClr="000000"/>
                      </a:solidFill>
                    </a:lnT>
                    <a:lnB w="25400" cmpd="sng">
                      <a:solidFill>
                        <a:sysClr val="windowText" lastClr="000000"/>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2233854925"/>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Outpatient – Office</a:t>
                      </a:r>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endParaRPr lang="en-US" sz="1600" dirty="0"/>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endParaRPr lang="en-US" sz="1600" dirty="0"/>
                    </a:p>
                  </a:txBody>
                  <a:tcPr>
                    <a:lnL>
                      <a:noFill/>
                    </a:lnL>
                    <a:lnR>
                      <a:noFill/>
                    </a:lnR>
                    <a:lnT w="25400" cmpd="sng">
                      <a:solidFill>
                        <a:sysClr val="windowText" lastClr="000000"/>
                      </a:solid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888083099"/>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All encounters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 day</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3 business days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125842352"/>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Inpatient/ ED/ Urgent Care</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endParaRPr lang="en-US" sz="1600" dirty="0"/>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endParaRPr lang="en-US" sz="1600" dirty="0"/>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624614978"/>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H&amp;P</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a:t>
                      </a:r>
                      <a:r>
                        <a:rPr lang="en-US" sz="1600" baseline="0" dirty="0"/>
                        <a:t> shift</a:t>
                      </a:r>
                      <a:endParaRPr lang="en-US" sz="1600" dirty="0"/>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24 hours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05454546"/>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Discharge summary</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 shift</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24 hours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021051589"/>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Progress notes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a:t>
                      </a:r>
                      <a:r>
                        <a:rPr lang="en-US" sz="1600" baseline="0" dirty="0"/>
                        <a:t> shift</a:t>
                      </a:r>
                      <a:endParaRPr lang="en-US" sz="1600" dirty="0"/>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24 hours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757102252"/>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Consults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 shift</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24 hours</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1461746290"/>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ED/Urgent notes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 shift</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24 hours</a:t>
                      </a:r>
                    </a:p>
                  </a:txBody>
                  <a:tcPr>
                    <a:lnL>
                      <a:noFill/>
                    </a:lnL>
                    <a:lnR>
                      <a:noFill/>
                    </a:lnR>
                    <a:lnT>
                      <a:noFill/>
                    </a:lnT>
                    <a:lnB>
                      <a:no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136163246"/>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Procedure/OP</a:t>
                      </a:r>
                      <a:r>
                        <a:rPr lang="en-US" sz="1600" baseline="0" dirty="0"/>
                        <a:t> notes</a:t>
                      </a:r>
                      <a:endParaRPr lang="en-US" sz="1600" dirty="0"/>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At completion</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At completion</a:t>
                      </a:r>
                    </a:p>
                  </a:txBody>
                  <a:tcPr>
                    <a:lnL>
                      <a:noFill/>
                    </a:lnL>
                    <a:lnR>
                      <a:noFill/>
                    </a:lnR>
                    <a:lnT>
                      <a:noFill/>
                    </a:lnT>
                    <a:lnB>
                      <a:noFill/>
                    </a:lnB>
                    <a:lnTlToBr w="12700" cmpd="sng">
                      <a:noFill/>
                      <a:prstDash val="solid"/>
                    </a:lnTlToBr>
                    <a:lnBlToTr w="12700" cmpd="sng">
                      <a:noFill/>
                      <a:prstDash val="solid"/>
                    </a:lnBlToTr>
                    <a:solidFill>
                      <a:sysClr val="windowText" lastClr="000000">
                        <a:tint val="20000"/>
                      </a:sysClr>
                    </a:solidFill>
                  </a:tcPr>
                </a:tc>
                <a:extLst>
                  <a:ext uri="{0D108BD9-81ED-4DB2-BD59-A6C34878D82A}">
                    <a16:rowId xmlns:a16="http://schemas.microsoft.com/office/drawing/2014/main" val="3298904295"/>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     Attending co-signature</a:t>
                      </a: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Same shift</a:t>
                      </a: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600" dirty="0"/>
                        <a:t>48 hours</a:t>
                      </a:r>
                    </a:p>
                  </a:txBody>
                  <a:tcPr>
                    <a:lnL>
                      <a:noFill/>
                    </a:lnL>
                    <a:lnR>
                      <a:noFill/>
                    </a:lnR>
                    <a:lnT>
                      <a:noFill/>
                    </a:lnT>
                    <a:lnB w="254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549769440"/>
                  </a:ext>
                </a:extLst>
              </a:tr>
            </a:tbl>
          </a:graphicData>
        </a:graphic>
      </p:graphicFrame>
      <p:sp>
        <p:nvSpPr>
          <p:cNvPr id="5" name="TextBox 4">
            <a:extLst>
              <a:ext uri="{FF2B5EF4-FFF2-40B4-BE49-F238E27FC236}">
                <a16:creationId xmlns:a16="http://schemas.microsoft.com/office/drawing/2014/main" id="{35C71515-13FB-4DA4-9545-AD1BF1CA2284}"/>
              </a:ext>
            </a:extLst>
          </p:cNvPr>
          <p:cNvSpPr txBox="1"/>
          <p:nvPr/>
        </p:nvSpPr>
        <p:spPr>
          <a:xfrm>
            <a:off x="676160" y="5924106"/>
            <a:ext cx="7584346" cy="584775"/>
          </a:xfrm>
          <a:prstGeom prst="rect">
            <a:avLst/>
          </a:prstGeom>
          <a:noFill/>
        </p:spPr>
        <p:txBody>
          <a:bodyPr wrap="square" rtlCol="0">
            <a:spAutoFit/>
          </a:bodyPr>
          <a:lstStyle/>
          <a:p>
            <a:pPr fontAlgn="base">
              <a:spcBef>
                <a:spcPct val="0"/>
              </a:spcBef>
              <a:spcAft>
                <a:spcPct val="0"/>
              </a:spcAft>
            </a:pPr>
            <a:r>
              <a:rPr lang="en-US" sz="1600" dirty="0">
                <a:solidFill>
                  <a:prstClr val="black"/>
                </a:solidFill>
                <a:cs typeface="Arial" charset="0"/>
              </a:rPr>
              <a:t>The </a:t>
            </a:r>
            <a:r>
              <a:rPr lang="en-US" sz="1600" u="sng" dirty="0">
                <a:solidFill>
                  <a:prstClr val="black"/>
                </a:solidFill>
                <a:cs typeface="Arial" charset="0"/>
              </a:rPr>
              <a:t>Medical Records Standards</a:t>
            </a:r>
            <a:r>
              <a:rPr lang="en-US" sz="1600" dirty="0">
                <a:solidFill>
                  <a:prstClr val="black"/>
                </a:solidFill>
                <a:cs typeface="Arial" charset="0"/>
              </a:rPr>
              <a:t> can be found on PhysicianConnect/Education/Coding &amp; Documentation</a:t>
            </a:r>
          </a:p>
        </p:txBody>
      </p:sp>
    </p:spTree>
    <p:extLst>
      <p:ext uri="{BB962C8B-B14F-4D97-AF65-F5344CB8AC3E}">
        <p14:creationId xmlns:p14="http://schemas.microsoft.com/office/powerpoint/2010/main" val="299464531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Timeliness of Documentation</a:t>
            </a:r>
          </a:p>
        </p:txBody>
      </p:sp>
      <p:sp>
        <p:nvSpPr>
          <p:cNvPr id="3" name="TextBox 2">
            <a:extLst>
              <a:ext uri="{FF2B5EF4-FFF2-40B4-BE49-F238E27FC236}">
                <a16:creationId xmlns:a16="http://schemas.microsoft.com/office/drawing/2014/main" id="{9943598D-343D-4325-A339-656AB1EA4EFD}"/>
              </a:ext>
            </a:extLst>
          </p:cNvPr>
          <p:cNvSpPr txBox="1"/>
          <p:nvPr/>
        </p:nvSpPr>
        <p:spPr>
          <a:xfrm>
            <a:off x="762000" y="1754108"/>
            <a:ext cx="2895280" cy="523220"/>
          </a:xfrm>
          <a:prstGeom prst="rect">
            <a:avLst/>
          </a:prstGeom>
          <a:noFill/>
        </p:spPr>
        <p:txBody>
          <a:bodyPr wrap="none" rtlCol="0">
            <a:spAutoFit/>
          </a:bodyPr>
          <a:lstStyle/>
          <a:p>
            <a:pPr fontAlgn="base">
              <a:spcBef>
                <a:spcPct val="0"/>
              </a:spcBef>
              <a:spcAft>
                <a:spcPct val="0"/>
              </a:spcAft>
            </a:pPr>
            <a:r>
              <a:rPr lang="en-US" sz="2800" b="1" i="1" dirty="0">
                <a:solidFill>
                  <a:srgbClr val="009999"/>
                </a:solidFill>
                <a:latin typeface="Arial Body"/>
                <a:cs typeface="Arial" charset="0"/>
              </a:rPr>
              <a:t>Effect on audit -</a:t>
            </a:r>
          </a:p>
        </p:txBody>
      </p:sp>
      <p:sp>
        <p:nvSpPr>
          <p:cNvPr id="4" name="Rectangle 3">
            <a:extLst>
              <a:ext uri="{FF2B5EF4-FFF2-40B4-BE49-F238E27FC236}">
                <a16:creationId xmlns:a16="http://schemas.microsoft.com/office/drawing/2014/main" id="{59A0E962-C294-409E-9C74-708B8D76CDEC}"/>
              </a:ext>
            </a:extLst>
          </p:cNvPr>
          <p:cNvSpPr txBox="1">
            <a:spLocks noChangeArrowheads="1"/>
          </p:cNvSpPr>
          <p:nvPr/>
        </p:nvSpPr>
        <p:spPr bwMode="auto">
          <a:xfrm>
            <a:off x="1469951" y="2346164"/>
            <a:ext cx="7043183" cy="1259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not completed within 7 calendar days from the date of service will result in a 100 point deduction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Box 4">
            <a:extLst>
              <a:ext uri="{FF2B5EF4-FFF2-40B4-BE49-F238E27FC236}">
                <a16:creationId xmlns:a16="http://schemas.microsoft.com/office/drawing/2014/main" id="{896677A1-07DB-4D00-9305-083ED1B11F32}"/>
              </a:ext>
            </a:extLst>
          </p:cNvPr>
          <p:cNvSpPr txBox="1"/>
          <p:nvPr/>
        </p:nvSpPr>
        <p:spPr>
          <a:xfrm>
            <a:off x="762000" y="3674043"/>
            <a:ext cx="3515642" cy="523220"/>
          </a:xfrm>
          <a:prstGeom prst="rect">
            <a:avLst/>
          </a:prstGeom>
          <a:noFill/>
        </p:spPr>
        <p:txBody>
          <a:bodyPr wrap="none" rtlCol="0">
            <a:spAutoFit/>
          </a:bodyPr>
          <a:lstStyle/>
          <a:p>
            <a:pPr fontAlgn="base">
              <a:spcBef>
                <a:spcPct val="0"/>
              </a:spcBef>
              <a:spcAft>
                <a:spcPct val="0"/>
              </a:spcAft>
            </a:pPr>
            <a:r>
              <a:rPr lang="en-US" sz="2800" b="1" i="1" dirty="0">
                <a:solidFill>
                  <a:srgbClr val="009999"/>
                </a:solidFill>
                <a:latin typeface="Arial Body"/>
                <a:cs typeface="Arial" charset="0"/>
              </a:rPr>
              <a:t>Effect on revenue - </a:t>
            </a:r>
          </a:p>
        </p:txBody>
      </p:sp>
      <p:sp>
        <p:nvSpPr>
          <p:cNvPr id="6" name="TextBox 5">
            <a:extLst>
              <a:ext uri="{FF2B5EF4-FFF2-40B4-BE49-F238E27FC236}">
                <a16:creationId xmlns:a16="http://schemas.microsoft.com/office/drawing/2014/main" id="{AAE872BD-18AD-449B-9705-6767E5F8C273}"/>
              </a:ext>
            </a:extLst>
          </p:cNvPr>
          <p:cNvSpPr txBox="1"/>
          <p:nvPr/>
        </p:nvSpPr>
        <p:spPr>
          <a:xfrm>
            <a:off x="1469951" y="4249021"/>
            <a:ext cx="7043181" cy="830997"/>
          </a:xfrm>
          <a:prstGeom prst="rect">
            <a:avLst/>
          </a:prstGeom>
          <a:noFill/>
        </p:spPr>
        <p:txBody>
          <a:bodyPr wrap="square" rtlCol="0">
            <a:spAutoFit/>
          </a:bodyPr>
          <a:lstStyle/>
          <a:p>
            <a:pPr marL="214313" indent="-214313"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After 14 calendar days, an undocumented service is no longer billable</a:t>
            </a:r>
          </a:p>
        </p:txBody>
      </p:sp>
    </p:spTree>
    <p:extLst>
      <p:ext uri="{BB962C8B-B14F-4D97-AF65-F5344CB8AC3E}">
        <p14:creationId xmlns:p14="http://schemas.microsoft.com/office/powerpoint/2010/main" val="791423160"/>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Atrium Health Medical Group</a:t>
            </a:r>
            <a:br>
              <a:rPr lang="en-US" dirty="0"/>
            </a:br>
            <a:r>
              <a:rPr lang="en-US" dirty="0"/>
              <a:t>Medical Records Standards</a:t>
            </a:r>
          </a:p>
        </p:txBody>
      </p:sp>
      <p:sp>
        <p:nvSpPr>
          <p:cNvPr id="3" name="Rectangle 3">
            <a:extLst>
              <a:ext uri="{FF2B5EF4-FFF2-40B4-BE49-F238E27FC236}">
                <a16:creationId xmlns:a16="http://schemas.microsoft.com/office/drawing/2014/main" id="{96F165F4-C1E3-4619-AFC3-800C68ED3E4C}"/>
              </a:ext>
            </a:extLst>
          </p:cNvPr>
          <p:cNvSpPr txBox="1">
            <a:spLocks noChangeArrowheads="1"/>
          </p:cNvSpPr>
          <p:nvPr/>
        </p:nvSpPr>
        <p:spPr bwMode="auto">
          <a:xfrm>
            <a:off x="304144" y="1756144"/>
            <a:ext cx="8446451"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Physicians/ACPs need to ensure that their documentation of care for our patients is accurate, complete, and available for clinical and financial use by others within a reasonable timeframe</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Documentation of all patient encounters the same day as the visit is ideal, and should be the goal of every Physician/ACP </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Physician/ACP notes must be authenticated (signed, not just saved) in order to be visible to others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Documentation should be formatted in a manner which allows a Physician/ACP to rapidly locate an assessment and plan without scrolling through multiple pages of imported data</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Some practices may impose a more rigid standard</a:t>
            </a:r>
            <a:r>
              <a:rPr kumimoji="0" lang="en-US" sz="2200" b="1" i="0" u="none" strike="noStrike" kern="1200" cap="none" spc="0" normalizeH="0" baseline="0" noProof="0" dirty="0">
                <a:ln>
                  <a:noFill/>
                </a:ln>
                <a:solidFill>
                  <a:srgbClr val="333333"/>
                </a:solidFill>
                <a:effectLst/>
                <a:uLnTx/>
                <a:uFillTx/>
                <a:latin typeface="Arial"/>
                <a:ea typeface="+mn-ea"/>
                <a:cs typeface="+mn-cs"/>
              </a:rPr>
              <a:t> </a:t>
            </a:r>
            <a:r>
              <a:rPr kumimoji="0" lang="en-US" sz="2200" b="0" i="0" u="none" strike="noStrike" kern="1200" cap="none" spc="0" normalizeH="0" baseline="0" noProof="0" dirty="0">
                <a:ln>
                  <a:noFill/>
                </a:ln>
                <a:solidFill>
                  <a:srgbClr val="333333"/>
                </a:solidFill>
                <a:effectLst/>
                <a:uLnTx/>
                <a:uFillTx/>
                <a:latin typeface="Arial"/>
                <a:ea typeface="+mn-ea"/>
                <a:cs typeface="+mn-cs"/>
              </a:rPr>
              <a:t>based on their specialty and/or operational needs</a:t>
            </a:r>
          </a:p>
        </p:txBody>
      </p:sp>
    </p:spTree>
    <p:extLst>
      <p:ext uri="{BB962C8B-B14F-4D97-AF65-F5344CB8AC3E}">
        <p14:creationId xmlns:p14="http://schemas.microsoft.com/office/powerpoint/2010/main" val="131175763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Scribes</a:t>
            </a:r>
          </a:p>
        </p:txBody>
      </p:sp>
    </p:spTree>
    <p:extLst>
      <p:ext uri="{BB962C8B-B14F-4D97-AF65-F5344CB8AC3E}">
        <p14:creationId xmlns:p14="http://schemas.microsoft.com/office/powerpoint/2010/main" val="357709101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Definition of a Scribe</a:t>
            </a:r>
          </a:p>
        </p:txBody>
      </p:sp>
      <p:sp>
        <p:nvSpPr>
          <p:cNvPr id="3" name="Content Placeholder 2">
            <a:extLst>
              <a:ext uri="{FF2B5EF4-FFF2-40B4-BE49-F238E27FC236}">
                <a16:creationId xmlns:a16="http://schemas.microsoft.com/office/drawing/2014/main" id="{35E4A8EC-015D-4BA0-833A-D040A18F2DDB}"/>
              </a:ext>
            </a:extLst>
          </p:cNvPr>
          <p:cNvSpPr txBox="1">
            <a:spLocks/>
          </p:cNvSpPr>
          <p:nvPr/>
        </p:nvSpPr>
        <p:spPr bwMode="auto">
          <a:xfrm>
            <a:off x="551794" y="1676400"/>
            <a:ext cx="8077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A scribe is an individual who is present during the Physician/ACP’s performance of a clinical service and who documents everything said during the course of the service</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rgbClr val="333333"/>
                </a:solidFill>
                <a:effectLst/>
                <a:uLnTx/>
                <a:uFillTx/>
                <a:latin typeface="Arial"/>
                <a:ea typeface="+mn-ea"/>
                <a:cs typeface="+mn-cs"/>
              </a:rPr>
              <a:t>“A human tape recorder”</a:t>
            </a:r>
          </a:p>
        </p:txBody>
      </p:sp>
      <p:sp>
        <p:nvSpPr>
          <p:cNvPr id="4" name="TextBox 3">
            <a:extLst>
              <a:ext uri="{FF2B5EF4-FFF2-40B4-BE49-F238E27FC236}">
                <a16:creationId xmlns:a16="http://schemas.microsoft.com/office/drawing/2014/main" id="{202BF3A0-CC93-4EB7-9EC3-974F7911E1CA}"/>
              </a:ext>
            </a:extLst>
          </p:cNvPr>
          <p:cNvSpPr txBox="1"/>
          <p:nvPr/>
        </p:nvSpPr>
        <p:spPr>
          <a:xfrm>
            <a:off x="437494" y="4069769"/>
            <a:ext cx="8305799" cy="1938992"/>
          </a:xfrm>
          <a:prstGeom prst="rect">
            <a:avLst/>
          </a:prstGeom>
          <a:noFill/>
        </p:spPr>
        <p:txBody>
          <a:bodyPr wrap="square" rtlCol="0">
            <a:spAutoFit/>
          </a:bodyPr>
          <a:lstStyle/>
          <a:p>
            <a:pPr algn="ctr" fontAlgn="base">
              <a:spcBef>
                <a:spcPct val="0"/>
              </a:spcBef>
              <a:spcAft>
                <a:spcPct val="0"/>
              </a:spcAft>
            </a:pPr>
            <a:r>
              <a:rPr lang="en-US" sz="2000" dirty="0">
                <a:solidFill>
                  <a:schemeClr val="tx1">
                    <a:lumMod val="75000"/>
                    <a:lumOff val="25000"/>
                  </a:schemeClr>
                </a:solidFill>
                <a:cs typeface="Arial" charset="0"/>
              </a:rPr>
              <a:t>Before engaging the services of a scribe, it is imperative that you become familiar with the Scribe Policy</a:t>
            </a:r>
          </a:p>
          <a:p>
            <a:pPr algn="ctr" fontAlgn="base">
              <a:spcBef>
                <a:spcPct val="0"/>
              </a:spcBef>
              <a:spcAft>
                <a:spcPct val="0"/>
              </a:spcAft>
            </a:pPr>
            <a:r>
              <a:rPr lang="en-US" sz="2000" dirty="0">
                <a:solidFill>
                  <a:schemeClr val="tx1">
                    <a:lumMod val="75000"/>
                    <a:lumOff val="25000"/>
                  </a:schemeClr>
                </a:solidFill>
                <a:cs typeface="Arial" charset="0"/>
              </a:rPr>
              <a:t>Visit</a:t>
            </a:r>
            <a:r>
              <a:rPr lang="en-US" sz="2000" dirty="0">
                <a:solidFill>
                  <a:prstClr val="black"/>
                </a:solidFill>
                <a:cs typeface="Arial" charset="0"/>
              </a:rPr>
              <a:t> </a:t>
            </a:r>
            <a:r>
              <a:rPr lang="en-US" sz="2000" u="sng" dirty="0">
                <a:solidFill>
                  <a:srgbClr val="0070C0"/>
                </a:solidFill>
                <a:cs typeface="Arial" charset="0"/>
                <a:hlinkClick r:id="rId2"/>
              </a:rPr>
              <a:t>PhysicianConnect &gt; Education &gt; Coding &amp; Documentation &gt; Scribe Policy</a:t>
            </a:r>
            <a:endParaRPr lang="en-US" sz="2000" u="sng" dirty="0">
              <a:solidFill>
                <a:srgbClr val="0070C0"/>
              </a:solidFill>
              <a:cs typeface="Arial" charset="0"/>
            </a:endParaRPr>
          </a:p>
          <a:p>
            <a:pPr algn="ctr" fontAlgn="base">
              <a:spcBef>
                <a:spcPct val="0"/>
              </a:spcBef>
              <a:spcAft>
                <a:spcPct val="0"/>
              </a:spcAft>
            </a:pPr>
            <a:r>
              <a:rPr lang="en-US" sz="2000" dirty="0">
                <a:solidFill>
                  <a:srgbClr val="0070C0"/>
                </a:solidFill>
                <a:cs typeface="Arial" charset="0"/>
              </a:rPr>
              <a:t> </a:t>
            </a:r>
            <a:r>
              <a:rPr lang="en-US" sz="2000" dirty="0">
                <a:solidFill>
                  <a:schemeClr val="tx1">
                    <a:lumMod val="75000"/>
                    <a:lumOff val="25000"/>
                  </a:schemeClr>
                </a:solidFill>
                <a:cs typeface="Arial" charset="0"/>
              </a:rPr>
              <a:t>and watch the video at </a:t>
            </a:r>
            <a:r>
              <a:rPr lang="en-US" sz="2000" u="sng" dirty="0">
                <a:solidFill>
                  <a:srgbClr val="0070C0"/>
                </a:solidFill>
                <a:cs typeface="Arial" charset="0"/>
                <a:hlinkClick r:id="rId3"/>
              </a:rPr>
              <a:t>PhysicianConnect &gt; Education &gt; Coding &amp; Documentation &gt; eLink &gt; Coding for New Physicians/ACPs &gt; 14.Scribes</a:t>
            </a:r>
            <a:endParaRPr lang="en-US" sz="2000" u="sng" dirty="0">
              <a:solidFill>
                <a:srgbClr val="0070C0"/>
              </a:solidFill>
              <a:cs typeface="Arial" charset="0"/>
            </a:endParaRPr>
          </a:p>
          <a:p>
            <a:pPr algn="ctr" fontAlgn="base">
              <a:spcBef>
                <a:spcPct val="0"/>
              </a:spcBef>
              <a:spcAft>
                <a:spcPct val="0"/>
              </a:spcAft>
            </a:pPr>
            <a:endParaRPr lang="en-US" sz="2000" u="sng" dirty="0">
              <a:solidFill>
                <a:srgbClr val="0070C0"/>
              </a:solidFill>
              <a:cs typeface="Arial" charset="0"/>
            </a:endParaRPr>
          </a:p>
        </p:txBody>
      </p:sp>
    </p:spTree>
    <p:extLst>
      <p:ext uri="{BB962C8B-B14F-4D97-AF65-F5344CB8AC3E}">
        <p14:creationId xmlns:p14="http://schemas.microsoft.com/office/powerpoint/2010/main" val="40405137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Role of a Scribe</a:t>
            </a:r>
          </a:p>
        </p:txBody>
      </p:sp>
      <p:sp>
        <p:nvSpPr>
          <p:cNvPr id="3" name="Content Placeholder 2">
            <a:extLst>
              <a:ext uri="{FF2B5EF4-FFF2-40B4-BE49-F238E27FC236}">
                <a16:creationId xmlns:a16="http://schemas.microsoft.com/office/drawing/2014/main" id="{8244313E-1E1A-4C18-92BE-ECA39C6A8312}"/>
              </a:ext>
            </a:extLst>
          </p:cNvPr>
          <p:cNvSpPr txBox="1">
            <a:spLocks/>
          </p:cNvSpPr>
          <p:nvPr/>
        </p:nvSpPr>
        <p:spPr bwMode="auto">
          <a:xfrm>
            <a:off x="551794" y="1591340"/>
            <a:ext cx="8077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scribe may </a:t>
            </a:r>
            <a:r>
              <a:rPr kumimoji="0" lang="en-US" sz="20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interject their own opinions or observations regardless of their background or clinical training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scribe may collect the Review of Systems (ROS) and Past, Family and Social History (PFSH) but otherwise should not take part in the service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Other than collecting and recording the ROS and PFSH, any entries made in the record by a scribe should only be made upon dictation by the physician or ACP at the time of service</a:t>
            </a:r>
          </a:p>
        </p:txBody>
      </p:sp>
      <p:sp>
        <p:nvSpPr>
          <p:cNvPr id="4" name="TextBox 3">
            <a:extLst>
              <a:ext uri="{FF2B5EF4-FFF2-40B4-BE49-F238E27FC236}">
                <a16:creationId xmlns:a16="http://schemas.microsoft.com/office/drawing/2014/main" id="{C2A043CD-B1D9-4CCF-8025-11D7A5A27221}"/>
              </a:ext>
            </a:extLst>
          </p:cNvPr>
          <p:cNvSpPr txBox="1"/>
          <p:nvPr/>
        </p:nvSpPr>
        <p:spPr>
          <a:xfrm>
            <a:off x="1285334" y="4785925"/>
            <a:ext cx="6610120" cy="1200329"/>
          </a:xfrm>
          <a:prstGeom prst="rect">
            <a:avLst/>
          </a:prstGeom>
          <a:noFill/>
          <a:ln w="25400">
            <a:solidFill>
              <a:srgbClr val="008C95"/>
            </a:solidFill>
          </a:ln>
        </p:spPr>
        <p:txBody>
          <a:bodyPr wrap="square" rtlCol="0">
            <a:spAutoFit/>
          </a:bodyPr>
          <a:lstStyle/>
          <a:p>
            <a:pPr algn="ctr" fontAlgn="base">
              <a:spcBef>
                <a:spcPct val="0"/>
              </a:spcBef>
              <a:spcAft>
                <a:spcPct val="0"/>
              </a:spcAft>
            </a:pPr>
            <a:r>
              <a:rPr lang="en-US" dirty="0">
                <a:solidFill>
                  <a:prstClr val="black"/>
                </a:solidFill>
                <a:cs typeface="Arial" charset="0"/>
              </a:rPr>
              <a:t> </a:t>
            </a:r>
            <a:r>
              <a:rPr lang="en-US" dirty="0">
                <a:solidFill>
                  <a:schemeClr val="tx1">
                    <a:lumMod val="75000"/>
                    <a:lumOff val="25000"/>
                  </a:schemeClr>
                </a:solidFill>
                <a:latin typeface="Arial"/>
                <a:cs typeface="Arial" charset="0"/>
              </a:rPr>
              <a:t>NOTE:  Although Medicare and other payers may permit residents and medical students to serve as scribes, the Atrium Health scribe policy </a:t>
            </a:r>
            <a:r>
              <a:rPr lang="en-US" u="sng" dirty="0">
                <a:solidFill>
                  <a:schemeClr val="tx1">
                    <a:lumMod val="75000"/>
                    <a:lumOff val="25000"/>
                  </a:schemeClr>
                </a:solidFill>
                <a:latin typeface="Arial"/>
                <a:cs typeface="Arial" charset="0"/>
              </a:rPr>
              <a:t>does not</a:t>
            </a:r>
            <a:r>
              <a:rPr lang="en-US" dirty="0">
                <a:solidFill>
                  <a:schemeClr val="tx1">
                    <a:lumMod val="75000"/>
                    <a:lumOff val="25000"/>
                  </a:schemeClr>
                </a:solidFill>
                <a:latin typeface="Arial"/>
                <a:cs typeface="Arial" charset="0"/>
              </a:rPr>
              <a:t> allow r</a:t>
            </a:r>
            <a:r>
              <a:rPr lang="en-US" dirty="0">
                <a:solidFill>
                  <a:schemeClr val="tx1">
                    <a:lumMod val="75000"/>
                    <a:lumOff val="25000"/>
                  </a:schemeClr>
                </a:solidFill>
                <a:latin typeface="Arial"/>
                <a:cs typeface="Arial" panose="020B0604020202020204" pitchFamily="34" charset="0"/>
              </a:rPr>
              <a:t>esidents, interns, fellows, or medical students to act as scribes when on active rotation</a:t>
            </a:r>
          </a:p>
        </p:txBody>
      </p:sp>
    </p:spTree>
    <p:extLst>
      <p:ext uri="{BB962C8B-B14F-4D97-AF65-F5344CB8AC3E}">
        <p14:creationId xmlns:p14="http://schemas.microsoft.com/office/powerpoint/2010/main" val="687021286"/>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Documentation Required By the Scribe</a:t>
            </a:r>
          </a:p>
        </p:txBody>
      </p:sp>
      <p:sp>
        <p:nvSpPr>
          <p:cNvPr id="4" name="Content Placeholder 2">
            <a:extLst>
              <a:ext uri="{FF2B5EF4-FFF2-40B4-BE49-F238E27FC236}">
                <a16:creationId xmlns:a16="http://schemas.microsoft.com/office/drawing/2014/main" id="{4EFE894E-FCA9-43F1-A6D1-3128677D5178}"/>
              </a:ext>
            </a:extLst>
          </p:cNvPr>
          <p:cNvSpPr txBox="1">
            <a:spLocks/>
          </p:cNvSpPr>
          <p:nvPr/>
        </p:nvSpPr>
        <p:spPr bwMode="auto">
          <a:xfrm>
            <a:off x="437707" y="1541721"/>
            <a:ext cx="807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scribe must record a personal, dated note that: </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Identifies the individual as the scribe of the service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Attests that the notes are recorded contemporaneously in the presence of the physician or ACP performing the services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Identifies the physician or ACP performing the service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example of acceptable scribe documentation follows:</a:t>
            </a:r>
          </a:p>
          <a:p>
            <a:pPr marL="40005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“I,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scribe’s name</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am acting as scribe </a:t>
            </a:r>
          </a:p>
          <a:p>
            <a:pPr marL="400050" marR="0" lvl="1"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for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 Physician/ACP’s name</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p:txBody>
      </p:sp>
    </p:spTree>
    <p:extLst>
      <p:ext uri="{BB962C8B-B14F-4D97-AF65-F5344CB8AC3E}">
        <p14:creationId xmlns:p14="http://schemas.microsoft.com/office/powerpoint/2010/main" val="329373539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Documentation Required By the </a:t>
            </a:r>
            <a:br>
              <a:rPr lang="en-US" dirty="0"/>
            </a:br>
            <a:r>
              <a:rPr lang="en-US" dirty="0"/>
              <a:t>Physician or ACP</a:t>
            </a:r>
          </a:p>
        </p:txBody>
      </p:sp>
      <p:sp>
        <p:nvSpPr>
          <p:cNvPr id="3" name="Content Placeholder 2">
            <a:extLst>
              <a:ext uri="{FF2B5EF4-FFF2-40B4-BE49-F238E27FC236}">
                <a16:creationId xmlns:a16="http://schemas.microsoft.com/office/drawing/2014/main" id="{B85B032B-C5BD-4126-B3CF-FFE2119FABCE}"/>
              </a:ext>
            </a:extLst>
          </p:cNvPr>
          <p:cNvSpPr txBox="1">
            <a:spLocks/>
          </p:cNvSpPr>
          <p:nvPr/>
        </p:nvSpPr>
        <p:spPr bwMode="auto">
          <a:xfrm>
            <a:off x="551794" y="1632097"/>
            <a:ext cx="807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billing Physician/ACP is ultimately responsible for all documentation and must verify that the scribe’s entry accurately reflects the service provided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Physician/ACP’s documentation should contain the following statement followed by his or her signature: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 have reviewed the above documentation for accuracy and completeness and I agree with the above documentation.”  </a:t>
            </a:r>
          </a:p>
        </p:txBody>
      </p:sp>
    </p:spTree>
    <p:extLst>
      <p:ext uri="{BB962C8B-B14F-4D97-AF65-F5344CB8AC3E}">
        <p14:creationId xmlns:p14="http://schemas.microsoft.com/office/powerpoint/2010/main" val="39416269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Scribes and the Electronic Medical Record (EMR)</a:t>
            </a:r>
          </a:p>
        </p:txBody>
      </p:sp>
      <p:sp>
        <p:nvSpPr>
          <p:cNvPr id="3" name="Content Placeholder 2">
            <a:extLst>
              <a:ext uri="{FF2B5EF4-FFF2-40B4-BE49-F238E27FC236}">
                <a16:creationId xmlns:a16="http://schemas.microsoft.com/office/drawing/2014/main" id="{385DFEBF-F3F3-43B4-BD51-C8E734F28F97}"/>
              </a:ext>
            </a:extLst>
          </p:cNvPr>
          <p:cNvSpPr txBox="1">
            <a:spLocks/>
          </p:cNvSpPr>
          <p:nvPr/>
        </p:nvSpPr>
        <p:spPr bwMode="auto">
          <a:xfrm>
            <a:off x="570844" y="2138916"/>
            <a:ext cx="8039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Scribes must log into an EMR using their own log-in and password information</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It is not appropriate for the Physician/ACP to log in to the EMR and then allow the scribe access to the system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Scribe language has been built into Canopy</a:t>
            </a:r>
          </a:p>
        </p:txBody>
      </p:sp>
    </p:spTree>
    <p:extLst>
      <p:ext uri="{BB962C8B-B14F-4D97-AF65-F5344CB8AC3E}">
        <p14:creationId xmlns:p14="http://schemas.microsoft.com/office/powerpoint/2010/main" val="260655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extBox 1"/>
          <p:cNvSpPr txBox="1"/>
          <p:nvPr/>
        </p:nvSpPr>
        <p:spPr>
          <a:xfrm>
            <a:off x="454869" y="3177200"/>
            <a:ext cx="8285584" cy="769441"/>
          </a:xfrm>
          <a:prstGeom prst="rect">
            <a:avLst/>
          </a:prstGeom>
          <a:noFill/>
        </p:spPr>
        <p:txBody>
          <a:bodyPr wrap="square" rtlCol="0">
            <a:spAutoFit/>
          </a:bodyPr>
          <a:lstStyle/>
          <a:p>
            <a:pPr algn="ctr"/>
            <a:r>
              <a:rPr lang="en-US" sz="4400" b="1" dirty="0">
                <a:solidFill>
                  <a:schemeClr val="bg1"/>
                </a:solidFill>
                <a:latin typeface="Arial" panose="020B0604020202020204" pitchFamily="34" charset="0"/>
                <a:cs typeface="Arial" panose="020B0604020202020204" pitchFamily="34" charset="0"/>
              </a:rPr>
              <a:t>Medical Necessity</a:t>
            </a:r>
          </a:p>
        </p:txBody>
      </p:sp>
    </p:spTree>
    <p:extLst>
      <p:ext uri="{BB962C8B-B14F-4D97-AF65-F5344CB8AC3E}">
        <p14:creationId xmlns:p14="http://schemas.microsoft.com/office/powerpoint/2010/main" val="176192788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Diagnosis Coding</a:t>
            </a:r>
          </a:p>
        </p:txBody>
      </p:sp>
    </p:spTree>
    <p:extLst>
      <p:ext uri="{BB962C8B-B14F-4D97-AF65-F5344CB8AC3E}">
        <p14:creationId xmlns:p14="http://schemas.microsoft.com/office/powerpoint/2010/main" val="402298781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The Importance of Diagnosis Coding</a:t>
            </a:r>
          </a:p>
        </p:txBody>
      </p:sp>
      <p:sp>
        <p:nvSpPr>
          <p:cNvPr id="3" name="Rectangle 3">
            <a:extLst>
              <a:ext uri="{FF2B5EF4-FFF2-40B4-BE49-F238E27FC236}">
                <a16:creationId xmlns:a16="http://schemas.microsoft.com/office/drawing/2014/main" id="{1D3BC1AD-EB9E-4CC1-8EAE-0AEF6C82A99F}"/>
              </a:ext>
            </a:extLst>
          </p:cNvPr>
          <p:cNvSpPr txBox="1">
            <a:spLocks noChangeArrowheads="1"/>
          </p:cNvSpPr>
          <p:nvPr/>
        </p:nvSpPr>
        <p:spPr bwMode="auto">
          <a:xfrm>
            <a:off x="475594" y="1504507"/>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Diagnosis codes should support the medical necessity for the service provided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Diagnosis codes selected for billing purposes should </a:t>
            </a:r>
            <a:r>
              <a:rPr kumimoji="0" lang="en-US" sz="2400" b="0" i="1" u="none" strike="noStrike" kern="1200" cap="none" spc="0" normalizeH="0" baseline="0" noProof="0" dirty="0">
                <a:ln>
                  <a:noFill/>
                </a:ln>
                <a:solidFill>
                  <a:srgbClr val="333333"/>
                </a:solidFill>
                <a:effectLst/>
                <a:uLnTx/>
                <a:uFillTx/>
                <a:latin typeface="Arial"/>
                <a:ea typeface="+mn-ea"/>
                <a:cs typeface="+mn-cs"/>
              </a:rPr>
              <a:t>always</a:t>
            </a:r>
            <a:r>
              <a:rPr kumimoji="0" lang="en-US" sz="2400" b="0" i="0" u="none" strike="noStrike" kern="1200" cap="none" spc="0" normalizeH="0" baseline="0" noProof="0" dirty="0">
                <a:ln>
                  <a:noFill/>
                </a:ln>
                <a:solidFill>
                  <a:srgbClr val="333333"/>
                </a:solidFill>
                <a:effectLst/>
                <a:uLnTx/>
                <a:uFillTx/>
                <a:latin typeface="Arial"/>
                <a:ea typeface="+mn-ea"/>
                <a:cs typeface="+mn-cs"/>
              </a:rPr>
              <a:t> be supported by documentation in the patient’s medical record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Code assignment is not based on clinical criteria used by the Physician/ACP to establish the diagnosis but by Physician/ACP’s statement that the condition exists</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000" b="0" i="0" u="none" strike="noStrike" kern="1200" cap="none" spc="0" normalizeH="0" baseline="0" noProof="0" dirty="0">
                <a:ln>
                  <a:noFill/>
                </a:ln>
                <a:solidFill>
                  <a:srgbClr val="333333"/>
                </a:solidFill>
                <a:effectLst/>
                <a:uLnTx/>
                <a:uFillTx/>
                <a:latin typeface="Arial"/>
                <a:ea typeface="+mn-ea"/>
                <a:cs typeface="+mn-cs"/>
              </a:rPr>
              <a:t>The Physician/ACP’s statement that the patient has a condition is sufficient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Incorrect diagnosis coding can have a direct impact on compliance as well as revenue</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28047084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Impact of Documentation on Diagnosis Coding (Pro Fee Coding)</a:t>
            </a:r>
          </a:p>
        </p:txBody>
      </p:sp>
      <p:sp>
        <p:nvSpPr>
          <p:cNvPr id="3" name="TextBox 2">
            <a:extLst>
              <a:ext uri="{FF2B5EF4-FFF2-40B4-BE49-F238E27FC236}">
                <a16:creationId xmlns:a16="http://schemas.microsoft.com/office/drawing/2014/main" id="{124A7803-F690-4EF9-96F4-5462572A386E}"/>
              </a:ext>
            </a:extLst>
          </p:cNvPr>
          <p:cNvSpPr txBox="1"/>
          <p:nvPr/>
        </p:nvSpPr>
        <p:spPr>
          <a:xfrm>
            <a:off x="246994" y="1522228"/>
            <a:ext cx="8686800" cy="3754874"/>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chemeClr val="tx1">
                    <a:lumMod val="75000"/>
                    <a:lumOff val="25000"/>
                  </a:schemeClr>
                </a:solidFill>
                <a:latin typeface="Arial"/>
                <a:cs typeface="Arial" charset="0"/>
              </a:rPr>
              <a:t>Currently, physician (pro fee) services are paid based on the fee associated with the CPT/HCPCS code reported while the diagnosis code typically is used to convey the medical need for a service</a:t>
            </a:r>
          </a:p>
          <a:p>
            <a:pPr marL="285750" indent="-285750" fontAlgn="base">
              <a:spcBef>
                <a:spcPct val="0"/>
              </a:spcBef>
              <a:spcAft>
                <a:spcPct val="0"/>
              </a:spcAft>
              <a:buFont typeface="Arial" panose="020B0604020202020204" pitchFamily="34" charset="0"/>
              <a:buChar char="•"/>
            </a:pPr>
            <a:r>
              <a:rPr lang="en-US" sz="2200" dirty="0">
                <a:solidFill>
                  <a:schemeClr val="tx1">
                    <a:lumMod val="75000"/>
                    <a:lumOff val="25000"/>
                  </a:schemeClr>
                </a:solidFill>
                <a:latin typeface="Arial"/>
                <a:cs typeface="Arial" charset="0"/>
              </a:rPr>
              <a:t>With the introduction of </a:t>
            </a:r>
            <a:r>
              <a:rPr lang="en-US" sz="2200" b="1" dirty="0">
                <a:solidFill>
                  <a:schemeClr val="tx1">
                    <a:lumMod val="75000"/>
                    <a:lumOff val="25000"/>
                  </a:schemeClr>
                </a:solidFill>
                <a:latin typeface="Arial"/>
                <a:cs typeface="Arial" charset="0"/>
              </a:rPr>
              <a:t>Hierarchical Condition Categories </a:t>
            </a:r>
            <a:r>
              <a:rPr lang="en-US" sz="2200" dirty="0">
                <a:solidFill>
                  <a:schemeClr val="tx1">
                    <a:lumMod val="75000"/>
                    <a:lumOff val="25000"/>
                  </a:schemeClr>
                </a:solidFill>
                <a:latin typeface="Arial"/>
                <a:cs typeface="Arial" charset="0"/>
              </a:rPr>
              <a:t>(HCC), developed for  Risk Adjustment payment models where health cost expenditures will be predicted based on the patient demographics and health status, diagnosis code(s) need to capture, now more than ever before, the acuity, severity and chronicity of patient conditions</a:t>
            </a:r>
          </a:p>
          <a:p>
            <a:pPr fontAlgn="base">
              <a:spcBef>
                <a:spcPct val="0"/>
              </a:spcBef>
              <a:spcAft>
                <a:spcPct val="0"/>
              </a:spcAft>
            </a:pPr>
            <a:endParaRPr lang="en-US" dirty="0">
              <a:solidFill>
                <a:prstClr val="black"/>
              </a:solidFill>
              <a:cs typeface="Arial" charset="0"/>
            </a:endParaRPr>
          </a:p>
        </p:txBody>
      </p:sp>
      <p:sp>
        <p:nvSpPr>
          <p:cNvPr id="4" name="TextBox 3">
            <a:extLst>
              <a:ext uri="{FF2B5EF4-FFF2-40B4-BE49-F238E27FC236}">
                <a16:creationId xmlns:a16="http://schemas.microsoft.com/office/drawing/2014/main" id="{BB309AE1-6314-46A9-B78D-E2C81509934D}"/>
              </a:ext>
            </a:extLst>
          </p:cNvPr>
          <p:cNvSpPr txBox="1"/>
          <p:nvPr/>
        </p:nvSpPr>
        <p:spPr>
          <a:xfrm>
            <a:off x="1047094" y="5277102"/>
            <a:ext cx="7537348" cy="1261884"/>
          </a:xfrm>
          <a:prstGeom prst="rect">
            <a:avLst/>
          </a:prstGeom>
          <a:noFill/>
        </p:spPr>
        <p:txBody>
          <a:bodyPr wrap="square" rtlCol="0">
            <a:spAutoFit/>
          </a:bodyPr>
          <a:lstStyle/>
          <a:p>
            <a:pPr fontAlgn="base">
              <a:spcBef>
                <a:spcPct val="0"/>
              </a:spcBef>
              <a:spcAft>
                <a:spcPct val="0"/>
              </a:spcAft>
            </a:pPr>
            <a:r>
              <a:rPr lang="en-US" sz="2000" b="1" dirty="0">
                <a:solidFill>
                  <a:schemeClr val="tx1">
                    <a:lumMod val="75000"/>
                    <a:lumOff val="25000"/>
                  </a:schemeClr>
                </a:solidFill>
                <a:cs typeface="Arial" charset="0"/>
              </a:rPr>
              <a:t>For more information regarding HCC, please visit the HCC website on PhysicianConnect:</a:t>
            </a:r>
          </a:p>
          <a:p>
            <a:pPr algn="ctr" fontAlgn="base">
              <a:spcBef>
                <a:spcPct val="0"/>
              </a:spcBef>
              <a:spcAft>
                <a:spcPct val="0"/>
              </a:spcAft>
            </a:pPr>
            <a:r>
              <a:rPr lang="en-US" u="sng" dirty="0">
                <a:solidFill>
                  <a:prstClr val="black"/>
                </a:solidFill>
                <a:cs typeface="Arial" charset="0"/>
                <a:hlinkClick r:id="rId2"/>
              </a:rPr>
              <a:t>http://physicianconnect.carolinas.org/HCC</a:t>
            </a:r>
            <a:endParaRPr lang="en-US" u="sng" dirty="0">
              <a:solidFill>
                <a:prstClr val="black"/>
              </a:solidFill>
              <a:cs typeface="Arial" charset="0"/>
            </a:endParaRPr>
          </a:p>
          <a:p>
            <a:pPr algn="ctr" fontAlgn="base">
              <a:spcBef>
                <a:spcPct val="0"/>
              </a:spcBef>
              <a:spcAft>
                <a:spcPct val="0"/>
              </a:spcAft>
            </a:pPr>
            <a:endParaRPr lang="en-US" dirty="0">
              <a:solidFill>
                <a:prstClr val="black"/>
              </a:solidFill>
              <a:cs typeface="Arial" charset="0"/>
            </a:endParaRPr>
          </a:p>
        </p:txBody>
      </p:sp>
    </p:spTree>
    <p:extLst>
      <p:ext uri="{BB962C8B-B14F-4D97-AF65-F5344CB8AC3E}">
        <p14:creationId xmlns:p14="http://schemas.microsoft.com/office/powerpoint/2010/main" val="426683430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Impact of Documentation on Diagnosis Coding (Pro Fee Coding)</a:t>
            </a:r>
          </a:p>
        </p:txBody>
      </p:sp>
      <p:sp>
        <p:nvSpPr>
          <p:cNvPr id="3" name="Content Placeholder 2">
            <a:extLst>
              <a:ext uri="{FF2B5EF4-FFF2-40B4-BE49-F238E27FC236}">
                <a16:creationId xmlns:a16="http://schemas.microsoft.com/office/drawing/2014/main" id="{75E05570-6B3F-4BB4-8F9C-A540DE037117}"/>
              </a:ext>
            </a:extLst>
          </p:cNvPr>
          <p:cNvSpPr txBox="1">
            <a:spLocks/>
          </p:cNvSpPr>
          <p:nvPr/>
        </p:nvSpPr>
        <p:spPr bwMode="auto">
          <a:xfrm>
            <a:off x="372140" y="1547037"/>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Risk adjustment data is obtained  from diagnosis codes reported via claims in all healthcare settings such as inpatient, outpatient facility, and physician office).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Report all diagnosis codes you are currently treating or managing to the highest level of specificity known during each patient encounter.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Diagnosis codes are grouped into Hierarchical Condition Categories (HCCs)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HCCs reset each calendar year, so it is extremely important to document and code each comorbidity that is evaluated by you every calendar year.</a:t>
            </a:r>
          </a:p>
        </p:txBody>
      </p:sp>
    </p:spTree>
    <p:extLst>
      <p:ext uri="{BB962C8B-B14F-4D97-AF65-F5344CB8AC3E}">
        <p14:creationId xmlns:p14="http://schemas.microsoft.com/office/powerpoint/2010/main" val="414276140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AD1AE3B4-50A9-4EA7-AAE1-75EFDC45E7E1}"/>
              </a:ext>
            </a:extLst>
          </p:cNvPr>
          <p:cNvSpPr txBox="1"/>
          <p:nvPr/>
        </p:nvSpPr>
        <p:spPr>
          <a:xfrm>
            <a:off x="317314" y="1388048"/>
            <a:ext cx="8229600" cy="5601533"/>
          </a:xfrm>
          <a:prstGeom prst="rect">
            <a:avLst/>
          </a:prstGeom>
          <a:noFill/>
        </p:spPr>
        <p:txBody>
          <a:bodyPr wrap="square" rtlCol="0">
            <a:spAutoFit/>
          </a:bodyPr>
          <a:lstStyle/>
          <a:p>
            <a:pPr fontAlgn="base">
              <a:spcBef>
                <a:spcPct val="0"/>
              </a:spcBef>
              <a:spcAft>
                <a:spcPct val="0"/>
              </a:spcAft>
            </a:pPr>
            <a:r>
              <a:rPr lang="en-US" sz="2000" dirty="0">
                <a:solidFill>
                  <a:schemeClr val="tx1">
                    <a:lumMod val="75000"/>
                    <a:lumOff val="25000"/>
                  </a:schemeClr>
                </a:solidFill>
                <a:latin typeface="Arial"/>
                <a:cs typeface="Arial" charset="0"/>
              </a:rPr>
              <a:t>Since a coder (or physician) may only code what is available in the Physician/ACP’s </a:t>
            </a:r>
            <a:r>
              <a:rPr lang="en-US" sz="2000" dirty="0">
                <a:solidFill>
                  <a:schemeClr val="tx1">
                    <a:lumMod val="75000"/>
                    <a:lumOff val="25000"/>
                  </a:schemeClr>
                </a:solidFill>
                <a:latin typeface="Arial"/>
                <a:cs typeface="Arial" panose="020B0604020202020204" pitchFamily="34" charset="0"/>
              </a:rPr>
              <a:t>documentation, it is important </a:t>
            </a:r>
            <a:r>
              <a:rPr lang="en-US" sz="2000" dirty="0">
                <a:solidFill>
                  <a:schemeClr val="tx1">
                    <a:lumMod val="75000"/>
                    <a:lumOff val="25000"/>
                  </a:schemeClr>
                </a:solidFill>
                <a:latin typeface="Arial"/>
                <a:cs typeface="Arial" charset="0"/>
              </a:rPr>
              <a:t>for Physicians/ACPs to keep the following in mind when documenting (and coding) a patient’s encounter</a:t>
            </a:r>
          </a:p>
          <a:p>
            <a:pPr marL="742950" lvl="1"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Document (and code) all diagnoses that directly impact the treatment plan for the presenting problem</a:t>
            </a:r>
          </a:p>
          <a:p>
            <a:pPr marL="1200150" lvl="2" indent="-28575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“Chronic diseases treated on an ongoing basis may be coded and reported as many times as the patient receives treatment and care for the condition(s)”</a:t>
            </a:r>
          </a:p>
          <a:p>
            <a:pPr marL="1200150" lvl="2" indent="-28575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Current diagnoses being managed by the billing Physician/ACP should be documented even when a patient is presenting for his/her annual wellness visit </a:t>
            </a:r>
          </a:p>
          <a:p>
            <a:pPr marL="1714500" lvl="3" indent="-342900" fontAlgn="base">
              <a:spcBef>
                <a:spcPct val="0"/>
              </a:spcBef>
              <a:spcAft>
                <a:spcPct val="0"/>
              </a:spcAft>
              <a:buFont typeface="Wingdings" panose="05000000000000000000" pitchFamily="2" charset="2"/>
              <a:buChar char="§"/>
            </a:pPr>
            <a:r>
              <a:rPr lang="en-US" dirty="0">
                <a:solidFill>
                  <a:schemeClr val="tx1">
                    <a:lumMod val="75000"/>
                    <a:lumOff val="25000"/>
                  </a:schemeClr>
                </a:solidFill>
                <a:latin typeface="Arial"/>
                <a:cs typeface="Arial" charset="0"/>
              </a:rPr>
              <a:t>(</a:t>
            </a:r>
            <a:r>
              <a:rPr lang="en-US" sz="2000" b="1" dirty="0">
                <a:solidFill>
                  <a:schemeClr val="tx1">
                    <a:lumMod val="75000"/>
                    <a:lumOff val="25000"/>
                  </a:schemeClr>
                </a:solidFill>
                <a:latin typeface="Arial"/>
                <a:cs typeface="Arial" charset="0"/>
              </a:rPr>
              <a:t>Note:</a:t>
            </a:r>
            <a:r>
              <a:rPr lang="en-US" sz="2000" dirty="0">
                <a:solidFill>
                  <a:schemeClr val="tx1">
                    <a:lumMod val="75000"/>
                    <a:lumOff val="25000"/>
                  </a:schemeClr>
                </a:solidFill>
                <a:latin typeface="Arial"/>
                <a:cs typeface="Arial" charset="0"/>
              </a:rPr>
              <a:t>  The inclusion of these diagnoses does not, by default, mean that a preventive split visit should be billed.  Only when a significant and separately identifiable E/M visit is performed should an E/M visit also be reported)</a:t>
            </a:r>
          </a:p>
          <a:p>
            <a:pPr fontAlgn="base">
              <a:spcBef>
                <a:spcPct val="0"/>
              </a:spcBef>
              <a:spcAft>
                <a:spcPct val="0"/>
              </a:spcAft>
            </a:pPr>
            <a:endParaRPr lang="en-US" dirty="0">
              <a:solidFill>
                <a:prstClr val="black"/>
              </a:solidFill>
              <a:cs typeface="Arial" charset="0"/>
            </a:endParaRPr>
          </a:p>
        </p:txBody>
      </p:sp>
    </p:spTree>
    <p:extLst>
      <p:ext uri="{BB962C8B-B14F-4D97-AF65-F5344CB8AC3E}">
        <p14:creationId xmlns:p14="http://schemas.microsoft.com/office/powerpoint/2010/main" val="391593428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BF026142-961C-44AA-A134-F09810915B22}"/>
              </a:ext>
            </a:extLst>
          </p:cNvPr>
          <p:cNvSpPr txBox="1"/>
          <p:nvPr/>
        </p:nvSpPr>
        <p:spPr>
          <a:xfrm>
            <a:off x="513907" y="1551341"/>
            <a:ext cx="7620000" cy="4493538"/>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dirty="0">
                <a:solidFill>
                  <a:schemeClr val="tx1">
                    <a:lumMod val="75000"/>
                    <a:lumOff val="25000"/>
                  </a:schemeClr>
                </a:solidFill>
                <a:latin typeface="Arial"/>
                <a:cs typeface="Arial" charset="0"/>
              </a:rPr>
              <a:t>Document (and code) conditions to the highest degree of certainty known for each encounter/visit</a:t>
            </a:r>
          </a:p>
          <a:p>
            <a:pPr marL="742950" lvl="1" indent="-285750" fontAlgn="base">
              <a:spcBef>
                <a:spcPct val="0"/>
              </a:spcBef>
              <a:spcAft>
                <a:spcPct val="0"/>
              </a:spcAft>
              <a:buFont typeface="Courier New" panose="02070309020205020404" pitchFamily="49" charset="0"/>
              <a:buChar char="o"/>
            </a:pPr>
            <a:r>
              <a:rPr lang="en-US" sz="2200" dirty="0">
                <a:solidFill>
                  <a:schemeClr val="tx1">
                    <a:lumMod val="75000"/>
                    <a:lumOff val="25000"/>
                  </a:schemeClr>
                </a:solidFill>
                <a:latin typeface="Arial"/>
                <a:cs typeface="Arial" charset="0"/>
              </a:rPr>
              <a:t>When a diagnosis has not yet been confirmed/established, document what is known </a:t>
            </a:r>
          </a:p>
          <a:p>
            <a:pPr marL="1257300" lvl="2" indent="-342900" fontAlgn="base">
              <a:spcBef>
                <a:spcPct val="0"/>
              </a:spcBef>
              <a:spcAft>
                <a:spcPct val="0"/>
              </a:spcAft>
              <a:buFont typeface="Wingdings" panose="05000000000000000000" pitchFamily="2" charset="2"/>
              <a:buChar char="Ø"/>
            </a:pPr>
            <a:r>
              <a:rPr lang="en-US" sz="2200" dirty="0">
                <a:solidFill>
                  <a:schemeClr val="tx1">
                    <a:lumMod val="75000"/>
                    <a:lumOff val="25000"/>
                  </a:schemeClr>
                </a:solidFill>
                <a:latin typeface="Arial"/>
                <a:cs typeface="Arial" charset="0"/>
              </a:rPr>
              <a:t>e.g., patient’s signs and symptoms, abnormal test results, etc.</a:t>
            </a:r>
          </a:p>
          <a:p>
            <a:pPr marL="742950" lvl="1" indent="-285750" fontAlgn="base">
              <a:spcBef>
                <a:spcPct val="0"/>
              </a:spcBef>
              <a:spcAft>
                <a:spcPct val="0"/>
              </a:spcAft>
              <a:buFont typeface="Courier New" panose="02070309020205020404" pitchFamily="49" charset="0"/>
              <a:buChar char="o"/>
            </a:pPr>
            <a:r>
              <a:rPr lang="en-US" sz="2200" dirty="0">
                <a:solidFill>
                  <a:schemeClr val="tx1">
                    <a:lumMod val="75000"/>
                    <a:lumOff val="25000"/>
                  </a:schemeClr>
                </a:solidFill>
                <a:latin typeface="Arial"/>
                <a:cs typeface="Arial" charset="0"/>
              </a:rPr>
              <a:t>In the ambulatory setting, a coder may </a:t>
            </a:r>
            <a:r>
              <a:rPr lang="en-US" sz="2200" b="1" i="1" dirty="0">
                <a:solidFill>
                  <a:schemeClr val="tx1">
                    <a:lumMod val="75000"/>
                    <a:lumOff val="25000"/>
                  </a:schemeClr>
                </a:solidFill>
                <a:latin typeface="Arial"/>
                <a:cs typeface="Arial" charset="0"/>
              </a:rPr>
              <a:t>not</a:t>
            </a:r>
            <a:r>
              <a:rPr lang="en-US" sz="2200" dirty="0">
                <a:solidFill>
                  <a:schemeClr val="tx1">
                    <a:lumMod val="75000"/>
                    <a:lumOff val="25000"/>
                  </a:schemeClr>
                </a:solidFill>
                <a:latin typeface="Arial"/>
                <a:cs typeface="Arial" charset="0"/>
              </a:rPr>
              <a:t> code a diagnosis listed as “probable”, “suspected”, “rule out”, etc. </a:t>
            </a:r>
          </a:p>
          <a:p>
            <a:pPr marL="1257300" lvl="2" indent="-342900" fontAlgn="base">
              <a:spcBef>
                <a:spcPct val="0"/>
              </a:spcBef>
              <a:spcAft>
                <a:spcPct val="0"/>
              </a:spcAft>
              <a:buFont typeface="Wingdings" panose="05000000000000000000" pitchFamily="2" charset="2"/>
              <a:buChar char="Ø"/>
            </a:pPr>
            <a:r>
              <a:rPr lang="en-US" sz="2200" dirty="0">
                <a:solidFill>
                  <a:schemeClr val="tx1">
                    <a:lumMod val="75000"/>
                    <a:lumOff val="25000"/>
                  </a:schemeClr>
                </a:solidFill>
                <a:latin typeface="Arial"/>
                <a:cs typeface="Arial" charset="0"/>
              </a:rPr>
              <a:t>a medical record entry by the Physician/ACP of “</a:t>
            </a:r>
            <a:r>
              <a:rPr lang="en-US" sz="2200" i="1" dirty="0">
                <a:solidFill>
                  <a:schemeClr val="tx1">
                    <a:lumMod val="75000"/>
                    <a:lumOff val="25000"/>
                  </a:schemeClr>
                </a:solidFill>
                <a:latin typeface="Arial"/>
                <a:cs typeface="Arial" charset="0"/>
              </a:rPr>
              <a:t>Probable Angina</a:t>
            </a:r>
            <a:r>
              <a:rPr lang="en-US" sz="2200" dirty="0">
                <a:solidFill>
                  <a:schemeClr val="tx1">
                    <a:lumMod val="75000"/>
                    <a:lumOff val="25000"/>
                  </a:schemeClr>
                </a:solidFill>
                <a:latin typeface="Arial"/>
                <a:cs typeface="Arial" charset="0"/>
              </a:rPr>
              <a:t>” when the patient presented to the practice with chest pain, would likely be coded as “</a:t>
            </a:r>
            <a:r>
              <a:rPr lang="en-US" sz="2200" i="1" dirty="0">
                <a:solidFill>
                  <a:schemeClr val="tx1">
                    <a:lumMod val="75000"/>
                    <a:lumOff val="25000"/>
                  </a:schemeClr>
                </a:solidFill>
                <a:latin typeface="Arial"/>
                <a:cs typeface="Arial" charset="0"/>
              </a:rPr>
              <a:t>Chest Pain</a:t>
            </a:r>
            <a:r>
              <a:rPr lang="en-US" sz="2200" dirty="0">
                <a:solidFill>
                  <a:schemeClr val="tx1">
                    <a:lumMod val="75000"/>
                    <a:lumOff val="25000"/>
                  </a:schemeClr>
                </a:solidFill>
                <a:latin typeface="Arial"/>
                <a:cs typeface="Arial" charset="0"/>
              </a:rPr>
              <a:t>”</a:t>
            </a:r>
          </a:p>
        </p:txBody>
      </p:sp>
    </p:spTree>
    <p:extLst>
      <p:ext uri="{BB962C8B-B14F-4D97-AF65-F5344CB8AC3E}">
        <p14:creationId xmlns:p14="http://schemas.microsoft.com/office/powerpoint/2010/main" val="1737916223"/>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0044E9F3-6545-470D-8E56-434501266C2D}"/>
              </a:ext>
            </a:extLst>
          </p:cNvPr>
          <p:cNvSpPr txBox="1"/>
          <p:nvPr/>
        </p:nvSpPr>
        <p:spPr>
          <a:xfrm>
            <a:off x="195943" y="1580707"/>
            <a:ext cx="8683256" cy="464742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Ensure your documentation includes all the pertinent details known about a health condition since insufficient clinical information can result in the assignment of an </a:t>
            </a:r>
            <a:r>
              <a:rPr lang="en-US" sz="2000" i="1" dirty="0">
                <a:solidFill>
                  <a:schemeClr val="tx1">
                    <a:lumMod val="75000"/>
                    <a:lumOff val="25000"/>
                  </a:schemeClr>
                </a:solidFill>
                <a:latin typeface="Arial"/>
                <a:cs typeface="Arial" charset="0"/>
              </a:rPr>
              <a:t>unspecified </a:t>
            </a:r>
            <a:r>
              <a:rPr lang="en-US" sz="2000" dirty="0">
                <a:solidFill>
                  <a:schemeClr val="tx1">
                    <a:lumMod val="75000"/>
                    <a:lumOff val="25000"/>
                  </a:schemeClr>
                </a:solidFill>
                <a:latin typeface="Arial"/>
                <a:cs typeface="Arial" charset="0"/>
              </a:rPr>
              <a:t>code</a:t>
            </a:r>
          </a:p>
          <a:p>
            <a:pPr marL="285750"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Consider the following when documenting your note:</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Anatomical location, including laterality</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Severity (e.g., acute, chronic, controlled, uncontrolled, stage, etc.)</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Timing (e.g., continuous, intermittent, etc.)</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Associated conditions</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Contributing factors</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Comorbidities</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Cause and effect relationship (e.g., due to hypertension)</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Agent and/or organism</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Depth/stage for wounds and ulcers</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Complications/manifestations</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Trimester of pregnancy (</a:t>
            </a:r>
            <a:r>
              <a:rPr lang="en-US" i="1" dirty="0">
                <a:solidFill>
                  <a:schemeClr val="tx1">
                    <a:lumMod val="75000"/>
                    <a:lumOff val="25000"/>
                  </a:schemeClr>
                </a:solidFill>
                <a:latin typeface="Arial"/>
                <a:cs typeface="Arial" charset="0"/>
              </a:rPr>
              <a:t>unless </a:t>
            </a:r>
            <a:r>
              <a:rPr lang="en-US" dirty="0">
                <a:solidFill>
                  <a:schemeClr val="tx1">
                    <a:lumMod val="75000"/>
                    <a:lumOff val="25000"/>
                  </a:schemeClr>
                </a:solidFill>
                <a:latin typeface="Arial"/>
                <a:cs typeface="Arial" charset="0"/>
              </a:rPr>
              <a:t>the pregnancy is incidental to the encounter)</a:t>
            </a:r>
          </a:p>
          <a:p>
            <a:pPr marL="742950" lvl="1" indent="-285750" fontAlgn="base">
              <a:spcBef>
                <a:spcPct val="0"/>
              </a:spcBef>
              <a:spcAft>
                <a:spcPct val="0"/>
              </a:spcAft>
              <a:buFont typeface="Courier New" panose="02070309020205020404" pitchFamily="49" charset="0"/>
              <a:buChar char="o"/>
            </a:pPr>
            <a:r>
              <a:rPr lang="en-US" dirty="0">
                <a:solidFill>
                  <a:schemeClr val="tx1">
                    <a:lumMod val="75000"/>
                    <a:lumOff val="25000"/>
                  </a:schemeClr>
                </a:solidFill>
                <a:latin typeface="Arial"/>
                <a:cs typeface="Arial" charset="0"/>
              </a:rPr>
              <a:t>Episode of care (e.g., initial, subsequent, sequela) – Injuries and Poisoning </a:t>
            </a:r>
          </a:p>
        </p:txBody>
      </p:sp>
    </p:spTree>
    <p:extLst>
      <p:ext uri="{BB962C8B-B14F-4D97-AF65-F5344CB8AC3E}">
        <p14:creationId xmlns:p14="http://schemas.microsoft.com/office/powerpoint/2010/main" val="280202584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89F13BEF-0B87-4BAE-914C-3F87FD1B6AEB}"/>
              </a:ext>
            </a:extLst>
          </p:cNvPr>
          <p:cNvSpPr txBox="1"/>
          <p:nvPr/>
        </p:nvSpPr>
        <p:spPr>
          <a:xfrm>
            <a:off x="573272" y="1745512"/>
            <a:ext cx="7848600" cy="353943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200" dirty="0">
                <a:solidFill>
                  <a:schemeClr val="tx1">
                    <a:lumMod val="75000"/>
                    <a:lumOff val="25000"/>
                  </a:schemeClr>
                </a:solidFill>
                <a:latin typeface="Arial"/>
                <a:cs typeface="Arial" charset="0"/>
              </a:rPr>
              <a:t>Document (and code) any factors that may influence the patient’s health status and/or treatment</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Tobacco use, Alcohol use</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Long term, current use of insulin </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History of organ transplant – </a:t>
            </a:r>
            <a:r>
              <a:rPr lang="en-US" sz="2000" i="1" dirty="0">
                <a:solidFill>
                  <a:schemeClr val="tx1">
                    <a:lumMod val="75000"/>
                    <a:lumOff val="25000"/>
                  </a:schemeClr>
                </a:solidFill>
                <a:latin typeface="Arial"/>
                <a:cs typeface="Arial" charset="0"/>
              </a:rPr>
              <a:t>specify organ</a:t>
            </a:r>
            <a:endParaRPr lang="en-US" sz="2000" dirty="0">
              <a:solidFill>
                <a:schemeClr val="tx1">
                  <a:lumMod val="75000"/>
                  <a:lumOff val="25000"/>
                </a:schemeClr>
              </a:solidFill>
              <a:latin typeface="Arial"/>
              <a:cs typeface="Arial" charset="0"/>
            </a:endParaRP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Presence of device – </a:t>
            </a:r>
            <a:r>
              <a:rPr lang="en-US" sz="2000" i="1" dirty="0">
                <a:solidFill>
                  <a:schemeClr val="tx1">
                    <a:lumMod val="75000"/>
                    <a:lumOff val="25000"/>
                  </a:schemeClr>
                </a:solidFill>
                <a:latin typeface="Arial"/>
                <a:cs typeface="Arial" charset="0"/>
              </a:rPr>
              <a:t>specify device </a:t>
            </a:r>
            <a:r>
              <a:rPr lang="en-US" sz="2000" dirty="0">
                <a:solidFill>
                  <a:schemeClr val="tx1">
                    <a:lumMod val="75000"/>
                    <a:lumOff val="25000"/>
                  </a:schemeClr>
                </a:solidFill>
                <a:latin typeface="Arial"/>
                <a:cs typeface="Arial" charset="0"/>
              </a:rPr>
              <a:t>(e.g., heart assist device)</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Acquired absence of digit or limb – </a:t>
            </a:r>
            <a:r>
              <a:rPr lang="en-US" sz="2000" i="1" dirty="0">
                <a:solidFill>
                  <a:schemeClr val="tx1">
                    <a:lumMod val="75000"/>
                    <a:lumOff val="25000"/>
                  </a:schemeClr>
                </a:solidFill>
                <a:latin typeface="Arial"/>
                <a:cs typeface="Arial" charset="0"/>
              </a:rPr>
              <a:t>specify site </a:t>
            </a:r>
            <a:r>
              <a:rPr lang="en-US" sz="2000" dirty="0">
                <a:solidFill>
                  <a:schemeClr val="tx1">
                    <a:lumMod val="75000"/>
                    <a:lumOff val="25000"/>
                  </a:schemeClr>
                </a:solidFill>
                <a:latin typeface="Arial"/>
                <a:cs typeface="Arial" charset="0"/>
              </a:rPr>
              <a:t>(e.g., history of below knee amputation) </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Late effect, sequelae (e.g., hemiplegia following a stroke)</a:t>
            </a:r>
          </a:p>
          <a:p>
            <a:pPr marL="800100" lvl="1" indent="-342900" fontAlgn="base">
              <a:spcBef>
                <a:spcPct val="0"/>
              </a:spcBef>
              <a:spcAft>
                <a:spcPct val="0"/>
              </a:spcAft>
              <a:buFont typeface="Courier New" panose="02070309020205020404" pitchFamily="49" charset="0"/>
              <a:buChar char="o"/>
            </a:pPr>
            <a:r>
              <a:rPr lang="en-US" sz="2000" dirty="0">
                <a:solidFill>
                  <a:schemeClr val="tx1">
                    <a:lumMod val="75000"/>
                    <a:lumOff val="25000"/>
                  </a:schemeClr>
                </a:solidFill>
                <a:latin typeface="Arial"/>
                <a:cs typeface="Arial" charset="0"/>
              </a:rPr>
              <a:t>Remission status</a:t>
            </a:r>
          </a:p>
        </p:txBody>
      </p:sp>
    </p:spTree>
    <p:extLst>
      <p:ext uri="{BB962C8B-B14F-4D97-AF65-F5344CB8AC3E}">
        <p14:creationId xmlns:p14="http://schemas.microsoft.com/office/powerpoint/2010/main" val="1582374206"/>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5B7A3CD7-2276-4232-B9F2-321040D0F59B}"/>
              </a:ext>
            </a:extLst>
          </p:cNvPr>
          <p:cNvSpPr txBox="1"/>
          <p:nvPr/>
        </p:nvSpPr>
        <p:spPr>
          <a:xfrm>
            <a:off x="730102" y="1770321"/>
            <a:ext cx="7315199" cy="3416320"/>
          </a:xfrm>
          <a:prstGeom prst="rect">
            <a:avLst/>
          </a:prstGeom>
          <a:noFill/>
        </p:spPr>
        <p:txBody>
          <a:bodyPr wrap="square" rtlCol="0">
            <a:spAutoFit/>
          </a:bodyPr>
          <a:lstStyle/>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a:cs typeface="Arial" charset="0"/>
              </a:rPr>
              <a:t>Review and edit information copied/pasted from a previous patient encounter and include only the information that is pertinent to the decision making for the current encounter</a:t>
            </a:r>
          </a:p>
          <a:p>
            <a:pPr marL="342900"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a:cs typeface="Arial" charset="0"/>
              </a:rPr>
              <a:t>Copying forward diagnoses that do not impact the presenting problem(s) for the current visit can inappropriately result in the coding of a diagnosis/ condition that was previously treated and no longer exists</a:t>
            </a:r>
          </a:p>
        </p:txBody>
      </p:sp>
    </p:spTree>
    <p:extLst>
      <p:ext uri="{BB962C8B-B14F-4D97-AF65-F5344CB8AC3E}">
        <p14:creationId xmlns:p14="http://schemas.microsoft.com/office/powerpoint/2010/main" val="358768581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C4C2C4A4-B4B2-4495-B87C-324C5772A123}"/>
              </a:ext>
            </a:extLst>
          </p:cNvPr>
          <p:cNvSpPr txBox="1"/>
          <p:nvPr/>
        </p:nvSpPr>
        <p:spPr>
          <a:xfrm>
            <a:off x="435935" y="1541721"/>
            <a:ext cx="8153400" cy="830997"/>
          </a:xfrm>
          <a:prstGeom prst="rect">
            <a:avLst/>
          </a:prstGeom>
          <a:noFill/>
        </p:spPr>
        <p:txBody>
          <a:bodyPr wrap="square" rtlCol="0">
            <a:spAutoFit/>
          </a:bodyPr>
          <a:lstStyle/>
          <a:p>
            <a:pPr fontAlgn="base">
              <a:spcBef>
                <a:spcPct val="0"/>
              </a:spcBef>
              <a:spcAft>
                <a:spcPct val="0"/>
              </a:spcAft>
            </a:pPr>
            <a:r>
              <a:rPr lang="en-US" sz="2400" dirty="0">
                <a:solidFill>
                  <a:schemeClr val="tx1">
                    <a:lumMod val="75000"/>
                    <a:lumOff val="25000"/>
                  </a:schemeClr>
                </a:solidFill>
                <a:latin typeface="Arial"/>
                <a:cs typeface="Arial" charset="0"/>
              </a:rPr>
              <a:t>Common chronic conditions and the documentation requirements for accurate ICD-10-CM code assignmen</a:t>
            </a:r>
            <a:r>
              <a:rPr lang="en-US" sz="2400" dirty="0">
                <a:solidFill>
                  <a:prstClr val="black"/>
                </a:solidFill>
                <a:latin typeface="Arial"/>
                <a:cs typeface="Arial" charset="0"/>
              </a:rPr>
              <a:t>t</a:t>
            </a:r>
          </a:p>
        </p:txBody>
      </p:sp>
      <p:sp>
        <p:nvSpPr>
          <p:cNvPr id="4" name="TextBox 3">
            <a:extLst>
              <a:ext uri="{FF2B5EF4-FFF2-40B4-BE49-F238E27FC236}">
                <a16:creationId xmlns:a16="http://schemas.microsoft.com/office/drawing/2014/main" id="{FF7097D0-C6D8-4B9E-84FA-03134552BFDF}"/>
              </a:ext>
            </a:extLst>
          </p:cNvPr>
          <p:cNvSpPr txBox="1"/>
          <p:nvPr/>
        </p:nvSpPr>
        <p:spPr>
          <a:xfrm>
            <a:off x="740735" y="2372718"/>
            <a:ext cx="7543800" cy="3877985"/>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b="1" dirty="0">
                <a:solidFill>
                  <a:schemeClr val="tx1">
                    <a:lumMod val="75000"/>
                    <a:lumOff val="25000"/>
                  </a:schemeClr>
                </a:solidFill>
                <a:latin typeface="Arial"/>
                <a:cs typeface="Arial" charset="0"/>
              </a:rPr>
              <a:t>Asthma</a:t>
            </a: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Severity</a:t>
            </a:r>
            <a:r>
              <a:rPr lang="en-US" b="1" dirty="0">
                <a:solidFill>
                  <a:prstClr val="black"/>
                </a:solidFill>
                <a:latin typeface="Arial"/>
                <a:cs typeface="Arial" charset="0"/>
              </a:rPr>
              <a:t>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document asthma severity as either intermittent, mild persistent, moderate persistent or severe persistent </a:t>
            </a:r>
            <a:endParaRPr lang="en-US" sz="2000"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Type</a:t>
            </a:r>
            <a:r>
              <a:rPr lang="en-US" b="1" dirty="0">
                <a:solidFill>
                  <a:prstClr val="black"/>
                </a:solidFill>
                <a:latin typeface="Arial"/>
                <a:cs typeface="Arial" charset="0"/>
              </a:rPr>
              <a:t>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exercise induced or cough variant as other types of asthma; documentation should specify type</a:t>
            </a:r>
            <a:endParaRPr lang="en-US" sz="2000"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Acute exacerbation</a:t>
            </a:r>
            <a:r>
              <a:rPr lang="en-US" b="1" dirty="0">
                <a:solidFill>
                  <a:prstClr val="black"/>
                </a:solidFill>
                <a:latin typeface="Arial"/>
                <a:cs typeface="Arial" charset="0"/>
              </a:rPr>
              <a:t>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documentation should state if the asthma is in acute exacerbation</a:t>
            </a:r>
            <a:endParaRPr lang="en-US" sz="2000"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Status asthmaticus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is defined as an acute exacerbation of asthma that remains unresponsive to initial treatment with bronchodilators</a:t>
            </a:r>
            <a:endParaRPr lang="en-US" sz="2000"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Infection</a:t>
            </a:r>
            <a:r>
              <a:rPr lang="en-US" b="1" dirty="0">
                <a:solidFill>
                  <a:prstClr val="black"/>
                </a:solidFill>
                <a:latin typeface="Arial"/>
                <a:cs typeface="Arial" charset="0"/>
              </a:rPr>
              <a:t>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a superimposed infection may be present; this should clearly be documented by the Physician/ACP</a:t>
            </a:r>
            <a:endParaRPr lang="en-US" sz="2000"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Arial" panose="020B0604020202020204" pitchFamily="34" charset="0"/>
              <a:buChar char="•"/>
            </a:pPr>
            <a:endParaRPr lang="en-US" dirty="0">
              <a:solidFill>
                <a:prstClr val="black"/>
              </a:solidFill>
              <a:cs typeface="Arial" charset="0"/>
            </a:endParaRPr>
          </a:p>
        </p:txBody>
      </p:sp>
    </p:spTree>
    <p:extLst>
      <p:ext uri="{BB962C8B-B14F-4D97-AF65-F5344CB8AC3E}">
        <p14:creationId xmlns:p14="http://schemas.microsoft.com/office/powerpoint/2010/main" val="131449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b="1" dirty="0"/>
              <a:t>Medical Necessity - The Why</a:t>
            </a:r>
          </a:p>
        </p:txBody>
      </p:sp>
      <p:sp>
        <p:nvSpPr>
          <p:cNvPr id="39940" name="Rectangle 3"/>
          <p:cNvSpPr>
            <a:spLocks noGrp="1" noChangeArrowheads="1"/>
          </p:cNvSpPr>
          <p:nvPr>
            <p:ph idx="1"/>
          </p:nvPr>
        </p:nvSpPr>
        <p:spPr>
          <a:xfrm>
            <a:off x="565275" y="1792960"/>
            <a:ext cx="8050237" cy="4212771"/>
          </a:xfrm>
        </p:spPr>
        <p:txBody>
          <a:bodyPr>
            <a:normAutofit lnSpcReduction="10000"/>
          </a:bodyPr>
          <a:lstStyle/>
          <a:p>
            <a:pPr marL="0" indent="0" eaLnBrk="1" hangingPunct="1">
              <a:lnSpc>
                <a:spcPct val="80000"/>
              </a:lnSpc>
              <a:buNone/>
            </a:pPr>
            <a:r>
              <a:rPr kumimoji="1" lang="en-US" i="1" dirty="0"/>
              <a:t>“</a:t>
            </a:r>
            <a:r>
              <a:rPr kumimoji="1" lang="en-US" sz="2400" i="1" dirty="0">
                <a:latin typeface="Arial (Body)"/>
              </a:rPr>
              <a:t>Medical necessity of a service is the overarching criterion for payment in addition to the individual requirements of a CPT code. It would not be medically necessary or appropriate to bill a higher level of E/M service when a lower level of service is warranted. The volume of documentation entered in the medical record should not be the primary influence upon which a specific level of service is billed. Documentation should support the level of service reported. The service should be documented during, or as soon as practicable after it is provided in order to maintain an accurate medical record.”</a:t>
            </a:r>
            <a:r>
              <a:rPr kumimoji="1" lang="en-US" sz="2400" i="1" baseline="30000" dirty="0">
                <a:latin typeface="Arial (Body)"/>
              </a:rPr>
              <a:t>1</a:t>
            </a:r>
            <a:endParaRPr kumimoji="1" lang="en-US" sz="2400" dirty="0">
              <a:solidFill>
                <a:schemeClr val="tx2"/>
              </a:solidFill>
              <a:latin typeface="Arial (Body)"/>
            </a:endParaRPr>
          </a:p>
          <a:p>
            <a:pPr eaLnBrk="1" hangingPunct="1">
              <a:lnSpc>
                <a:spcPct val="80000"/>
              </a:lnSpc>
              <a:buFont typeface="Wingdings" pitchFamily="2" charset="2"/>
              <a:buNone/>
            </a:pPr>
            <a:endParaRPr kumimoji="1" lang="en-US" sz="2000" dirty="0">
              <a:solidFill>
                <a:schemeClr val="tx2"/>
              </a:solidFill>
            </a:endParaRPr>
          </a:p>
          <a:p>
            <a:pPr marL="0" indent="0" eaLnBrk="1" hangingPunct="1">
              <a:lnSpc>
                <a:spcPct val="80000"/>
              </a:lnSpc>
              <a:buNone/>
            </a:pPr>
            <a:r>
              <a:rPr kumimoji="1" lang="en-US" sz="2000" baseline="30000" dirty="0"/>
              <a:t>1</a:t>
            </a:r>
            <a:r>
              <a:rPr kumimoji="1" lang="en-US" sz="2000" dirty="0"/>
              <a:t> Medicare Carriers Manual, IOM 100-4, Chapter 12, Section 30.6.1.A</a:t>
            </a:r>
            <a:r>
              <a:rPr kumimoji="1" lang="en-US" sz="2000" dirty="0">
                <a:solidFill>
                  <a:srgbClr val="FFFF00"/>
                </a:solidFill>
              </a:rPr>
              <a:t> </a:t>
            </a:r>
            <a:r>
              <a:rPr kumimoji="1" lang="en-US" sz="2000" dirty="0">
                <a:solidFill>
                  <a:srgbClr val="FFFF00"/>
                </a:solidFill>
                <a:hlinkClick r:id="rId2"/>
              </a:rPr>
              <a:t>http://www.cms.hhs.gov/transmittals/downloads/R178CP.pdf</a:t>
            </a:r>
            <a:endParaRPr kumimoji="1" lang="en-US" sz="2000" dirty="0">
              <a:solidFill>
                <a:srgbClr val="FFFF00"/>
              </a:solidFill>
            </a:endParaRPr>
          </a:p>
          <a:p>
            <a:pPr eaLnBrk="1" hangingPunct="1">
              <a:lnSpc>
                <a:spcPct val="80000"/>
              </a:lnSpc>
              <a:buFont typeface="Wingdings" pitchFamily="2" charset="2"/>
              <a:buNone/>
            </a:pPr>
            <a:endParaRPr lang="en-US" sz="2000" dirty="0"/>
          </a:p>
        </p:txBody>
      </p:sp>
    </p:spTree>
    <p:extLst>
      <p:ext uri="{BB962C8B-B14F-4D97-AF65-F5344CB8AC3E}">
        <p14:creationId xmlns:p14="http://schemas.microsoft.com/office/powerpoint/2010/main" val="6605552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F687EEF6-A658-4462-B42F-D5C3A953CB54}"/>
              </a:ext>
            </a:extLst>
          </p:cNvPr>
          <p:cNvSpPr txBox="1"/>
          <p:nvPr/>
        </p:nvSpPr>
        <p:spPr>
          <a:xfrm>
            <a:off x="513694" y="1538176"/>
            <a:ext cx="8153400" cy="830997"/>
          </a:xfrm>
          <a:prstGeom prst="rect">
            <a:avLst/>
          </a:prstGeom>
          <a:noFill/>
        </p:spPr>
        <p:txBody>
          <a:bodyPr wrap="square" rtlCol="0">
            <a:spAutoFit/>
          </a:bodyPr>
          <a:lstStyle/>
          <a:p>
            <a:pPr fontAlgn="base">
              <a:spcBef>
                <a:spcPct val="0"/>
              </a:spcBef>
              <a:spcAft>
                <a:spcPct val="0"/>
              </a:spcAft>
            </a:pPr>
            <a:r>
              <a:rPr lang="en-US" sz="2400" dirty="0">
                <a:solidFill>
                  <a:schemeClr val="tx1">
                    <a:lumMod val="75000"/>
                    <a:lumOff val="25000"/>
                  </a:schemeClr>
                </a:solidFill>
                <a:latin typeface="Arial"/>
                <a:cs typeface="Arial" charset="0"/>
              </a:rPr>
              <a:t>Common chronic conditions and the documentation requirements for accurate ICD-10-CM code assignment</a:t>
            </a:r>
          </a:p>
        </p:txBody>
      </p:sp>
      <p:sp>
        <p:nvSpPr>
          <p:cNvPr id="4" name="TextBox 3">
            <a:extLst>
              <a:ext uri="{FF2B5EF4-FFF2-40B4-BE49-F238E27FC236}">
                <a16:creationId xmlns:a16="http://schemas.microsoft.com/office/drawing/2014/main" id="{648D2FE2-D8C0-495C-BC0E-46D999E99B7F}"/>
              </a:ext>
            </a:extLst>
          </p:cNvPr>
          <p:cNvSpPr txBox="1"/>
          <p:nvPr/>
        </p:nvSpPr>
        <p:spPr>
          <a:xfrm>
            <a:off x="702634" y="2519301"/>
            <a:ext cx="7619999" cy="3754874"/>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b="1" dirty="0">
                <a:solidFill>
                  <a:schemeClr val="tx1">
                    <a:lumMod val="75000"/>
                    <a:lumOff val="25000"/>
                  </a:schemeClr>
                </a:solidFill>
                <a:latin typeface="Arial"/>
                <a:cs typeface="Arial" charset="0"/>
              </a:rPr>
              <a:t>Hypertension</a:t>
            </a: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Primary or secondary </a:t>
            </a:r>
            <a:r>
              <a:rPr lang="en-US" dirty="0">
                <a:solidFill>
                  <a:schemeClr val="tx1">
                    <a:lumMod val="75000"/>
                    <a:lumOff val="25000"/>
                  </a:schemeClr>
                </a:solidFill>
                <a:latin typeface="Arial"/>
                <a:cs typeface="Arial" charset="0"/>
              </a:rPr>
              <a:t>– Secondary hypertension is due to an underlying condition. Two codes are required to report secondary hypertension, one to identify the underlying etiology and one from category </a:t>
            </a:r>
            <a:r>
              <a:rPr lang="en-US" i="1" dirty="0">
                <a:solidFill>
                  <a:schemeClr val="tx1">
                    <a:lumMod val="75000"/>
                    <a:lumOff val="25000"/>
                  </a:schemeClr>
                </a:solidFill>
                <a:latin typeface="Arial"/>
                <a:cs typeface="Arial" charset="0"/>
              </a:rPr>
              <a:t>I15 Secondary hypertension</a:t>
            </a:r>
            <a:endParaRPr lang="en-US" dirty="0">
              <a:solidFill>
                <a:schemeClr val="tx1">
                  <a:lumMod val="75000"/>
                  <a:lumOff val="25000"/>
                </a:schemeClr>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Controlled/uncontrolled</a:t>
            </a:r>
            <a:r>
              <a:rPr lang="en-US" b="1" dirty="0">
                <a:solidFill>
                  <a:prstClr val="black"/>
                </a:solidFill>
                <a:latin typeface="Arial"/>
                <a:cs typeface="Arial" charset="0"/>
              </a:rPr>
              <a:t> </a:t>
            </a:r>
            <a:r>
              <a:rPr lang="en-US" dirty="0">
                <a:solidFill>
                  <a:schemeClr val="tx1">
                    <a:lumMod val="75000"/>
                    <a:lumOff val="25000"/>
                  </a:schemeClr>
                </a:solidFill>
                <a:latin typeface="Arial"/>
                <a:cs typeface="Arial" charset="0"/>
              </a:rPr>
              <a:t>– Describe the status of hypertension and do not change the code assignment. The correct code for these terms describing hypertension is</a:t>
            </a:r>
            <a:r>
              <a:rPr lang="en-US" dirty="0">
                <a:solidFill>
                  <a:prstClr val="black"/>
                </a:solidFill>
                <a:latin typeface="Arial"/>
                <a:cs typeface="Arial" charset="0"/>
              </a:rPr>
              <a:t> </a:t>
            </a:r>
            <a:r>
              <a:rPr lang="en-US" i="1" dirty="0">
                <a:solidFill>
                  <a:prstClr val="black"/>
                </a:solidFill>
                <a:latin typeface="Arial"/>
                <a:cs typeface="Arial" charset="0"/>
              </a:rPr>
              <a:t>I10 Essential (primary) hypertension</a:t>
            </a:r>
            <a:endParaRPr lang="en-US" dirty="0">
              <a:solidFill>
                <a:prstClr val="black"/>
              </a:solidFill>
              <a:latin typeface="Arial"/>
              <a:cs typeface="Arial" charset="0"/>
            </a:endParaRP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Transient</a:t>
            </a:r>
            <a:r>
              <a:rPr lang="en-US" b="1" dirty="0">
                <a:solidFill>
                  <a:prstClr val="black"/>
                </a:solidFill>
                <a:latin typeface="Arial"/>
                <a:cs typeface="Arial" charset="0"/>
              </a:rPr>
              <a:t> </a:t>
            </a:r>
            <a:r>
              <a:rPr lang="en-US" dirty="0">
                <a:solidFill>
                  <a:schemeClr val="tx1">
                    <a:lumMod val="75000"/>
                    <a:lumOff val="25000"/>
                  </a:schemeClr>
                </a:solidFill>
                <a:latin typeface="Arial"/>
                <a:cs typeface="Arial" charset="0"/>
              </a:rPr>
              <a:t>– A temporary elevation of blood pressure that is not a true diagnosis of hypertension. Assign code </a:t>
            </a:r>
            <a:r>
              <a:rPr lang="en-US" i="1" dirty="0">
                <a:solidFill>
                  <a:schemeClr val="tx1">
                    <a:lumMod val="75000"/>
                    <a:lumOff val="25000"/>
                  </a:schemeClr>
                </a:solidFill>
                <a:latin typeface="Arial"/>
                <a:cs typeface="Arial" charset="0"/>
              </a:rPr>
              <a:t>R03.0 elevated blood pressure reading without a diagnosis of hypertension</a:t>
            </a:r>
            <a:endParaRPr lang="en-US" dirty="0">
              <a:solidFill>
                <a:schemeClr val="tx1">
                  <a:lumMod val="75000"/>
                  <a:lumOff val="25000"/>
                </a:schemeClr>
              </a:solidFill>
              <a:latin typeface="Arial"/>
              <a:cs typeface="Arial" charset="0"/>
            </a:endParaRPr>
          </a:p>
          <a:p>
            <a:pPr marL="285750" indent="-285750" fontAlgn="base">
              <a:spcBef>
                <a:spcPct val="0"/>
              </a:spcBef>
              <a:spcAft>
                <a:spcPct val="0"/>
              </a:spcAft>
              <a:buFont typeface="Arial" panose="020B0604020202020204" pitchFamily="34" charset="0"/>
              <a:buChar char="•"/>
            </a:pPr>
            <a:endParaRPr lang="en-US" b="1" dirty="0">
              <a:solidFill>
                <a:prstClr val="black"/>
              </a:solidFill>
              <a:latin typeface="Arial"/>
              <a:cs typeface="Arial" charset="0"/>
            </a:endParaRPr>
          </a:p>
        </p:txBody>
      </p:sp>
    </p:spTree>
    <p:extLst>
      <p:ext uri="{BB962C8B-B14F-4D97-AF65-F5344CB8AC3E}">
        <p14:creationId xmlns:p14="http://schemas.microsoft.com/office/powerpoint/2010/main" val="19704229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03D450B3-BF21-4D12-827E-9D1D389AED96}"/>
              </a:ext>
            </a:extLst>
          </p:cNvPr>
          <p:cNvSpPr txBox="1"/>
          <p:nvPr/>
        </p:nvSpPr>
        <p:spPr>
          <a:xfrm>
            <a:off x="318977" y="1571846"/>
            <a:ext cx="8077200" cy="4862870"/>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b="1" dirty="0">
                <a:solidFill>
                  <a:schemeClr val="tx1">
                    <a:lumMod val="75000"/>
                    <a:lumOff val="25000"/>
                  </a:schemeClr>
                </a:solidFill>
                <a:latin typeface="Arial"/>
                <a:cs typeface="Arial" charset="0"/>
              </a:rPr>
              <a:t>Hypertension (continued)</a:t>
            </a: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Complications</a:t>
            </a:r>
            <a:r>
              <a:rPr lang="en-US" b="1" dirty="0">
                <a:solidFill>
                  <a:prstClr val="black"/>
                </a:solidFill>
                <a:latin typeface="Arial"/>
                <a:cs typeface="Arial" charset="0"/>
              </a:rPr>
              <a:t> </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Document all complications showing the cause and effect relationship between the two conditions (i.e. due to hypertension, hypertensive, caused by hypertension). When hypertension and chronic kidney disease appear together, a cause and effect relationship is assumed in ICD-10. The following coding guidance applies to hypertensive complications:</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I11 Hypertensive heart disease</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use additional code from category I50 Heart Failure if present</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I12 hypertensive chronic kidney disease</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use additional code from category I50 Heart Failure if present and use additional code from category N18 Chronic Kidney Disease to identify the stage</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I60 – I69 Hypertensive cerebrovascular disease</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code also I10 Essential (Primary) Hypertension</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H35.0 Hypertensive retinopathy</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code also I10 Essential (Primary) Hypertension</a:t>
            </a:r>
          </a:p>
          <a:p>
            <a:pPr marL="285750" indent="-285750" fontAlgn="base">
              <a:spcBef>
                <a:spcPct val="0"/>
              </a:spcBef>
              <a:spcAft>
                <a:spcPct val="0"/>
              </a:spcAft>
              <a:buFont typeface="Arial" panose="020B0604020202020204" pitchFamily="34" charset="0"/>
              <a:buChar char="•"/>
            </a:pPr>
            <a:endParaRPr lang="en-US" b="1" dirty="0">
              <a:solidFill>
                <a:prstClr val="black"/>
              </a:solidFill>
              <a:latin typeface="Arial"/>
              <a:cs typeface="Arial" charset="0"/>
            </a:endParaRPr>
          </a:p>
        </p:txBody>
      </p:sp>
    </p:spTree>
    <p:extLst>
      <p:ext uri="{BB962C8B-B14F-4D97-AF65-F5344CB8AC3E}">
        <p14:creationId xmlns:p14="http://schemas.microsoft.com/office/powerpoint/2010/main" val="2643894343"/>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C254836C-7975-42C0-B6C9-317BA15AAC40}"/>
              </a:ext>
            </a:extLst>
          </p:cNvPr>
          <p:cNvSpPr txBox="1"/>
          <p:nvPr/>
        </p:nvSpPr>
        <p:spPr>
          <a:xfrm>
            <a:off x="195943" y="1383348"/>
            <a:ext cx="8153400" cy="830997"/>
          </a:xfrm>
          <a:prstGeom prst="rect">
            <a:avLst/>
          </a:prstGeom>
          <a:noFill/>
        </p:spPr>
        <p:txBody>
          <a:bodyPr wrap="square" rtlCol="0">
            <a:spAutoFit/>
          </a:bodyPr>
          <a:lstStyle/>
          <a:p>
            <a:pPr fontAlgn="base">
              <a:spcBef>
                <a:spcPct val="0"/>
              </a:spcBef>
              <a:spcAft>
                <a:spcPct val="0"/>
              </a:spcAft>
            </a:pPr>
            <a:r>
              <a:rPr lang="en-US" sz="2400" dirty="0">
                <a:solidFill>
                  <a:schemeClr val="tx1">
                    <a:lumMod val="75000"/>
                    <a:lumOff val="25000"/>
                  </a:schemeClr>
                </a:solidFill>
                <a:latin typeface="Arial"/>
                <a:cs typeface="Arial" charset="0"/>
              </a:rPr>
              <a:t>Common chronic conditions and the documentation requirements for accurate ICD-10-CM code assignment</a:t>
            </a:r>
          </a:p>
        </p:txBody>
      </p:sp>
      <p:sp>
        <p:nvSpPr>
          <p:cNvPr id="4" name="TextBox 3">
            <a:extLst>
              <a:ext uri="{FF2B5EF4-FFF2-40B4-BE49-F238E27FC236}">
                <a16:creationId xmlns:a16="http://schemas.microsoft.com/office/drawing/2014/main" id="{F2DD6913-E664-4BE4-9A7C-23B508131E55}"/>
              </a:ext>
            </a:extLst>
          </p:cNvPr>
          <p:cNvSpPr txBox="1"/>
          <p:nvPr/>
        </p:nvSpPr>
        <p:spPr>
          <a:xfrm>
            <a:off x="295257" y="2209644"/>
            <a:ext cx="8153400" cy="4585871"/>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b="1" dirty="0">
                <a:solidFill>
                  <a:schemeClr val="tx1">
                    <a:lumMod val="75000"/>
                    <a:lumOff val="25000"/>
                  </a:schemeClr>
                </a:solidFill>
                <a:latin typeface="Arial"/>
                <a:cs typeface="Arial" charset="0"/>
              </a:rPr>
              <a:t>Diabetes mellitus (DM</a:t>
            </a:r>
            <a:r>
              <a:rPr lang="en-US" sz="2200" dirty="0">
                <a:solidFill>
                  <a:schemeClr val="tx1">
                    <a:lumMod val="75000"/>
                    <a:lumOff val="25000"/>
                  </a:schemeClr>
                </a:solidFill>
                <a:latin typeface="Arial"/>
                <a:cs typeface="Arial" charset="0"/>
              </a:rPr>
              <a:t>)</a:t>
            </a:r>
          </a:p>
          <a:p>
            <a:pPr marL="742950" lvl="1" indent="-285750" fontAlgn="base">
              <a:spcBef>
                <a:spcPct val="0"/>
              </a:spcBef>
              <a:spcAft>
                <a:spcPct val="0"/>
              </a:spcAft>
              <a:buFont typeface="Courier New" panose="02070309020205020404" pitchFamily="49" charset="0"/>
              <a:buChar char="o"/>
            </a:pPr>
            <a:r>
              <a:rPr lang="en-US" b="1" dirty="0">
                <a:solidFill>
                  <a:srgbClr val="008C95"/>
                </a:solidFill>
                <a:latin typeface="Arial"/>
                <a:cs typeface="Arial" charset="0"/>
              </a:rPr>
              <a:t>Type</a:t>
            </a:r>
            <a:r>
              <a:rPr lang="en-US" dirty="0">
                <a:solidFill>
                  <a:prstClr val="black"/>
                </a:solidFill>
                <a:latin typeface="Arial"/>
                <a:cs typeface="Arial" charset="0"/>
              </a:rPr>
              <a:t> – </a:t>
            </a:r>
            <a:r>
              <a:rPr lang="en-US" dirty="0">
                <a:solidFill>
                  <a:schemeClr val="tx1">
                    <a:lumMod val="75000"/>
                    <a:lumOff val="25000"/>
                  </a:schemeClr>
                </a:solidFill>
                <a:latin typeface="Arial"/>
                <a:cs typeface="Arial" charset="0"/>
              </a:rPr>
              <a:t>Physicians/ACPs must document the type of diabetes in ICD-10-CM: </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E08 Diabetes mellitus due to an underlying condition</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code first the underlying condition such as, congenital rubella, Cushing’s syndrome, pancreatitis, etc. </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E09 Drug or chemical induced diabetes mellitus</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code first poisoning due to drug or toxin, if applicable. Use additional code for adverse effect, if applicable, to identify drug</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E10 Type 1 diabetes mellitus</a:t>
            </a:r>
            <a:r>
              <a:rPr lang="en-US" dirty="0">
                <a:solidFill>
                  <a:schemeClr val="tx1">
                    <a:lumMod val="75000"/>
                    <a:lumOff val="25000"/>
                  </a:schemeClr>
                </a:solidFill>
                <a:latin typeface="Arial"/>
                <a:cs typeface="Arial" charset="0"/>
              </a:rPr>
              <a:t>, that due to pancreatic islet B cell destruction. Also known as “juvenile diabetes”</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E11 Type 2 diabetes mellitus</a:t>
            </a:r>
            <a:r>
              <a:rPr lang="en-US" dirty="0">
                <a:solidFill>
                  <a:schemeClr val="tx1">
                    <a:lumMod val="75000"/>
                    <a:lumOff val="25000"/>
                  </a:schemeClr>
                </a:solidFill>
                <a:latin typeface="Arial"/>
                <a:cs typeface="Arial" charset="0"/>
              </a:rPr>
              <a:t>, use for diabetes not otherwise specified</a:t>
            </a:r>
          </a:p>
          <a:p>
            <a:pPr marL="1200150" lvl="2" indent="-285750" fontAlgn="base">
              <a:spcBef>
                <a:spcPct val="0"/>
              </a:spcBef>
              <a:spcAft>
                <a:spcPct val="0"/>
              </a:spcAft>
              <a:buFont typeface="Wingdings" panose="05000000000000000000" pitchFamily="2" charset="2"/>
              <a:buChar char="Ø"/>
            </a:pPr>
            <a:r>
              <a:rPr lang="en-US" dirty="0">
                <a:solidFill>
                  <a:srgbClr val="008C95"/>
                </a:solidFill>
                <a:latin typeface="Arial"/>
                <a:cs typeface="Arial" charset="0"/>
              </a:rPr>
              <a:t>E13 Other specified diabetes mellitus</a:t>
            </a:r>
            <a:r>
              <a:rPr lang="en-US" dirty="0">
                <a:solidFill>
                  <a:prstClr val="black"/>
                </a:solidFill>
                <a:latin typeface="Arial"/>
                <a:cs typeface="Arial" charset="0"/>
              </a:rPr>
              <a:t>, </a:t>
            </a:r>
            <a:r>
              <a:rPr lang="en-US" dirty="0">
                <a:solidFill>
                  <a:schemeClr val="tx1">
                    <a:lumMod val="75000"/>
                    <a:lumOff val="25000"/>
                  </a:schemeClr>
                </a:solidFill>
                <a:latin typeface="Arial"/>
                <a:cs typeface="Arial" charset="0"/>
              </a:rPr>
              <a:t>includes that due to genetic defects and secondary diabetes not classified elsewhere</a:t>
            </a:r>
          </a:p>
          <a:p>
            <a:pPr marL="285750" indent="-285750" fontAlgn="base">
              <a:spcBef>
                <a:spcPct val="0"/>
              </a:spcBef>
              <a:spcAft>
                <a:spcPct val="0"/>
              </a:spcAft>
              <a:buFont typeface="Arial" panose="020B0604020202020204" pitchFamily="34" charset="0"/>
              <a:buChar char="•"/>
            </a:pPr>
            <a:endParaRPr lang="en-US" dirty="0">
              <a:solidFill>
                <a:prstClr val="black"/>
              </a:solidFill>
              <a:cs typeface="Arial" charset="0"/>
            </a:endParaRPr>
          </a:p>
        </p:txBody>
      </p:sp>
    </p:spTree>
    <p:extLst>
      <p:ext uri="{BB962C8B-B14F-4D97-AF65-F5344CB8AC3E}">
        <p14:creationId xmlns:p14="http://schemas.microsoft.com/office/powerpoint/2010/main" val="19328980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TextBox 2">
            <a:extLst>
              <a:ext uri="{FF2B5EF4-FFF2-40B4-BE49-F238E27FC236}">
                <a16:creationId xmlns:a16="http://schemas.microsoft.com/office/drawing/2014/main" id="{F2ACDFD8-5487-41CB-9C90-54E7E7AEE1F5}"/>
              </a:ext>
            </a:extLst>
          </p:cNvPr>
          <p:cNvSpPr txBox="1"/>
          <p:nvPr/>
        </p:nvSpPr>
        <p:spPr>
          <a:xfrm>
            <a:off x="392738" y="1570838"/>
            <a:ext cx="8153400" cy="4739759"/>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200" b="1" dirty="0">
                <a:solidFill>
                  <a:schemeClr val="tx1">
                    <a:lumMod val="75000"/>
                    <a:lumOff val="25000"/>
                  </a:schemeClr>
                </a:solidFill>
                <a:latin typeface="Arial"/>
                <a:cs typeface="Arial" charset="0"/>
              </a:rPr>
              <a:t>Diabetes mellitus (DM</a:t>
            </a:r>
            <a:r>
              <a:rPr lang="en-US" sz="2200" dirty="0">
                <a:solidFill>
                  <a:schemeClr val="tx1">
                    <a:lumMod val="75000"/>
                    <a:lumOff val="25000"/>
                  </a:schemeClr>
                </a:solidFill>
                <a:latin typeface="Arial"/>
                <a:cs typeface="Arial" charset="0"/>
              </a:rPr>
              <a:t>) (continued)</a:t>
            </a:r>
          </a:p>
          <a:p>
            <a:pPr marL="742950" lvl="1" indent="-285750" fontAlgn="base">
              <a:spcBef>
                <a:spcPct val="0"/>
              </a:spcBef>
              <a:spcAft>
                <a:spcPct val="0"/>
              </a:spcAft>
              <a:buFont typeface="Courier New" panose="02070309020205020404" pitchFamily="49" charset="0"/>
              <a:buChar char="o"/>
            </a:pPr>
            <a:r>
              <a:rPr lang="en-US" sz="2000" b="1" dirty="0">
                <a:solidFill>
                  <a:srgbClr val="008C95"/>
                </a:solidFill>
                <a:latin typeface="Arial"/>
                <a:cs typeface="Arial" charset="0"/>
              </a:rPr>
              <a:t>Body system affected </a:t>
            </a:r>
            <a:r>
              <a:rPr lang="en-US" sz="2000" dirty="0">
                <a:solidFill>
                  <a:schemeClr val="tx1">
                    <a:lumMod val="75000"/>
                    <a:lumOff val="25000"/>
                  </a:schemeClr>
                </a:solidFill>
                <a:latin typeface="Arial"/>
                <a:cs typeface="Arial" charset="0"/>
              </a:rPr>
              <a:t>– Diabetes may affect multiple body systems. Physicians/ACPs should document each body system in which diabetes has caused complications. Apply as many diabetes codes as needed to fully describe each body system/manifestation documented </a:t>
            </a:r>
          </a:p>
          <a:p>
            <a:pPr marL="742950" lvl="1" indent="-285750" fontAlgn="base">
              <a:spcBef>
                <a:spcPct val="0"/>
              </a:spcBef>
              <a:spcAft>
                <a:spcPct val="0"/>
              </a:spcAft>
              <a:buFont typeface="Courier New" panose="02070309020205020404" pitchFamily="49" charset="0"/>
              <a:buChar char="o"/>
            </a:pPr>
            <a:r>
              <a:rPr lang="en-US" sz="2000" b="1" dirty="0">
                <a:solidFill>
                  <a:srgbClr val="008C95"/>
                </a:solidFill>
                <a:latin typeface="Arial"/>
                <a:cs typeface="Arial" charset="0"/>
              </a:rPr>
              <a:t>Complications affecting that body system</a:t>
            </a:r>
            <a:r>
              <a:rPr lang="en-US" sz="2000" dirty="0">
                <a:solidFill>
                  <a:srgbClr val="008C95"/>
                </a:solidFill>
                <a:latin typeface="Arial"/>
                <a:cs typeface="Arial" charset="0"/>
              </a:rPr>
              <a:t> </a:t>
            </a:r>
            <a:r>
              <a:rPr lang="en-US" sz="2000" dirty="0">
                <a:solidFill>
                  <a:prstClr val="black"/>
                </a:solidFill>
                <a:latin typeface="Arial"/>
                <a:cs typeface="Arial" charset="0"/>
              </a:rPr>
              <a:t>– </a:t>
            </a:r>
            <a:r>
              <a:rPr lang="en-US" sz="2000" dirty="0">
                <a:solidFill>
                  <a:schemeClr val="tx1">
                    <a:lumMod val="75000"/>
                    <a:lumOff val="25000"/>
                  </a:schemeClr>
                </a:solidFill>
                <a:latin typeface="Arial"/>
                <a:cs typeface="Arial" charset="0"/>
              </a:rPr>
              <a:t>Physicians/ACPs must continue to document the cause and effect relationship between diabetes and any body systems affected by the condition. Some examples include: diabetes with neuropathy, diabetic retinopathy, and nephropathy due to diabetes</a:t>
            </a:r>
          </a:p>
          <a:p>
            <a:pPr marL="742950" lvl="1" indent="-285750" fontAlgn="base">
              <a:spcBef>
                <a:spcPct val="0"/>
              </a:spcBef>
              <a:spcAft>
                <a:spcPct val="0"/>
              </a:spcAft>
              <a:buFont typeface="Courier New" panose="02070309020205020404" pitchFamily="49" charset="0"/>
              <a:buChar char="o"/>
            </a:pPr>
            <a:r>
              <a:rPr lang="en-US" sz="2000" b="1" dirty="0">
                <a:solidFill>
                  <a:srgbClr val="008C95"/>
                </a:solidFill>
                <a:latin typeface="Arial"/>
                <a:cs typeface="Arial" charset="0"/>
              </a:rPr>
              <a:t>Insulin use </a:t>
            </a:r>
            <a:r>
              <a:rPr lang="en-US" sz="2000" dirty="0">
                <a:solidFill>
                  <a:schemeClr val="tx1">
                    <a:lumMod val="75000"/>
                    <a:lumOff val="25000"/>
                  </a:schemeClr>
                </a:solidFill>
                <a:latin typeface="Arial"/>
                <a:cs typeface="Arial" charset="0"/>
              </a:rPr>
              <a:t>– Document all treatment aimed at diabetes and/or its complications. If insulin is used to treat the patient long term, then apply code Z79.4 (long term, current use of insulin)</a:t>
            </a:r>
          </a:p>
        </p:txBody>
      </p:sp>
    </p:spTree>
    <p:extLst>
      <p:ext uri="{BB962C8B-B14F-4D97-AF65-F5344CB8AC3E}">
        <p14:creationId xmlns:p14="http://schemas.microsoft.com/office/powerpoint/2010/main" val="12835391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General Diagnosis Coding Guidelines</a:t>
            </a:r>
          </a:p>
        </p:txBody>
      </p:sp>
      <p:sp>
        <p:nvSpPr>
          <p:cNvPr id="3" name="Content Placeholder 2">
            <a:extLst>
              <a:ext uri="{FF2B5EF4-FFF2-40B4-BE49-F238E27FC236}">
                <a16:creationId xmlns:a16="http://schemas.microsoft.com/office/drawing/2014/main" id="{086D8D17-79DC-4DF0-8F7B-56D1D03C2236}"/>
              </a:ext>
            </a:extLst>
          </p:cNvPr>
          <p:cNvSpPr txBox="1">
            <a:spLocks/>
          </p:cNvSpPr>
          <p:nvPr/>
        </p:nvSpPr>
        <p:spPr bwMode="auto">
          <a:xfrm>
            <a:off x="290624" y="1532860"/>
            <a:ext cx="5334000" cy="5113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008C95"/>
                </a:solidFill>
                <a:effectLst/>
                <a:uLnTx/>
                <a:uFillTx/>
                <a:latin typeface="Arial"/>
                <a:ea typeface="+mn-ea"/>
                <a:cs typeface="+mn-cs"/>
              </a:rPr>
              <a:t>Example: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Osteoporosis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With current pathological fracture (M80)</a:t>
            </a:r>
          </a:p>
          <a:p>
            <a:pPr marL="1143000" marR="0" lvl="2"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Age related (M80.0)</a:t>
            </a:r>
          </a:p>
          <a:p>
            <a:pPr marL="1600200" marR="0" lvl="3"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Shoulder (M80.01)</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Right (M80.011)</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Left (M80.012)</a:t>
            </a:r>
          </a:p>
          <a:p>
            <a:pPr marL="1600200" marR="0" lvl="3"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Humerus (M80.02)</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Right (M80.021)</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Left (M80.022)</a:t>
            </a:r>
          </a:p>
          <a:p>
            <a:pPr marL="1600200" marR="0" lvl="3"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Lower Leg (M80.06)</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Right (M80.061)</a:t>
            </a:r>
          </a:p>
          <a:p>
            <a:pPr marL="2057400" marR="0" lvl="4" indent="-2286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Left (M80.062)</a:t>
            </a:r>
          </a:p>
        </p:txBody>
      </p:sp>
      <p:graphicFrame>
        <p:nvGraphicFramePr>
          <p:cNvPr id="4" name="Table 3">
            <a:extLst>
              <a:ext uri="{FF2B5EF4-FFF2-40B4-BE49-F238E27FC236}">
                <a16:creationId xmlns:a16="http://schemas.microsoft.com/office/drawing/2014/main" id="{6013D021-2906-4CEB-8F71-C7C76AE07AB7}"/>
              </a:ext>
            </a:extLst>
          </p:cNvPr>
          <p:cNvGraphicFramePr>
            <a:graphicFrameLocks noGrp="1"/>
          </p:cNvGraphicFramePr>
          <p:nvPr>
            <p:extLst>
              <p:ext uri="{D42A27DB-BD31-4B8C-83A1-F6EECF244321}">
                <p14:modId xmlns:p14="http://schemas.microsoft.com/office/powerpoint/2010/main" val="2215419372"/>
              </p:ext>
            </p:extLst>
          </p:nvPr>
        </p:nvGraphicFramePr>
        <p:xfrm>
          <a:off x="5532474" y="2298985"/>
          <a:ext cx="3048000" cy="3193923"/>
        </p:xfrm>
        <a:graphic>
          <a:graphicData uri="http://schemas.openxmlformats.org/drawingml/2006/table">
            <a:tbl>
              <a:tblPr firstRow="1" bandRow="1"/>
              <a:tblGrid>
                <a:gridCol w="448236">
                  <a:extLst>
                    <a:ext uri="{9D8B030D-6E8A-4147-A177-3AD203B41FA5}">
                      <a16:colId xmlns:a16="http://schemas.microsoft.com/office/drawing/2014/main" val="20000"/>
                    </a:ext>
                  </a:extLst>
                </a:gridCol>
                <a:gridCol w="2599764">
                  <a:extLst>
                    <a:ext uri="{9D8B030D-6E8A-4147-A177-3AD203B41FA5}">
                      <a16:colId xmlns:a16="http://schemas.microsoft.com/office/drawing/2014/main" val="20001"/>
                    </a:ext>
                  </a:extLst>
                </a:gridCol>
              </a:tblGrid>
              <a:tr h="381000">
                <a:tc gridSpan="2">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600" dirty="0"/>
                        <a:t>Appropriate</a:t>
                      </a:r>
                      <a:r>
                        <a:rPr lang="en-US" sz="1600" baseline="0" dirty="0"/>
                        <a:t> 7</a:t>
                      </a:r>
                      <a:r>
                        <a:rPr lang="en-US" sz="1600" baseline="30000" dirty="0"/>
                        <a:t>th</a:t>
                      </a:r>
                      <a:r>
                        <a:rPr lang="en-US" sz="1600" baseline="0" dirty="0"/>
                        <a:t> digit is added to each of these codes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hMerge="1">
                  <a:txBody>
                    <a:bodyPr/>
                    <a:lstStyle/>
                    <a:p>
                      <a:endParaRPr lang="en-US" dirty="0"/>
                    </a:p>
                  </a:txBody>
                  <a:tcPr/>
                </a:tc>
                <a:extLst>
                  <a:ext uri="{0D108BD9-81ED-4DB2-BD59-A6C34878D82A}">
                    <a16:rowId xmlns:a16="http://schemas.microsoft.com/office/drawing/2014/main" val="10000"/>
                  </a:ext>
                </a:extLst>
              </a:tr>
              <a:tr h="3048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A</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Initial encounter for fracture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1"/>
                  </a:ext>
                </a:extLst>
              </a:tr>
              <a:tr h="243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Subsequent encounter for fracture with routine healing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2"/>
                  </a:ext>
                </a:extLst>
              </a:tr>
              <a:tr h="36576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Subsequent encounter for fracture with delayed healing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3"/>
                  </a:ext>
                </a:extLst>
              </a:tr>
              <a:tr h="25908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K</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Subsequent encounter for fracture with nonunion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4"/>
                  </a:ext>
                </a:extLst>
              </a:tr>
              <a:tr h="25908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P</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Subsequent encounter for fracture with malunion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5"/>
                  </a:ext>
                </a:extLst>
              </a:tr>
              <a:tr h="25908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dirty="0">
                          <a:solidFill>
                            <a:schemeClr val="bg1"/>
                          </a:solidFill>
                        </a:rPr>
                        <a:t>Sequela</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61634032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Who Codes What and Why</a:t>
            </a:r>
          </a:p>
        </p:txBody>
      </p:sp>
      <p:sp>
        <p:nvSpPr>
          <p:cNvPr id="3" name="TextBox 2">
            <a:extLst>
              <a:ext uri="{FF2B5EF4-FFF2-40B4-BE49-F238E27FC236}">
                <a16:creationId xmlns:a16="http://schemas.microsoft.com/office/drawing/2014/main" id="{EBBAFA44-DD46-46B4-BF19-BC899D666845}"/>
              </a:ext>
            </a:extLst>
          </p:cNvPr>
          <p:cNvSpPr txBox="1"/>
          <p:nvPr/>
        </p:nvSpPr>
        <p:spPr>
          <a:xfrm>
            <a:off x="352763" y="1440961"/>
            <a:ext cx="8463887" cy="2308324"/>
          </a:xfrm>
          <a:prstGeom prst="rect">
            <a:avLst/>
          </a:prstGeom>
          <a:noFill/>
          <a:ln>
            <a:solidFill>
              <a:srgbClr val="008C95"/>
            </a:solidFill>
          </a:ln>
        </p:spPr>
        <p:txBody>
          <a:bodyPr wrap="square" rtlCol="0">
            <a:spAutoFit/>
          </a:bodyPr>
          <a:lstStyle/>
          <a:p>
            <a:pPr fontAlgn="base">
              <a:spcBef>
                <a:spcPct val="0"/>
              </a:spcBef>
              <a:spcAft>
                <a:spcPct val="0"/>
              </a:spcAft>
            </a:pPr>
            <a:r>
              <a:rPr lang="en-US" sz="1600" b="1" dirty="0">
                <a:solidFill>
                  <a:schemeClr val="tx1">
                    <a:lumMod val="75000"/>
                    <a:lumOff val="25000"/>
                  </a:schemeClr>
                </a:solidFill>
                <a:latin typeface="Arial" panose="020B0604020202020204" pitchFamily="34" charset="0"/>
                <a:cs typeface="Arial" panose="020B0604020202020204" pitchFamily="34" charset="0"/>
              </a:rPr>
              <a:t>Facility/Inpatient</a:t>
            </a:r>
            <a:r>
              <a:rPr lang="en-US" sz="1600" dirty="0">
                <a:solidFill>
                  <a:schemeClr val="tx1">
                    <a:lumMod val="75000"/>
                    <a:lumOff val="25000"/>
                  </a:schemeClr>
                </a:solidFill>
                <a:latin typeface="Arial" panose="020B0604020202020204" pitchFamily="34" charset="0"/>
                <a:cs typeface="Arial" panose="020B0604020202020204" pitchFamily="34" charset="0"/>
              </a:rPr>
              <a:t> coding reflects all diagnoses and procedures associated with the entire episode of care</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Codes assigned by corporate division coders</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Code assignment based on physician documentation</a:t>
            </a:r>
          </a:p>
          <a:p>
            <a:pPr marL="742950" lvl="1"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Unlimited number of secondary diagnoses and used for:</a:t>
            </a:r>
          </a:p>
          <a:p>
            <a:pPr marL="1200150" lvl="2"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Severity of Illness and Risk of Mortality</a:t>
            </a:r>
          </a:p>
          <a:p>
            <a:pPr marL="1200150" lvl="2"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Value Based Purchasing</a:t>
            </a:r>
          </a:p>
          <a:p>
            <a:pPr marL="1200150" lvl="2"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Patient Safety Indicators</a:t>
            </a:r>
          </a:p>
          <a:p>
            <a:pPr marL="1200150" lvl="2"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DRG/reimbursement</a:t>
            </a:r>
          </a:p>
        </p:txBody>
      </p:sp>
      <p:sp>
        <p:nvSpPr>
          <p:cNvPr id="4" name="TextBox 3">
            <a:extLst>
              <a:ext uri="{FF2B5EF4-FFF2-40B4-BE49-F238E27FC236}">
                <a16:creationId xmlns:a16="http://schemas.microsoft.com/office/drawing/2014/main" id="{A89142B7-8BBA-4804-BA5E-D39927FE59BF}"/>
              </a:ext>
            </a:extLst>
          </p:cNvPr>
          <p:cNvSpPr txBox="1"/>
          <p:nvPr/>
        </p:nvSpPr>
        <p:spPr>
          <a:xfrm>
            <a:off x="352763" y="3750468"/>
            <a:ext cx="8458200" cy="1815882"/>
          </a:xfrm>
          <a:prstGeom prst="rect">
            <a:avLst/>
          </a:prstGeom>
          <a:noFill/>
          <a:ln>
            <a:solidFill>
              <a:srgbClr val="008C95"/>
            </a:solidFill>
          </a:ln>
        </p:spPr>
        <p:txBody>
          <a:bodyPr wrap="square" rtlCol="0">
            <a:spAutoFit/>
          </a:bodyPr>
          <a:lstStyle/>
          <a:p>
            <a:pPr fontAlgn="base">
              <a:spcBef>
                <a:spcPct val="0"/>
              </a:spcBef>
              <a:spcAft>
                <a:spcPct val="0"/>
              </a:spcAft>
            </a:pPr>
            <a:r>
              <a:rPr lang="en-US" sz="1600" b="1" dirty="0">
                <a:solidFill>
                  <a:schemeClr val="tx1">
                    <a:lumMod val="75000"/>
                    <a:lumOff val="25000"/>
                  </a:schemeClr>
                </a:solidFill>
                <a:latin typeface="Arial" panose="020B0604020202020204" pitchFamily="34" charset="0"/>
                <a:cs typeface="Arial" panose="020B0604020202020204" pitchFamily="34" charset="0"/>
              </a:rPr>
              <a:t>Professional Fee/Inpatient </a:t>
            </a:r>
            <a:r>
              <a:rPr lang="en-US" sz="1600" dirty="0">
                <a:solidFill>
                  <a:schemeClr val="tx1">
                    <a:lumMod val="75000"/>
                    <a:lumOff val="25000"/>
                  </a:schemeClr>
                </a:solidFill>
                <a:latin typeface="Arial" panose="020B0604020202020204" pitchFamily="34" charset="0"/>
                <a:cs typeface="Arial" panose="020B0604020202020204" pitchFamily="34" charset="0"/>
              </a:rPr>
              <a:t>coding reflects the physician work for each daily encounter with associated diagnoses</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Codes assigned by:</a:t>
            </a:r>
          </a:p>
          <a:p>
            <a:pPr marL="742950" lvl="1"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Physicians based on interpretation of level of service, OR</a:t>
            </a:r>
          </a:p>
          <a:p>
            <a:pPr marL="742950" lvl="1"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Centralized coders based on operative reports or procedure notes</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Diagnosis codes used to support Medical Necessity</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CPT codes used for reimbursement	</a:t>
            </a:r>
          </a:p>
        </p:txBody>
      </p:sp>
      <p:sp>
        <p:nvSpPr>
          <p:cNvPr id="5" name="TextBox 4">
            <a:extLst>
              <a:ext uri="{FF2B5EF4-FFF2-40B4-BE49-F238E27FC236}">
                <a16:creationId xmlns:a16="http://schemas.microsoft.com/office/drawing/2014/main" id="{DA810A1F-695C-4463-915A-4F45867B633D}"/>
              </a:ext>
            </a:extLst>
          </p:cNvPr>
          <p:cNvSpPr txBox="1"/>
          <p:nvPr/>
        </p:nvSpPr>
        <p:spPr>
          <a:xfrm>
            <a:off x="352763" y="5566350"/>
            <a:ext cx="8466731" cy="1077218"/>
          </a:xfrm>
          <a:prstGeom prst="rect">
            <a:avLst/>
          </a:prstGeom>
          <a:noFill/>
          <a:ln>
            <a:solidFill>
              <a:srgbClr val="008C95"/>
            </a:solidFill>
          </a:ln>
        </p:spPr>
        <p:txBody>
          <a:bodyPr wrap="square" rtlCol="0">
            <a:spAutoFit/>
          </a:bodyPr>
          <a:lstStyle/>
          <a:p>
            <a:pPr fontAlgn="base">
              <a:spcBef>
                <a:spcPct val="0"/>
              </a:spcBef>
              <a:spcAft>
                <a:spcPct val="0"/>
              </a:spcAft>
            </a:pPr>
            <a:r>
              <a:rPr lang="en-US" sz="1600" b="1" dirty="0">
                <a:solidFill>
                  <a:schemeClr val="tx1">
                    <a:lumMod val="75000"/>
                    <a:lumOff val="25000"/>
                  </a:schemeClr>
                </a:solidFill>
                <a:latin typeface="Arial" panose="020B0604020202020204" pitchFamily="34" charset="0"/>
                <a:cs typeface="Arial" panose="020B0604020202020204" pitchFamily="34" charset="0"/>
              </a:rPr>
              <a:t>Medical Office </a:t>
            </a:r>
            <a:r>
              <a:rPr lang="en-US" sz="1600" dirty="0">
                <a:solidFill>
                  <a:schemeClr val="tx1">
                    <a:lumMod val="75000"/>
                    <a:lumOff val="25000"/>
                  </a:schemeClr>
                </a:solidFill>
                <a:latin typeface="Arial" panose="020B0604020202020204" pitchFamily="34" charset="0"/>
                <a:cs typeface="Arial" panose="020B0604020202020204" pitchFamily="34" charset="0"/>
              </a:rPr>
              <a:t>coding reflects physician work for each appointment</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Codes assigned by physicians</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Diagnosis codes used to support Medical Necessity</a:t>
            </a:r>
          </a:p>
          <a:p>
            <a:pPr marL="285750" indent="-285750" fontAlgn="base">
              <a:spcBef>
                <a:spcPct val="0"/>
              </a:spcBef>
              <a:spcAft>
                <a:spcPct val="0"/>
              </a:spcAft>
              <a:buFont typeface="Arial" panose="020B0604020202020204" pitchFamily="34" charset="0"/>
              <a:buChar char="•"/>
            </a:pPr>
            <a:r>
              <a:rPr lang="en-US" sz="1600" dirty="0">
                <a:solidFill>
                  <a:schemeClr val="tx1">
                    <a:lumMod val="75000"/>
                    <a:lumOff val="25000"/>
                  </a:schemeClr>
                </a:solidFill>
                <a:latin typeface="Arial" panose="020B0604020202020204" pitchFamily="34" charset="0"/>
                <a:cs typeface="Arial" panose="020B0604020202020204" pitchFamily="34" charset="0"/>
              </a:rPr>
              <a:t>CPT codes used for reimbursement</a:t>
            </a:r>
          </a:p>
        </p:txBody>
      </p:sp>
    </p:spTree>
    <p:extLst>
      <p:ext uri="{BB962C8B-B14F-4D97-AF65-F5344CB8AC3E}">
        <p14:creationId xmlns:p14="http://schemas.microsoft.com/office/powerpoint/2010/main" val="54772267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Transmittal 540</a:t>
            </a:r>
          </a:p>
          <a:p>
            <a:pPr algn="ctr"/>
            <a:r>
              <a:rPr lang="en-US" sz="4400" b="1" dirty="0">
                <a:latin typeface="Arial" panose="020B0604020202020204" pitchFamily="34" charset="0"/>
                <a:cs typeface="Arial" panose="020B0604020202020204" pitchFamily="34" charset="0"/>
              </a:rPr>
              <a:t>“Related” Claims</a:t>
            </a:r>
          </a:p>
        </p:txBody>
      </p:sp>
    </p:spTree>
    <p:extLst>
      <p:ext uri="{BB962C8B-B14F-4D97-AF65-F5344CB8AC3E}">
        <p14:creationId xmlns:p14="http://schemas.microsoft.com/office/powerpoint/2010/main" val="1224075433"/>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“Related” Claims</a:t>
            </a:r>
          </a:p>
        </p:txBody>
      </p:sp>
      <p:sp>
        <p:nvSpPr>
          <p:cNvPr id="4" name="Rectangle 3">
            <a:extLst>
              <a:ext uri="{FF2B5EF4-FFF2-40B4-BE49-F238E27FC236}">
                <a16:creationId xmlns:a16="http://schemas.microsoft.com/office/drawing/2014/main" id="{E28DB69B-507B-4A87-848D-8A70C5B1B3ED}"/>
              </a:ext>
            </a:extLst>
          </p:cNvPr>
          <p:cNvSpPr txBox="1">
            <a:spLocks noChangeArrowheads="1"/>
          </p:cNvSpPr>
          <p:nvPr/>
        </p:nvSpPr>
        <p:spPr bwMode="auto">
          <a:xfrm>
            <a:off x="361294" y="1600200"/>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Allows the Medicare Administrative Contractor (MAC) and Zone Program Integrity Contractors (ZPIC) to have the discretion to deny other “related” claims submitted before or after the claim in question.  If documentation associated with one claim can be used to validate another claim, those claims may be considered “related.”</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endParaRPr kumimoji="0" lang="en-US" sz="1800" b="0" i="0" u="none" strike="noStrike" kern="1200" cap="none" spc="0" normalizeH="0" baseline="0" noProof="0" dirty="0">
              <a:ln>
                <a:noFill/>
              </a:ln>
              <a:solidFill>
                <a:srgbClr val="333333"/>
              </a:solidFill>
              <a:effectLst/>
              <a:uLnTx/>
              <a:uFillTx/>
              <a:latin typeface="Arial"/>
              <a:ea typeface="+mn-ea"/>
              <a:cs typeface="+mn-cs"/>
            </a:endParaRP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Example:</a:t>
            </a:r>
          </a:p>
          <a:p>
            <a:pPr marL="0" marR="0" lvl="0" indent="0" algn="l" defTabSz="914400" rtl="0" eaLnBrk="1" fontAlgn="base" latinLnBrk="0" hangingPunct="1">
              <a:lnSpc>
                <a:spcPct val="80000"/>
              </a:lnSpc>
              <a:spcBef>
                <a:spcPct val="20000"/>
              </a:spcBef>
              <a:spcAft>
                <a:spcPct val="0"/>
              </a:spcAft>
              <a:buClrTx/>
              <a:buSzTx/>
              <a:buFont typeface="Arial" charset="0"/>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the Part A inpatient surgical claim is denied as not reasonable and necessary, the MAC may recoup the surgeon’s reimbursement for Part B services.  For services where the patient’s History and Physical, physician progress notes, or other hospital record documentation does not support the medical necessity for performing the procedure, postpayment recoupment may occur for the performing physician’s Part B service.</a:t>
            </a:r>
          </a:p>
        </p:txBody>
      </p:sp>
    </p:spTree>
    <p:extLst>
      <p:ext uri="{BB962C8B-B14F-4D97-AF65-F5344CB8AC3E}">
        <p14:creationId xmlns:p14="http://schemas.microsoft.com/office/powerpoint/2010/main" val="909913424"/>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latin typeface="Arial" panose="020B0604020202020204" pitchFamily="34" charset="0"/>
                <a:cs typeface="Arial" panose="020B0604020202020204" pitchFamily="34" charset="0"/>
              </a:rPr>
              <a:t>Are You Involved in </a:t>
            </a:r>
          </a:p>
          <a:p>
            <a:pPr algn="ctr"/>
            <a:r>
              <a:rPr lang="en-US" sz="4400" b="1" i="1" dirty="0">
                <a:latin typeface="Arial" panose="020B0604020202020204" pitchFamily="34" charset="0"/>
                <a:cs typeface="Arial" panose="020B0604020202020204" pitchFamily="34" charset="0"/>
              </a:rPr>
              <a:t>Research?</a:t>
            </a:r>
          </a:p>
        </p:txBody>
      </p:sp>
    </p:spTree>
    <p:extLst>
      <p:ext uri="{BB962C8B-B14F-4D97-AF65-F5344CB8AC3E}">
        <p14:creationId xmlns:p14="http://schemas.microsoft.com/office/powerpoint/2010/main" val="358136819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Research</a:t>
            </a:r>
          </a:p>
        </p:txBody>
      </p:sp>
      <p:sp>
        <p:nvSpPr>
          <p:cNvPr id="3" name="Title 1">
            <a:extLst>
              <a:ext uri="{FF2B5EF4-FFF2-40B4-BE49-F238E27FC236}">
                <a16:creationId xmlns:a16="http://schemas.microsoft.com/office/drawing/2014/main" id="{CCDBB85D-ADD0-41D2-B5C9-6214DC760C46}"/>
              </a:ext>
            </a:extLst>
          </p:cNvPr>
          <p:cNvSpPr txBox="1">
            <a:spLocks/>
          </p:cNvSpPr>
          <p:nvPr/>
        </p:nvSpPr>
        <p:spPr bwMode="auto">
          <a:xfrm>
            <a:off x="330281" y="1548809"/>
            <a:ext cx="8356851"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0" i="0" u="none" kern="1200">
                <a:solidFill>
                  <a:srgbClr val="008C95"/>
                </a:solidFill>
                <a:latin typeface="+mj-lt"/>
                <a:ea typeface="+mj-ea"/>
                <a:cs typeface="+mj-cs"/>
              </a:defRPr>
            </a:lvl1pPr>
            <a:lvl2pPr algn="ctr" rtl="0" eaLnBrk="1" fontAlgn="base" hangingPunct="1">
              <a:spcBef>
                <a:spcPct val="0"/>
              </a:spcBef>
              <a:spcAft>
                <a:spcPct val="0"/>
              </a:spcAft>
              <a:defRPr sz="4400">
                <a:solidFill>
                  <a:schemeClr val="bg1"/>
                </a:solidFill>
                <a:latin typeface="Arial" charset="0"/>
              </a:defRPr>
            </a:lvl2pPr>
            <a:lvl3pPr algn="ctr" rtl="0" eaLnBrk="1" fontAlgn="base" hangingPunct="1">
              <a:spcBef>
                <a:spcPct val="0"/>
              </a:spcBef>
              <a:spcAft>
                <a:spcPct val="0"/>
              </a:spcAft>
              <a:defRPr sz="4400">
                <a:solidFill>
                  <a:schemeClr val="bg1"/>
                </a:solidFill>
                <a:latin typeface="Arial" charset="0"/>
              </a:defRPr>
            </a:lvl3pPr>
            <a:lvl4pPr algn="ctr" rtl="0" eaLnBrk="1" fontAlgn="base" hangingPunct="1">
              <a:spcBef>
                <a:spcPct val="0"/>
              </a:spcBef>
              <a:spcAft>
                <a:spcPct val="0"/>
              </a:spcAft>
              <a:defRPr sz="4400">
                <a:solidFill>
                  <a:schemeClr val="bg1"/>
                </a:solidFill>
                <a:latin typeface="Arial" charset="0"/>
              </a:defRPr>
            </a:lvl4pPr>
            <a:lvl5pPr algn="ctr" rtl="0" eaLnBrk="1" fontAlgn="base" hangingPunct="1">
              <a:spcBef>
                <a:spcPct val="0"/>
              </a:spcBef>
              <a:spcAft>
                <a:spcPct val="0"/>
              </a:spcAft>
              <a:defRPr sz="4400">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chemeClr val="tx1">
                    <a:lumMod val="75000"/>
                    <a:lumOff val="25000"/>
                  </a:schemeClr>
                </a:solidFill>
                <a:effectLst/>
                <a:uLnTx/>
                <a:uFillTx/>
                <a:latin typeface="Arial"/>
                <a:ea typeface="+mj-ea"/>
                <a:cs typeface="+mj-cs"/>
              </a:rPr>
              <a:t>If you currently participate in research or are interested in participating in research:</a:t>
            </a:r>
          </a:p>
        </p:txBody>
      </p:sp>
      <p:sp>
        <p:nvSpPr>
          <p:cNvPr id="4" name="Content Placeholder 2">
            <a:extLst>
              <a:ext uri="{FF2B5EF4-FFF2-40B4-BE49-F238E27FC236}">
                <a16:creationId xmlns:a16="http://schemas.microsoft.com/office/drawing/2014/main" id="{70A22DA2-D64B-448F-AA5F-41A535F60664}"/>
              </a:ext>
            </a:extLst>
          </p:cNvPr>
          <p:cNvSpPr txBox="1">
            <a:spLocks/>
          </p:cNvSpPr>
          <p:nvPr/>
        </p:nvSpPr>
        <p:spPr bwMode="auto">
          <a:xfrm>
            <a:off x="676939" y="3884428"/>
            <a:ext cx="7467600" cy="197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333333"/>
              </a:buClr>
              <a:buSzPct val="75000"/>
              <a:buNone/>
              <a:tabLst/>
              <a:defRPr/>
            </a:pPr>
            <a:r>
              <a:rPr kumimoji="0" lang="en-US" sz="2400" b="0" i="0" u="none" strike="noStrike" kern="0" cap="none" spc="0" normalizeH="0" baseline="0" noProof="0" dirty="0">
                <a:ln>
                  <a:noFill/>
                </a:ln>
                <a:solidFill>
                  <a:schemeClr val="tx1">
                    <a:lumMod val="75000"/>
                    <a:lumOff val="25000"/>
                  </a:schemeClr>
                </a:solidFill>
                <a:effectLst/>
                <a:uLnTx/>
                <a:uFillTx/>
                <a:latin typeface="Arial"/>
                <a:ea typeface="+mn-ea"/>
                <a:cs typeface="+mn-cs"/>
              </a:rPr>
              <a:t>Contact the Office of Clinical and Translational    Research (OCTR) at Atrium Health</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charset="0"/>
              <a:buNone/>
              <a:tabLst/>
              <a:defRPr/>
            </a:pPr>
            <a:r>
              <a:rPr kumimoji="0" lang="en-US" sz="2400" b="0" i="0" u="none" strike="noStrike" kern="0" cap="none" spc="0" normalizeH="0" baseline="0" noProof="0" dirty="0">
                <a:ln>
                  <a:noFill/>
                </a:ln>
                <a:solidFill>
                  <a:srgbClr val="000000"/>
                </a:solidFill>
                <a:effectLst/>
                <a:uLnTx/>
                <a:uFillTx/>
                <a:latin typeface="Arial"/>
                <a:ea typeface="+mn-ea"/>
                <a:cs typeface="+mn-cs"/>
              </a:rPr>
              <a:t>				</a:t>
            </a:r>
          </a:p>
          <a:p>
            <a:pPr marL="342900" marR="0" lvl="0" indent="-342900" algn="ctr" defTabSz="914400" rtl="0" eaLnBrk="1" fontAlgn="base" latinLnBrk="0" hangingPunct="1">
              <a:lnSpc>
                <a:spcPct val="100000"/>
              </a:lnSpc>
              <a:spcBef>
                <a:spcPct val="20000"/>
              </a:spcBef>
              <a:spcAft>
                <a:spcPct val="0"/>
              </a:spcAft>
              <a:buClr>
                <a:srgbClr val="00007D"/>
              </a:buClr>
              <a:buSzPct val="75000"/>
              <a:buFont typeface="Arial" charset="0"/>
              <a:buNone/>
              <a:tabLst/>
              <a:defRPr/>
            </a:pPr>
            <a:r>
              <a:rPr kumimoji="0" lang="en-US" sz="2600" b="1" i="0" u="none" strike="noStrike" kern="0" cap="none" spc="0" normalizeH="0" baseline="0" noProof="0" dirty="0">
                <a:ln>
                  <a:noFill/>
                </a:ln>
                <a:solidFill>
                  <a:srgbClr val="008C95"/>
                </a:solidFill>
                <a:effectLst/>
                <a:uLnTx/>
                <a:uFillTx/>
                <a:latin typeface="Arial"/>
                <a:ea typeface="+mn-ea"/>
                <a:cs typeface="+mn-cs"/>
              </a:rPr>
              <a:t>704-355-0642</a:t>
            </a: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5603980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33875-40C5-49F5-A885-58B9C63D4B96}"/>
              </a:ext>
            </a:extLst>
          </p:cNvPr>
          <p:cNvSpPr>
            <a:spLocks noGrp="1"/>
          </p:cNvSpPr>
          <p:nvPr>
            <p:ph type="title"/>
          </p:nvPr>
        </p:nvSpPr>
        <p:spPr>
          <a:xfrm>
            <a:off x="457200" y="315685"/>
            <a:ext cx="8229600" cy="685800"/>
          </a:xfrm>
        </p:spPr>
        <p:txBody>
          <a:bodyPr/>
          <a:lstStyle/>
          <a:p>
            <a:r>
              <a:rPr lang="en-US" b="1" dirty="0"/>
              <a:t>What is Medical Necessity?</a:t>
            </a:r>
          </a:p>
        </p:txBody>
      </p:sp>
      <p:sp>
        <p:nvSpPr>
          <p:cNvPr id="3" name="Content Placeholder 2">
            <a:extLst>
              <a:ext uri="{FF2B5EF4-FFF2-40B4-BE49-F238E27FC236}">
                <a16:creationId xmlns:a16="http://schemas.microsoft.com/office/drawing/2014/main" id="{12853B52-DC05-48B0-AB6B-09EC41088E9E}"/>
              </a:ext>
            </a:extLst>
          </p:cNvPr>
          <p:cNvSpPr>
            <a:spLocks noGrp="1"/>
          </p:cNvSpPr>
          <p:nvPr>
            <p:ph idx="1"/>
          </p:nvPr>
        </p:nvSpPr>
        <p:spPr>
          <a:xfrm>
            <a:off x="266700" y="1524000"/>
            <a:ext cx="8610600" cy="4572000"/>
          </a:xfrm>
        </p:spPr>
        <p:txBody>
          <a:bodyPr/>
          <a:lstStyle/>
          <a:p>
            <a:r>
              <a:rPr lang="en-US" sz="2200" dirty="0"/>
              <a:t>Medicare defines medically necessary services as “healthcare services or supplies needed to prevent, diagnose, or treat an illness, injury, condition, disease, or its symptoms and that meet accepted standards of medicine”</a:t>
            </a:r>
          </a:p>
          <a:p>
            <a:r>
              <a:rPr lang="en-US" sz="2200" dirty="0"/>
              <a:t>An important requirement to receive payment for services is to establish medical necessity by documenting the following facts and findings:</a:t>
            </a:r>
          </a:p>
          <a:p>
            <a:pPr lvl="1">
              <a:buFont typeface="Arial" panose="020B0604020202020204" pitchFamily="34" charset="0"/>
              <a:buChar char="‒"/>
            </a:pPr>
            <a:r>
              <a:rPr lang="en-US" sz="2000" dirty="0"/>
              <a:t>Severity of the signs/symptoms or diagnosis exhibited by the patient</a:t>
            </a:r>
          </a:p>
          <a:p>
            <a:pPr lvl="1">
              <a:buFont typeface="Arial" panose="020B0604020202020204" pitchFamily="34" charset="0"/>
              <a:buChar char="‒"/>
            </a:pPr>
            <a:r>
              <a:rPr lang="en-US" sz="2000" dirty="0"/>
              <a:t>Probable outcome for the patient, and how that risk equates to the diagnosis being evaluated</a:t>
            </a:r>
          </a:p>
          <a:p>
            <a:pPr lvl="1">
              <a:buFont typeface="Arial" panose="020B0604020202020204" pitchFamily="34" charset="0"/>
              <a:buChar char="‒"/>
            </a:pPr>
            <a:r>
              <a:rPr lang="en-US" sz="2000" dirty="0"/>
              <a:t>Need for diagnostic studies and/or therapeutic interventions to evaluate the patient’s presenting problem or current medical condition</a:t>
            </a:r>
          </a:p>
          <a:p>
            <a:r>
              <a:rPr lang="en-US" sz="2200" dirty="0"/>
              <a:t>Documentation of all medical care should accurately reflect the need for and outcome of treatment</a:t>
            </a:r>
          </a:p>
          <a:p>
            <a:endParaRPr lang="en-US" dirty="0"/>
          </a:p>
        </p:txBody>
      </p:sp>
    </p:spTree>
    <p:extLst>
      <p:ext uri="{BB962C8B-B14F-4D97-AF65-F5344CB8AC3E}">
        <p14:creationId xmlns:p14="http://schemas.microsoft.com/office/powerpoint/2010/main" val="223959716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Federal Regulations’ Definition of “Research”</a:t>
            </a:r>
          </a:p>
        </p:txBody>
      </p:sp>
      <p:sp>
        <p:nvSpPr>
          <p:cNvPr id="4" name="Rectangle 3">
            <a:extLst>
              <a:ext uri="{FF2B5EF4-FFF2-40B4-BE49-F238E27FC236}">
                <a16:creationId xmlns:a16="http://schemas.microsoft.com/office/drawing/2014/main" id="{C66AB248-9491-49A1-BCAD-3D1E6FDDB947}"/>
              </a:ext>
            </a:extLst>
          </p:cNvPr>
          <p:cNvSpPr txBox="1">
            <a:spLocks noChangeArrowheads="1"/>
          </p:cNvSpPr>
          <p:nvPr/>
        </p:nvSpPr>
        <p:spPr bwMode="auto">
          <a:xfrm>
            <a:off x="381000" y="1714887"/>
            <a:ext cx="8229600" cy="4059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systematic investigation, including research development, testing and evaluation designed to develop or contribute to generalizable knowledge</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Studies that involve:</a:t>
            </a:r>
          </a:p>
          <a:p>
            <a:pPr marL="742950" marR="0" lvl="1" indent="-285750" algn="l" defTabSz="914400" rtl="0" eaLnBrk="1" fontAlgn="base" latinLnBrk="0" hangingPunct="1">
              <a:lnSpc>
                <a:spcPct val="80000"/>
              </a:lnSpc>
              <a:spcBef>
                <a:spcPct val="20000"/>
              </a:spcBef>
              <a:spcAft>
                <a:spcPct val="0"/>
              </a:spcAft>
              <a:buClr>
                <a:srgbClr val="333333"/>
              </a:buClr>
              <a:buSzPct val="7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Patient interviews</a:t>
            </a:r>
          </a:p>
          <a:p>
            <a:pPr marL="742950" marR="0" lvl="1" indent="-285750" algn="l" defTabSz="914400" rtl="0" eaLnBrk="1" fontAlgn="base" latinLnBrk="0" hangingPunct="1">
              <a:lnSpc>
                <a:spcPct val="80000"/>
              </a:lnSpc>
              <a:spcBef>
                <a:spcPct val="20000"/>
              </a:spcBef>
              <a:spcAft>
                <a:spcPct val="0"/>
              </a:spcAft>
              <a:buClr>
                <a:srgbClr val="333333"/>
              </a:buClr>
              <a:buSzPct val="7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Follow-up contact of patients to determine the effectiveness of a program or a treatment, including mailed questionnaires</a:t>
            </a:r>
          </a:p>
          <a:p>
            <a:pPr marL="742950" marR="0" lvl="1" indent="-285750" algn="l" defTabSz="914400" rtl="0" eaLnBrk="1" fontAlgn="base" latinLnBrk="0" hangingPunct="1">
              <a:lnSpc>
                <a:spcPct val="80000"/>
              </a:lnSpc>
              <a:spcBef>
                <a:spcPct val="20000"/>
              </a:spcBef>
              <a:spcAft>
                <a:spcPct val="0"/>
              </a:spcAft>
              <a:buClr>
                <a:srgbClr val="333333"/>
              </a:buClr>
              <a:buSzPct val="7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Chart review and analysis of computer-stored clinical and administrative data to assess quality of care, and  </a:t>
            </a:r>
          </a:p>
          <a:p>
            <a:pPr marL="742950" marR="0" lvl="1" indent="-285750" algn="l" defTabSz="914400" rtl="0" eaLnBrk="1" fontAlgn="base" latinLnBrk="0" hangingPunct="1">
              <a:lnSpc>
                <a:spcPct val="80000"/>
              </a:lnSpc>
              <a:spcBef>
                <a:spcPct val="20000"/>
              </a:spcBef>
              <a:spcAft>
                <a:spcPct val="0"/>
              </a:spcAft>
              <a:buClr>
                <a:srgbClr val="333333"/>
              </a:buClr>
              <a:buSzPct val="75000"/>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Randomized trials of experimental drugs, devices, and procedures</a:t>
            </a:r>
          </a:p>
        </p:txBody>
      </p:sp>
      <p:sp>
        <p:nvSpPr>
          <p:cNvPr id="5" name="Text Box 4">
            <a:extLst>
              <a:ext uri="{FF2B5EF4-FFF2-40B4-BE49-F238E27FC236}">
                <a16:creationId xmlns:a16="http://schemas.microsoft.com/office/drawing/2014/main" id="{87B46706-BEF8-4C6E-A6CF-090473A960BE}"/>
              </a:ext>
            </a:extLst>
          </p:cNvPr>
          <p:cNvSpPr txBox="1">
            <a:spLocks noChangeArrowheads="1"/>
          </p:cNvSpPr>
          <p:nvPr/>
        </p:nvSpPr>
        <p:spPr bwMode="auto">
          <a:xfrm>
            <a:off x="381000" y="5949191"/>
            <a:ext cx="1981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fontAlgn="base">
              <a:spcBef>
                <a:spcPct val="50000"/>
              </a:spcBef>
              <a:spcAft>
                <a:spcPct val="0"/>
              </a:spcAft>
            </a:pPr>
            <a:r>
              <a:rPr lang="en-US" sz="1400" b="0" dirty="0">
                <a:solidFill>
                  <a:prstClr val="black"/>
                </a:solidFill>
                <a:cs typeface="Arial" charset="0"/>
              </a:rPr>
              <a:t>45 CFR 46.102(d)</a:t>
            </a:r>
          </a:p>
        </p:txBody>
      </p:sp>
    </p:spTree>
    <p:extLst>
      <p:ext uri="{BB962C8B-B14F-4D97-AF65-F5344CB8AC3E}">
        <p14:creationId xmlns:p14="http://schemas.microsoft.com/office/powerpoint/2010/main" val="415625930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Federal Regulations and “Research”</a:t>
            </a:r>
          </a:p>
        </p:txBody>
      </p:sp>
      <p:sp>
        <p:nvSpPr>
          <p:cNvPr id="4" name="Rectangle 3">
            <a:extLst>
              <a:ext uri="{FF2B5EF4-FFF2-40B4-BE49-F238E27FC236}">
                <a16:creationId xmlns:a16="http://schemas.microsoft.com/office/drawing/2014/main" id="{2583AA2E-EB07-438B-99F9-8CA8A726928A}"/>
              </a:ext>
            </a:extLst>
          </p:cNvPr>
          <p:cNvSpPr txBox="1">
            <a:spLocks noChangeArrowheads="1"/>
          </p:cNvSpPr>
          <p:nvPr/>
        </p:nvSpPr>
        <p:spPr bwMode="auto">
          <a:xfrm>
            <a:off x="435935" y="1773865"/>
            <a:ext cx="8077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information from a project will be published in a scientific journal or presented at a scientific meeting, the project is considered research by the federal definition </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Any project that involves randomization of members to different intervention risk must be reviewed by the IRB even if the project is a quality improvement project since random assignment is part of an experiment (by definition) and thus research</a:t>
            </a:r>
          </a:p>
        </p:txBody>
      </p:sp>
    </p:spTree>
    <p:extLst>
      <p:ext uri="{BB962C8B-B14F-4D97-AF65-F5344CB8AC3E}">
        <p14:creationId xmlns:p14="http://schemas.microsoft.com/office/powerpoint/2010/main" val="427442664"/>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988423906"/>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Contacts</a:t>
            </a:r>
          </a:p>
        </p:txBody>
      </p:sp>
      <p:sp>
        <p:nvSpPr>
          <p:cNvPr id="4" name="TextBox 3">
            <a:extLst>
              <a:ext uri="{FF2B5EF4-FFF2-40B4-BE49-F238E27FC236}">
                <a16:creationId xmlns:a16="http://schemas.microsoft.com/office/drawing/2014/main" id="{B27CFD41-B9B5-4134-B97D-C2C348E37645}"/>
              </a:ext>
            </a:extLst>
          </p:cNvPr>
          <p:cNvSpPr txBox="1"/>
          <p:nvPr/>
        </p:nvSpPr>
        <p:spPr>
          <a:xfrm>
            <a:off x="437494" y="1252869"/>
            <a:ext cx="8305800" cy="5105401"/>
          </a:xfrm>
          <a:prstGeom prst="rect">
            <a:avLst/>
          </a:prstGeom>
          <a:noFill/>
        </p:spPr>
        <p:txBody>
          <a:bodyPr wrap="square" rtlCol="0">
            <a:noAutofit/>
          </a:bodyPr>
          <a:lstStyle/>
          <a:p>
            <a:pPr marL="342900" indent="-342900" fontAlgn="base">
              <a:spcBef>
                <a:spcPct val="20000"/>
              </a:spcBef>
              <a:spcAft>
                <a:spcPct val="0"/>
              </a:spcAft>
              <a:buClr>
                <a:srgbClr val="00007D"/>
              </a:buClr>
              <a:buSzPct val="75000"/>
            </a:pPr>
            <a:endParaRPr lang="en-US" sz="2400" b="1" i="1" kern="0" dirty="0">
              <a:solidFill>
                <a:srgbClr val="008C95"/>
              </a:solidFill>
              <a:latin typeface="Arial"/>
              <a:cs typeface="Arial" charset="0"/>
            </a:endParaRPr>
          </a:p>
          <a:p>
            <a:pPr marL="342900" indent="-342900" fontAlgn="base">
              <a:spcBef>
                <a:spcPct val="20000"/>
              </a:spcBef>
              <a:spcAft>
                <a:spcPct val="0"/>
              </a:spcAft>
              <a:buClr>
                <a:srgbClr val="00007D"/>
              </a:buClr>
              <a:buSzPct val="75000"/>
            </a:pPr>
            <a:r>
              <a:rPr lang="en-US" sz="2400" b="1" i="1" kern="0" dirty="0">
                <a:solidFill>
                  <a:srgbClr val="008C95"/>
                </a:solidFill>
                <a:latin typeface="Arial"/>
                <a:cs typeface="Arial" charset="0"/>
              </a:rPr>
              <a:t>CHARLOTTE METRO</a:t>
            </a:r>
          </a:p>
          <a:p>
            <a:pPr marL="342900" indent="-342900" fontAlgn="base">
              <a:spcBef>
                <a:spcPct val="20000"/>
              </a:spcBef>
              <a:spcAft>
                <a:spcPct val="0"/>
              </a:spcAft>
              <a:buClr>
                <a:srgbClr val="00007D"/>
              </a:buClr>
              <a:buSzPct val="75000"/>
            </a:pPr>
            <a:endParaRPr lang="en-US" sz="1000" b="1"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Carolee Bryan, CPC, CEMC		</a:t>
            </a:r>
            <a:r>
              <a:rPr lang="en-US" sz="2000" i="1" kern="0" dirty="0">
                <a:solidFill>
                  <a:schemeClr val="tx1">
                    <a:lumMod val="75000"/>
                    <a:lumOff val="25000"/>
                  </a:schemeClr>
                </a:solidFill>
                <a:latin typeface="Arial"/>
                <a:cs typeface="Arial" charset="0"/>
              </a:rPr>
              <a:t>(704) 512-5937</a:t>
            </a:r>
          </a:p>
          <a:p>
            <a:pPr marL="342900" indent="-342900" fontAlgn="base">
              <a:spcBef>
                <a:spcPct val="20000"/>
              </a:spcBef>
              <a:spcAft>
                <a:spcPct val="0"/>
              </a:spcAft>
              <a:buClr>
                <a:srgbClr val="00007D"/>
              </a:buClr>
              <a:buSzPct val="75000"/>
            </a:pPr>
            <a:r>
              <a:rPr lang="en-US" sz="2000" i="1" kern="0" dirty="0">
                <a:solidFill>
                  <a:schemeClr val="tx1">
                    <a:lumMod val="75000"/>
                    <a:lumOff val="25000"/>
                  </a:schemeClr>
                </a:solidFill>
                <a:latin typeface="Arial"/>
                <a:cs typeface="Arial" charset="0"/>
              </a:rPr>
              <a:t>	</a:t>
            </a:r>
            <a:r>
              <a:rPr lang="en-US" sz="2000" b="1" i="1" kern="0" dirty="0">
                <a:solidFill>
                  <a:schemeClr val="tx1">
                    <a:lumMod val="75000"/>
                    <a:lumOff val="25000"/>
                  </a:schemeClr>
                </a:solidFill>
                <a:latin typeface="Arial"/>
                <a:cs typeface="Arial" charset="0"/>
              </a:rPr>
              <a:t>		</a:t>
            </a: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Gina Barrett, CPC, CEMC		</a:t>
            </a:r>
            <a:r>
              <a:rPr lang="en-US" sz="2000" i="1" kern="0" dirty="0">
                <a:solidFill>
                  <a:schemeClr val="tx1">
                    <a:lumMod val="75000"/>
                    <a:lumOff val="25000"/>
                  </a:schemeClr>
                </a:solidFill>
                <a:latin typeface="Arial"/>
                <a:cs typeface="Arial" charset="0"/>
              </a:rPr>
              <a:t>(704) 512-5938</a:t>
            </a:r>
          </a:p>
          <a:p>
            <a:pPr marL="342900" indent="-342900" fontAlgn="base">
              <a:spcBef>
                <a:spcPct val="20000"/>
              </a:spcBef>
              <a:spcAft>
                <a:spcPct val="0"/>
              </a:spcAft>
              <a:buClr>
                <a:srgbClr val="00007D"/>
              </a:buClr>
              <a:buSzPct val="75000"/>
            </a:pPr>
            <a:r>
              <a:rPr lang="en-US" sz="2000" i="1" kern="0" dirty="0">
                <a:solidFill>
                  <a:schemeClr val="tx1">
                    <a:lumMod val="75000"/>
                    <a:lumOff val="25000"/>
                  </a:schemeClr>
                </a:solidFill>
                <a:latin typeface="Arial"/>
                <a:cs typeface="Arial" charset="0"/>
              </a:rPr>
              <a:t>	</a:t>
            </a:r>
            <a:r>
              <a:rPr lang="en-US" sz="2000" b="1" i="1" kern="0" dirty="0">
                <a:solidFill>
                  <a:schemeClr val="tx1">
                    <a:lumMod val="75000"/>
                    <a:lumOff val="25000"/>
                  </a:schemeClr>
                </a:solidFill>
                <a:latin typeface="Arial"/>
                <a:cs typeface="Arial" charset="0"/>
              </a:rPr>
              <a:t>			</a:t>
            </a: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Cathy Serfass, CPC, CEMC		</a:t>
            </a:r>
            <a:r>
              <a:rPr lang="en-US" sz="2000" i="1" kern="0" dirty="0">
                <a:solidFill>
                  <a:schemeClr val="tx1">
                    <a:lumMod val="75000"/>
                    <a:lumOff val="25000"/>
                  </a:schemeClr>
                </a:solidFill>
                <a:latin typeface="Arial"/>
                <a:cs typeface="Arial" charset="0"/>
              </a:rPr>
              <a:t>(704) 512-5908</a:t>
            </a:r>
          </a:p>
          <a:p>
            <a:pPr marL="342900" indent="-342900" fontAlgn="base">
              <a:spcBef>
                <a:spcPct val="20000"/>
              </a:spcBef>
              <a:spcAft>
                <a:spcPct val="0"/>
              </a:spcAft>
              <a:buClr>
                <a:srgbClr val="00007D"/>
              </a:buClr>
              <a:buSzPct val="75000"/>
            </a:pPr>
            <a:r>
              <a:rPr lang="en-US" sz="2000" i="1" kern="0" dirty="0">
                <a:solidFill>
                  <a:schemeClr val="tx1">
                    <a:lumMod val="75000"/>
                    <a:lumOff val="25000"/>
                  </a:schemeClr>
                </a:solidFill>
                <a:latin typeface="Arial"/>
                <a:cs typeface="Arial" charset="0"/>
              </a:rPr>
              <a:t>	</a:t>
            </a:r>
            <a:r>
              <a:rPr lang="en-US" sz="2000" b="1" i="1" kern="0" dirty="0">
                <a:solidFill>
                  <a:schemeClr val="tx1">
                    <a:lumMod val="75000"/>
                    <a:lumOff val="25000"/>
                  </a:schemeClr>
                </a:solidFill>
                <a:latin typeface="Arial"/>
                <a:cs typeface="Arial" charset="0"/>
              </a:rPr>
              <a:t>		</a:t>
            </a: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Vanessa Coles, CPC, CEMC		</a:t>
            </a:r>
            <a:r>
              <a:rPr lang="en-US" sz="2000" i="1" kern="0" dirty="0">
                <a:solidFill>
                  <a:schemeClr val="tx1">
                    <a:lumMod val="75000"/>
                    <a:lumOff val="25000"/>
                  </a:schemeClr>
                </a:solidFill>
                <a:latin typeface="Arial"/>
                <a:cs typeface="Arial" charset="0"/>
              </a:rPr>
              <a:t>(704) 512-5944</a:t>
            </a:r>
            <a:r>
              <a:rPr lang="en-US" sz="2000" b="1" i="1" kern="0" dirty="0">
                <a:solidFill>
                  <a:schemeClr val="tx1">
                    <a:lumMod val="75000"/>
                    <a:lumOff val="25000"/>
                  </a:schemeClr>
                </a:solidFill>
                <a:latin typeface="Arial"/>
                <a:cs typeface="Arial" charset="0"/>
              </a:rPr>
              <a:t>	</a:t>
            </a:r>
          </a:p>
          <a:p>
            <a:pPr marL="342900" indent="-342900" fontAlgn="base">
              <a:spcBef>
                <a:spcPct val="20000"/>
              </a:spcBef>
              <a:spcAft>
                <a:spcPct val="0"/>
              </a:spcAft>
              <a:buClr>
                <a:srgbClr val="00007D"/>
              </a:buClr>
              <a:buSzPct val="75000"/>
            </a:pPr>
            <a:endParaRPr lang="en-US" sz="2000" b="1"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Mary Morrison, CPC, CEMC		</a:t>
            </a:r>
            <a:r>
              <a:rPr lang="en-US" sz="2000" i="1" kern="0" dirty="0">
                <a:solidFill>
                  <a:schemeClr val="tx1">
                    <a:lumMod val="75000"/>
                    <a:lumOff val="25000"/>
                  </a:schemeClr>
                </a:solidFill>
                <a:latin typeface="Arial"/>
                <a:cs typeface="Arial" charset="0"/>
              </a:rPr>
              <a:t>(704) 512-5916</a:t>
            </a:r>
          </a:p>
          <a:p>
            <a:pPr marL="342900" indent="-342900" fontAlgn="base">
              <a:spcBef>
                <a:spcPct val="20000"/>
              </a:spcBef>
              <a:spcAft>
                <a:spcPct val="0"/>
              </a:spcAft>
              <a:buClr>
                <a:srgbClr val="00007D"/>
              </a:buClr>
              <a:buSzPct val="75000"/>
            </a:pP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Meleah Oliver, CPC, CEMC, CMA</a:t>
            </a:r>
            <a:r>
              <a:rPr lang="en-US" sz="2000" i="1" kern="0" dirty="0">
                <a:solidFill>
                  <a:schemeClr val="tx1">
                    <a:lumMod val="75000"/>
                    <a:lumOff val="25000"/>
                  </a:schemeClr>
                </a:solidFill>
                <a:latin typeface="Arial"/>
                <a:cs typeface="Arial" charset="0"/>
              </a:rPr>
              <a:t>	(704) 403-4776</a:t>
            </a:r>
          </a:p>
          <a:p>
            <a:pPr marL="342900" indent="-342900" fontAlgn="base">
              <a:spcBef>
                <a:spcPct val="20000"/>
              </a:spcBef>
              <a:spcAft>
                <a:spcPct val="0"/>
              </a:spcAft>
              <a:buClr>
                <a:srgbClr val="00007D"/>
              </a:buClr>
              <a:buSzPct val="75000"/>
            </a:pPr>
            <a:r>
              <a:rPr lang="en-US" sz="1600" b="1" i="1" kern="0" dirty="0">
                <a:solidFill>
                  <a:srgbClr val="000000"/>
                </a:solidFill>
                <a:latin typeface="Arial"/>
                <a:cs typeface="Arial" charset="0"/>
              </a:rPr>
              <a:t>	</a:t>
            </a:r>
            <a:endParaRPr lang="en-US" sz="1600"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1600" b="1" i="1" kern="0" dirty="0">
                <a:solidFill>
                  <a:srgbClr val="000000"/>
                </a:solidFill>
                <a:latin typeface="Arial"/>
                <a:cs typeface="Arial" charset="0"/>
              </a:rPr>
              <a:t>	</a:t>
            </a:r>
          </a:p>
          <a:p>
            <a:pPr marL="342900" indent="-342900" fontAlgn="base">
              <a:spcBef>
                <a:spcPct val="20000"/>
              </a:spcBef>
              <a:spcAft>
                <a:spcPct val="0"/>
              </a:spcAft>
              <a:buClr>
                <a:srgbClr val="00007D"/>
              </a:buClr>
              <a:buSzPct val="75000"/>
            </a:pPr>
            <a:r>
              <a:rPr lang="en-US" sz="1600" b="1" i="1" kern="0" dirty="0">
                <a:solidFill>
                  <a:srgbClr val="000000"/>
                </a:solidFill>
                <a:latin typeface="Arial"/>
                <a:cs typeface="Arial" charset="0"/>
              </a:rPr>
              <a:t>			</a:t>
            </a:r>
          </a:p>
          <a:p>
            <a:pPr marL="342900" indent="-342900" fontAlgn="base">
              <a:spcBef>
                <a:spcPct val="20000"/>
              </a:spcBef>
              <a:spcAft>
                <a:spcPct val="0"/>
              </a:spcAft>
              <a:buClr>
                <a:srgbClr val="00007D"/>
              </a:buClr>
              <a:buSzPct val="75000"/>
            </a:pPr>
            <a:r>
              <a:rPr lang="en-US" sz="1600" b="1" i="1" kern="0" dirty="0">
                <a:solidFill>
                  <a:srgbClr val="000000"/>
                </a:solidFill>
                <a:latin typeface="Arial"/>
                <a:cs typeface="Arial" charset="0"/>
              </a:rPr>
              <a:t>		</a:t>
            </a:r>
          </a:p>
        </p:txBody>
      </p:sp>
    </p:spTree>
    <p:extLst>
      <p:ext uri="{BB962C8B-B14F-4D97-AF65-F5344CB8AC3E}">
        <p14:creationId xmlns:p14="http://schemas.microsoft.com/office/powerpoint/2010/main" val="9116889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Contacts</a:t>
            </a:r>
          </a:p>
        </p:txBody>
      </p:sp>
      <p:sp>
        <p:nvSpPr>
          <p:cNvPr id="3" name="TextBox 2">
            <a:extLst>
              <a:ext uri="{FF2B5EF4-FFF2-40B4-BE49-F238E27FC236}">
                <a16:creationId xmlns:a16="http://schemas.microsoft.com/office/drawing/2014/main" id="{F991B589-1252-4926-8D8F-4FADF9EA9AAA}"/>
              </a:ext>
            </a:extLst>
          </p:cNvPr>
          <p:cNvSpPr txBox="1"/>
          <p:nvPr/>
        </p:nvSpPr>
        <p:spPr>
          <a:xfrm>
            <a:off x="361294" y="1538173"/>
            <a:ext cx="8458200" cy="4648200"/>
          </a:xfrm>
          <a:prstGeom prst="rect">
            <a:avLst/>
          </a:prstGeom>
          <a:noFill/>
        </p:spPr>
        <p:txBody>
          <a:bodyPr wrap="square" rtlCol="0">
            <a:noAutofit/>
          </a:bodyPr>
          <a:lstStyle/>
          <a:p>
            <a:pPr marL="342900" indent="-342900" fontAlgn="base">
              <a:spcBef>
                <a:spcPct val="20000"/>
              </a:spcBef>
              <a:spcAft>
                <a:spcPct val="0"/>
              </a:spcAft>
              <a:buClr>
                <a:srgbClr val="00007D"/>
              </a:buClr>
              <a:buSzPct val="75000"/>
            </a:pPr>
            <a:r>
              <a:rPr lang="en-US" sz="2400" b="1" i="1" kern="0" dirty="0">
                <a:solidFill>
                  <a:srgbClr val="008C95"/>
                </a:solidFill>
                <a:latin typeface="Arial"/>
                <a:cs typeface="Arial" charset="0"/>
              </a:rPr>
              <a:t>CHARLOTTE METRO</a:t>
            </a:r>
          </a:p>
          <a:p>
            <a:pPr marL="342900" indent="-342900" fontAlgn="base">
              <a:spcBef>
                <a:spcPct val="20000"/>
              </a:spcBef>
              <a:spcAft>
                <a:spcPct val="0"/>
              </a:spcAft>
              <a:buClr>
                <a:srgbClr val="00007D"/>
              </a:buClr>
              <a:buSzPct val="75000"/>
            </a:pPr>
            <a:endParaRPr lang="en-US" sz="1000" b="1"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Martha Forrest, CPC, CEMC, CDEO		</a:t>
            </a:r>
            <a:r>
              <a:rPr lang="en-US" sz="2000" i="1" kern="0" dirty="0">
                <a:solidFill>
                  <a:schemeClr val="tx1">
                    <a:lumMod val="75000"/>
                    <a:lumOff val="25000"/>
                  </a:schemeClr>
                </a:solidFill>
                <a:latin typeface="Arial"/>
                <a:cs typeface="Arial" charset="0"/>
              </a:rPr>
              <a:t>(704) 403-4736</a:t>
            </a:r>
          </a:p>
          <a:p>
            <a:pPr marL="342900" indent="-342900" fontAlgn="base">
              <a:spcBef>
                <a:spcPct val="20000"/>
              </a:spcBef>
              <a:spcAft>
                <a:spcPct val="0"/>
              </a:spcAft>
              <a:buClr>
                <a:srgbClr val="00007D"/>
              </a:buClr>
              <a:buSzPct val="75000"/>
            </a:pPr>
            <a:r>
              <a:rPr lang="en-US" sz="2000" i="1" kern="0" dirty="0">
                <a:solidFill>
                  <a:schemeClr val="tx1">
                    <a:lumMod val="75000"/>
                    <a:lumOff val="25000"/>
                  </a:schemeClr>
                </a:solidFill>
                <a:latin typeface="Arial"/>
                <a:cs typeface="Arial" charset="0"/>
              </a:rPr>
              <a:t>	</a:t>
            </a:r>
            <a:r>
              <a:rPr lang="en-US" sz="2000" b="1" i="1" kern="0" dirty="0">
                <a:solidFill>
                  <a:schemeClr val="tx1">
                    <a:lumMod val="75000"/>
                    <a:lumOff val="25000"/>
                  </a:schemeClr>
                </a:solidFill>
                <a:latin typeface="Arial"/>
                <a:cs typeface="Arial" charset="0"/>
              </a:rPr>
              <a:t>		</a:t>
            </a: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Stephanie Nowak, CPC, CEMC, CDEO		</a:t>
            </a:r>
            <a:r>
              <a:rPr lang="en-US" sz="2000" i="1" kern="0" dirty="0">
                <a:solidFill>
                  <a:schemeClr val="tx1">
                    <a:lumMod val="75000"/>
                    <a:lumOff val="25000"/>
                  </a:schemeClr>
                </a:solidFill>
                <a:latin typeface="Arial"/>
                <a:cs typeface="Arial" charset="0"/>
              </a:rPr>
              <a:t>(704) 403-4751</a:t>
            </a:r>
          </a:p>
          <a:p>
            <a:pPr marL="342900" indent="-342900" fontAlgn="base">
              <a:spcBef>
                <a:spcPct val="20000"/>
              </a:spcBef>
              <a:spcAft>
                <a:spcPct val="0"/>
              </a:spcAft>
              <a:buClr>
                <a:srgbClr val="00007D"/>
              </a:buClr>
              <a:buSzPct val="75000"/>
            </a:pP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Erica Woolsey, CPC, CEMC			</a:t>
            </a:r>
            <a:r>
              <a:rPr lang="en-US" sz="2000" i="1" kern="0" dirty="0">
                <a:solidFill>
                  <a:schemeClr val="tx1">
                    <a:lumMod val="75000"/>
                    <a:lumOff val="25000"/>
                  </a:schemeClr>
                </a:solidFill>
                <a:latin typeface="Arial"/>
                <a:cs typeface="Arial" charset="0"/>
              </a:rPr>
              <a:t>(980) 323-4144</a:t>
            </a:r>
          </a:p>
          <a:p>
            <a:pPr marL="342900" indent="-342900" fontAlgn="base">
              <a:spcBef>
                <a:spcPct val="20000"/>
              </a:spcBef>
              <a:spcAft>
                <a:spcPct val="0"/>
              </a:spcAft>
              <a:buClr>
                <a:srgbClr val="00007D"/>
              </a:buClr>
              <a:buSzPct val="75000"/>
            </a:pPr>
            <a:endParaRPr lang="en-US" sz="2000"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Roberta Siler, CPC</a:t>
            </a:r>
            <a:r>
              <a:rPr lang="en-US" sz="2000" i="1" kern="0" dirty="0">
                <a:solidFill>
                  <a:schemeClr val="tx1">
                    <a:lumMod val="75000"/>
                    <a:lumOff val="25000"/>
                  </a:schemeClr>
                </a:solidFill>
                <a:latin typeface="Arial"/>
                <a:cs typeface="Arial" charset="0"/>
              </a:rPr>
              <a:t>				(704) 403-4731 </a:t>
            </a:r>
          </a:p>
          <a:p>
            <a:pPr marL="342900" indent="-342900" fontAlgn="base">
              <a:spcBef>
                <a:spcPct val="20000"/>
              </a:spcBef>
              <a:spcAft>
                <a:spcPct val="0"/>
              </a:spcAft>
              <a:buClr>
                <a:srgbClr val="00007D"/>
              </a:buClr>
              <a:buSzPct val="75000"/>
            </a:pPr>
            <a:r>
              <a:rPr lang="en-US" sz="1600" i="1" kern="0" dirty="0">
                <a:solidFill>
                  <a:srgbClr val="000000"/>
                </a:solidFill>
                <a:latin typeface="Arial"/>
                <a:cs typeface="Arial" charset="0"/>
              </a:rPr>
              <a:t>	</a:t>
            </a:r>
            <a:r>
              <a:rPr lang="en-US" sz="1600" b="1" i="1" kern="0" dirty="0">
                <a:solidFill>
                  <a:srgbClr val="000000"/>
                </a:solidFill>
                <a:latin typeface="Arial"/>
                <a:cs typeface="Arial" charset="0"/>
              </a:rPr>
              <a:t>		</a:t>
            </a:r>
            <a:endParaRPr lang="en-US" sz="1600"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endParaRPr lang="en-US" sz="900" b="1" i="1" kern="0" dirty="0">
              <a:solidFill>
                <a:srgbClr val="008C95"/>
              </a:solidFill>
              <a:latin typeface="Arial"/>
              <a:cs typeface="Arial" charset="0"/>
            </a:endParaRPr>
          </a:p>
          <a:p>
            <a:pPr marL="342900" indent="-342900" fontAlgn="base">
              <a:spcBef>
                <a:spcPct val="20000"/>
              </a:spcBef>
              <a:spcAft>
                <a:spcPct val="0"/>
              </a:spcAft>
              <a:buClr>
                <a:srgbClr val="00007D"/>
              </a:buClr>
              <a:buSzPct val="75000"/>
            </a:pPr>
            <a:r>
              <a:rPr lang="en-US" sz="2400" b="1" i="1" kern="0" dirty="0">
                <a:solidFill>
                  <a:srgbClr val="008C95"/>
                </a:solidFill>
                <a:latin typeface="Arial"/>
                <a:cs typeface="Arial" charset="0"/>
              </a:rPr>
              <a:t>NEW HANOVER, COLUMBUS, and SCOTLAND REGIONS</a:t>
            </a:r>
          </a:p>
          <a:p>
            <a:pPr marL="342900" indent="-342900" fontAlgn="base">
              <a:spcBef>
                <a:spcPct val="20000"/>
              </a:spcBef>
              <a:spcAft>
                <a:spcPct val="0"/>
              </a:spcAft>
              <a:buClr>
                <a:srgbClr val="00007D"/>
              </a:buClr>
              <a:buSzPct val="75000"/>
            </a:pPr>
            <a:endParaRPr lang="en-US" sz="1000" b="1"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Gloria Bright, CPC, CPMA, CEMC		</a:t>
            </a:r>
            <a:r>
              <a:rPr lang="en-US" sz="2000" i="1" kern="0" dirty="0">
                <a:solidFill>
                  <a:schemeClr val="tx1">
                    <a:lumMod val="75000"/>
                    <a:lumOff val="25000"/>
                  </a:schemeClr>
                </a:solidFill>
                <a:latin typeface="Arial"/>
                <a:cs typeface="Arial" charset="0"/>
              </a:rPr>
              <a:t>(910) 667-3752</a:t>
            </a:r>
          </a:p>
          <a:p>
            <a:pPr marL="342900" indent="-342900" fontAlgn="base">
              <a:spcBef>
                <a:spcPct val="20000"/>
              </a:spcBef>
              <a:spcAft>
                <a:spcPct val="0"/>
              </a:spcAft>
              <a:buClr>
                <a:srgbClr val="00007D"/>
              </a:buClr>
              <a:buSzPct val="75000"/>
            </a:pPr>
            <a:r>
              <a:rPr lang="en-US" sz="1600" i="1" kern="0" dirty="0">
                <a:solidFill>
                  <a:srgbClr val="000000"/>
                </a:solidFill>
                <a:latin typeface="Arial"/>
                <a:cs typeface="Arial" charset="0"/>
              </a:rPr>
              <a:t>	</a:t>
            </a:r>
            <a:r>
              <a:rPr lang="en-US" sz="2000" b="1" i="1" kern="0" dirty="0">
                <a:solidFill>
                  <a:srgbClr val="000000"/>
                </a:solidFill>
                <a:latin typeface="Arial"/>
                <a:cs typeface="Arial" charset="0"/>
              </a:rPr>
              <a:t>		</a:t>
            </a:r>
            <a:endParaRPr lang="en-US" sz="2000"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endParaRPr lang="en-US" sz="2000" i="1" kern="0" dirty="0">
              <a:solidFill>
                <a:srgbClr val="000000"/>
              </a:solidFill>
              <a:latin typeface="Arial"/>
              <a:cs typeface="Arial" charset="0"/>
            </a:endParaRPr>
          </a:p>
        </p:txBody>
      </p:sp>
    </p:spTree>
    <p:extLst>
      <p:ext uri="{BB962C8B-B14F-4D97-AF65-F5344CB8AC3E}">
        <p14:creationId xmlns:p14="http://schemas.microsoft.com/office/powerpoint/2010/main" val="236121955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Contacts</a:t>
            </a:r>
          </a:p>
        </p:txBody>
      </p:sp>
      <p:sp>
        <p:nvSpPr>
          <p:cNvPr id="3" name="TextBox 2">
            <a:extLst>
              <a:ext uri="{FF2B5EF4-FFF2-40B4-BE49-F238E27FC236}">
                <a16:creationId xmlns:a16="http://schemas.microsoft.com/office/drawing/2014/main" id="{DB1250EB-3464-4347-96B4-DC19108A680A}"/>
              </a:ext>
            </a:extLst>
          </p:cNvPr>
          <p:cNvSpPr txBox="1"/>
          <p:nvPr/>
        </p:nvSpPr>
        <p:spPr>
          <a:xfrm>
            <a:off x="679045" y="1816395"/>
            <a:ext cx="8305800" cy="4267200"/>
          </a:xfrm>
          <a:prstGeom prst="rect">
            <a:avLst/>
          </a:prstGeom>
          <a:noFill/>
        </p:spPr>
        <p:txBody>
          <a:bodyPr wrap="square" rtlCol="0">
            <a:noAutofit/>
          </a:bodyPr>
          <a:lstStyle/>
          <a:p>
            <a:pPr marL="342900" indent="-342900" fontAlgn="base">
              <a:spcBef>
                <a:spcPct val="20000"/>
              </a:spcBef>
              <a:spcAft>
                <a:spcPct val="0"/>
              </a:spcAft>
              <a:buClr>
                <a:srgbClr val="00007D"/>
              </a:buClr>
              <a:buSzPct val="75000"/>
            </a:pPr>
            <a:r>
              <a:rPr lang="en-US" sz="2400" b="1" i="1" kern="0" dirty="0">
                <a:solidFill>
                  <a:srgbClr val="008C95"/>
                </a:solidFill>
                <a:latin typeface="Arial"/>
                <a:cs typeface="Arial" charset="0"/>
              </a:rPr>
              <a:t>BEHAVIORAL HEALTH</a:t>
            </a:r>
          </a:p>
          <a:p>
            <a:pPr marL="342900" indent="-342900" fontAlgn="base">
              <a:spcBef>
                <a:spcPct val="20000"/>
              </a:spcBef>
              <a:spcAft>
                <a:spcPct val="0"/>
              </a:spcAft>
              <a:buClr>
                <a:srgbClr val="00007D"/>
              </a:buClr>
              <a:buSzPct val="75000"/>
            </a:pPr>
            <a:endParaRPr lang="en-US" sz="1000" b="1"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Martha Forrest, CPC, CEMC, CDEO		</a:t>
            </a:r>
            <a:r>
              <a:rPr lang="en-US" sz="2000" i="1" kern="0" dirty="0">
                <a:solidFill>
                  <a:schemeClr val="tx1">
                    <a:lumMod val="75000"/>
                    <a:lumOff val="25000"/>
                  </a:schemeClr>
                </a:solidFill>
                <a:latin typeface="Arial"/>
                <a:cs typeface="Arial" charset="0"/>
              </a:rPr>
              <a:t>(704) 403-4736</a:t>
            </a:r>
          </a:p>
          <a:p>
            <a:pPr marL="342900" indent="-342900" fontAlgn="base">
              <a:spcBef>
                <a:spcPct val="20000"/>
              </a:spcBef>
              <a:spcAft>
                <a:spcPct val="0"/>
              </a:spcAft>
              <a:buClr>
                <a:srgbClr val="00007D"/>
              </a:buClr>
              <a:buSzPct val="75000"/>
            </a:pPr>
            <a:r>
              <a:rPr lang="en-US" sz="2000" i="1" kern="0" dirty="0">
                <a:solidFill>
                  <a:schemeClr val="tx1">
                    <a:lumMod val="75000"/>
                    <a:lumOff val="25000"/>
                  </a:schemeClr>
                </a:solidFill>
                <a:latin typeface="Arial"/>
                <a:cs typeface="Arial" charset="0"/>
              </a:rPr>
              <a:t>	</a:t>
            </a:r>
            <a:endParaRPr lang="en-US" sz="2000" b="1" i="1" kern="0" dirty="0">
              <a:solidFill>
                <a:schemeClr val="tx1">
                  <a:lumMod val="75000"/>
                  <a:lumOff val="25000"/>
                </a:schemeClr>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Vanessa Coles, CPC, CEMC			</a:t>
            </a:r>
            <a:r>
              <a:rPr lang="en-US" sz="2000" i="1" kern="0" dirty="0">
                <a:solidFill>
                  <a:schemeClr val="tx1">
                    <a:lumMod val="75000"/>
                    <a:lumOff val="25000"/>
                  </a:schemeClr>
                </a:solidFill>
                <a:latin typeface="Arial"/>
                <a:cs typeface="Arial" charset="0"/>
              </a:rPr>
              <a:t>(704) 512-5944</a:t>
            </a:r>
            <a:r>
              <a:rPr lang="en-US" b="1" i="1" kern="0" dirty="0">
                <a:solidFill>
                  <a:schemeClr val="tx1">
                    <a:lumMod val="75000"/>
                    <a:lumOff val="25000"/>
                  </a:schemeClr>
                </a:solidFill>
                <a:latin typeface="Arial"/>
                <a:cs typeface="Arial" charset="0"/>
              </a:rPr>
              <a:t>	</a:t>
            </a:r>
          </a:p>
          <a:p>
            <a:pPr marL="342900" indent="-342900" fontAlgn="base">
              <a:spcBef>
                <a:spcPct val="20000"/>
              </a:spcBef>
              <a:spcAft>
                <a:spcPct val="0"/>
              </a:spcAft>
              <a:buClr>
                <a:srgbClr val="00007D"/>
              </a:buClr>
              <a:buSzPct val="75000"/>
            </a:pPr>
            <a:r>
              <a:rPr lang="en-US" sz="1600" b="1" i="1" kern="0" dirty="0">
                <a:solidFill>
                  <a:srgbClr val="000000"/>
                </a:solidFill>
                <a:latin typeface="Arial"/>
                <a:cs typeface="Arial" charset="0"/>
              </a:rPr>
              <a:t>			</a:t>
            </a:r>
          </a:p>
          <a:p>
            <a:pPr marL="342900" indent="-342900" fontAlgn="base">
              <a:spcBef>
                <a:spcPct val="20000"/>
              </a:spcBef>
              <a:spcAft>
                <a:spcPct val="0"/>
              </a:spcAft>
              <a:buClr>
                <a:srgbClr val="00007D"/>
              </a:buClr>
              <a:buSzPct val="75000"/>
            </a:pPr>
            <a:endParaRPr lang="en-US" sz="1600" b="1" i="1" kern="0" dirty="0">
              <a:solidFill>
                <a:srgbClr val="008C95"/>
              </a:solidFill>
              <a:latin typeface="Arial"/>
              <a:cs typeface="Arial" charset="0"/>
            </a:endParaRPr>
          </a:p>
          <a:p>
            <a:pPr marL="342900" indent="-342900" fontAlgn="base">
              <a:spcBef>
                <a:spcPct val="20000"/>
              </a:spcBef>
              <a:spcAft>
                <a:spcPct val="0"/>
              </a:spcAft>
              <a:buClr>
                <a:srgbClr val="00007D"/>
              </a:buClr>
              <a:buSzPct val="75000"/>
            </a:pPr>
            <a:endParaRPr lang="en-US" sz="1600" b="1" i="1" kern="0" dirty="0">
              <a:solidFill>
                <a:srgbClr val="008C95"/>
              </a:solidFill>
              <a:latin typeface="Arial"/>
              <a:cs typeface="Arial" charset="0"/>
            </a:endParaRPr>
          </a:p>
          <a:p>
            <a:pPr marL="342900" indent="-342900" fontAlgn="base">
              <a:spcBef>
                <a:spcPct val="20000"/>
              </a:spcBef>
              <a:spcAft>
                <a:spcPct val="0"/>
              </a:spcAft>
              <a:buClr>
                <a:srgbClr val="00007D"/>
              </a:buClr>
              <a:buSzPct val="75000"/>
            </a:pPr>
            <a:r>
              <a:rPr lang="en-US" sz="2400" b="1" i="1" kern="0" dirty="0">
                <a:solidFill>
                  <a:srgbClr val="008C95"/>
                </a:solidFill>
                <a:latin typeface="Arial"/>
                <a:cs typeface="Arial" charset="0"/>
              </a:rPr>
              <a:t>NEONATOLOGY</a:t>
            </a:r>
          </a:p>
          <a:p>
            <a:pPr marL="342900" indent="-342900" fontAlgn="base">
              <a:spcBef>
                <a:spcPct val="20000"/>
              </a:spcBef>
              <a:spcAft>
                <a:spcPct val="0"/>
              </a:spcAft>
              <a:buClr>
                <a:srgbClr val="00007D"/>
              </a:buClr>
              <a:buSzPct val="75000"/>
            </a:pPr>
            <a:endParaRPr lang="en-US" sz="1600" b="1"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r>
              <a:rPr lang="en-US" sz="2000" b="1" i="1" kern="0" dirty="0">
                <a:solidFill>
                  <a:schemeClr val="tx1">
                    <a:lumMod val="75000"/>
                    <a:lumOff val="25000"/>
                  </a:schemeClr>
                </a:solidFill>
                <a:latin typeface="Arial"/>
                <a:cs typeface="Arial" charset="0"/>
              </a:rPr>
              <a:t>Erica Woolsey, CPC, CEMC			</a:t>
            </a:r>
            <a:r>
              <a:rPr lang="en-US" sz="2000" i="1" kern="0" dirty="0">
                <a:solidFill>
                  <a:schemeClr val="tx1">
                    <a:lumMod val="75000"/>
                    <a:lumOff val="25000"/>
                  </a:schemeClr>
                </a:solidFill>
                <a:latin typeface="Arial"/>
                <a:cs typeface="Arial" charset="0"/>
              </a:rPr>
              <a:t>(980) 323-4144</a:t>
            </a:r>
          </a:p>
          <a:p>
            <a:pPr marL="342900" indent="-342900" fontAlgn="base">
              <a:spcBef>
                <a:spcPct val="20000"/>
              </a:spcBef>
              <a:spcAft>
                <a:spcPct val="0"/>
              </a:spcAft>
              <a:buClr>
                <a:srgbClr val="00007D"/>
              </a:buClr>
              <a:buSzPct val="75000"/>
            </a:pPr>
            <a:r>
              <a:rPr lang="en-US" sz="1600" i="1" kern="0" dirty="0">
                <a:solidFill>
                  <a:srgbClr val="000000"/>
                </a:solidFill>
                <a:latin typeface="Arial"/>
                <a:cs typeface="Arial" charset="0"/>
              </a:rPr>
              <a:t>	</a:t>
            </a:r>
            <a:r>
              <a:rPr lang="en-US" sz="1600" b="1" i="1" kern="0" dirty="0">
                <a:solidFill>
                  <a:srgbClr val="000000"/>
                </a:solidFill>
                <a:latin typeface="Arial"/>
                <a:cs typeface="Arial" charset="0"/>
              </a:rPr>
              <a:t>	</a:t>
            </a:r>
            <a:r>
              <a:rPr lang="en-US" sz="2000" b="1" i="1" kern="0" dirty="0">
                <a:solidFill>
                  <a:srgbClr val="000000"/>
                </a:solidFill>
                <a:latin typeface="Arial"/>
                <a:cs typeface="Arial" charset="0"/>
              </a:rPr>
              <a:t>	</a:t>
            </a:r>
            <a:endParaRPr lang="en-US" sz="2000" i="1" kern="0" dirty="0">
              <a:solidFill>
                <a:srgbClr val="000000"/>
              </a:solidFill>
              <a:latin typeface="Arial"/>
              <a:cs typeface="Arial" charset="0"/>
            </a:endParaRPr>
          </a:p>
          <a:p>
            <a:pPr marL="342900" indent="-342900" fontAlgn="base">
              <a:spcBef>
                <a:spcPct val="20000"/>
              </a:spcBef>
              <a:spcAft>
                <a:spcPct val="0"/>
              </a:spcAft>
              <a:buClr>
                <a:srgbClr val="00007D"/>
              </a:buClr>
              <a:buSzPct val="75000"/>
            </a:pPr>
            <a:endParaRPr lang="en-US" sz="2000" i="1" kern="0" dirty="0">
              <a:solidFill>
                <a:srgbClr val="000000"/>
              </a:solidFill>
              <a:latin typeface="Arial"/>
              <a:cs typeface="Arial" charset="0"/>
            </a:endParaRPr>
          </a:p>
        </p:txBody>
      </p:sp>
    </p:spTree>
    <p:extLst>
      <p:ext uri="{BB962C8B-B14F-4D97-AF65-F5344CB8AC3E}">
        <p14:creationId xmlns:p14="http://schemas.microsoft.com/office/powerpoint/2010/main" val="56413487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Additional Information </a:t>
            </a:r>
          </a:p>
          <a:p>
            <a:pPr algn="ctr"/>
            <a:r>
              <a:rPr lang="en-US" sz="4400" b="1" dirty="0">
                <a:latin typeface="Arial" panose="020B0604020202020204" pitchFamily="34" charset="0"/>
                <a:cs typeface="Arial" panose="020B0604020202020204" pitchFamily="34" charset="0"/>
              </a:rPr>
              <a:t>Available in Appendices</a:t>
            </a:r>
          </a:p>
        </p:txBody>
      </p:sp>
    </p:spTree>
    <p:extLst>
      <p:ext uri="{BB962C8B-B14F-4D97-AF65-F5344CB8AC3E}">
        <p14:creationId xmlns:p14="http://schemas.microsoft.com/office/powerpoint/2010/main" val="41144011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a:xfrm>
            <a:off x="195943" y="62485"/>
            <a:ext cx="8788902" cy="1325563"/>
          </a:xfrm>
        </p:spPr>
        <p:txBody>
          <a:bodyPr/>
          <a:lstStyle/>
          <a:p>
            <a:r>
              <a:rPr lang="en-US" dirty="0"/>
              <a:t>Appendices</a:t>
            </a:r>
          </a:p>
        </p:txBody>
      </p:sp>
      <p:graphicFrame>
        <p:nvGraphicFramePr>
          <p:cNvPr id="4" name="Table 3">
            <a:extLst>
              <a:ext uri="{FF2B5EF4-FFF2-40B4-BE49-F238E27FC236}">
                <a16:creationId xmlns:a16="http://schemas.microsoft.com/office/drawing/2014/main" id="{69FD7032-CA6E-4112-A8E4-405EE84BE411}"/>
              </a:ext>
            </a:extLst>
          </p:cNvPr>
          <p:cNvGraphicFramePr>
            <a:graphicFrameLocks noGrp="1"/>
          </p:cNvGraphicFramePr>
          <p:nvPr>
            <p:extLst>
              <p:ext uri="{D42A27DB-BD31-4B8C-83A1-F6EECF244321}">
                <p14:modId xmlns:p14="http://schemas.microsoft.com/office/powerpoint/2010/main" val="3331834250"/>
              </p:ext>
            </p:extLst>
          </p:nvPr>
        </p:nvGraphicFramePr>
        <p:xfrm>
          <a:off x="312902" y="1508051"/>
          <a:ext cx="8310348" cy="4940806"/>
        </p:xfrm>
        <a:graphic>
          <a:graphicData uri="http://schemas.openxmlformats.org/drawingml/2006/table">
            <a:tbl>
              <a:tblPr firstRow="1" firstCol="1" bandRow="1"/>
              <a:tblGrid>
                <a:gridCol w="1380780">
                  <a:extLst>
                    <a:ext uri="{9D8B030D-6E8A-4147-A177-3AD203B41FA5}">
                      <a16:colId xmlns:a16="http://schemas.microsoft.com/office/drawing/2014/main" val="20000"/>
                    </a:ext>
                  </a:extLst>
                </a:gridCol>
                <a:gridCol w="6929568">
                  <a:extLst>
                    <a:ext uri="{9D8B030D-6E8A-4147-A177-3AD203B41FA5}">
                      <a16:colId xmlns:a16="http://schemas.microsoft.com/office/drawing/2014/main" val="20001"/>
                    </a:ext>
                  </a:extLst>
                </a:gridCol>
              </a:tblGrid>
              <a:tr h="310116">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Appendix</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5B9BD5"/>
                      </a:solidFill>
                      <a:prstDash val="solid"/>
                      <a:round/>
                      <a:headEnd type="none" w="med" len="med"/>
                      <a:tailEnd type="none" w="med" len="med"/>
                    </a:lnL>
                    <a:lnR>
                      <a:noFill/>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20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Topic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a:noFill/>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solidFill>
                      <a:srgbClr val="4BACC6">
                        <a:lumMod val="60000"/>
                        <a:lumOff val="40000"/>
                      </a:srgbClr>
                    </a:solidFill>
                  </a:tcPr>
                </a:tc>
                <a:extLst>
                  <a:ext uri="{0D108BD9-81ED-4DB2-BD59-A6C34878D82A}">
                    <a16:rowId xmlns:a16="http://schemas.microsoft.com/office/drawing/2014/main" val="10000"/>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A</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Teaching Physicians, Residents, &amp; Medical Students</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B</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Primary</a:t>
                      </a:r>
                      <a:r>
                        <a:rPr lang="en-US" sz="2000" baseline="0" dirty="0">
                          <a:effectLst/>
                          <a:latin typeface="Arial" panose="020B0604020202020204" pitchFamily="34" charset="0"/>
                          <a:ea typeface="Calibri" panose="020F0502020204030204" pitchFamily="34" charset="0"/>
                          <a:cs typeface="Arial" panose="020B0604020202020204" pitchFamily="34" charset="0"/>
                        </a:rPr>
                        <a:t> Care Exception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1761160"/>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C</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r>
                        <a:rPr lang="en-US" sz="2000" dirty="0">
                          <a:latin typeface="Arial" panose="020B0604020202020204" pitchFamily="34" charset="0"/>
                          <a:cs typeface="Arial" panose="020B0604020202020204" pitchFamily="34" charset="0"/>
                        </a:rPr>
                        <a:t>Preventive Medicine Visits</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367104"/>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D</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Preventive/Split Services</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4207651"/>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r>
                        <a:rPr lang="en-US" sz="2000" dirty="0">
                          <a:latin typeface="Arial" panose="020B0604020202020204" pitchFamily="34" charset="0"/>
                          <a:cs typeface="Arial" panose="020B0604020202020204" pitchFamily="34" charset="0"/>
                        </a:rPr>
                        <a:t>Smoking Cessation Counseling</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1745408"/>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F</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Commonly</a:t>
                      </a:r>
                      <a:r>
                        <a:rPr lang="en-US" sz="2000" baseline="0" dirty="0">
                          <a:effectLst/>
                          <a:latin typeface="Arial" panose="020B0604020202020204" pitchFamily="34" charset="0"/>
                          <a:ea typeface="Calibri" panose="020F0502020204030204" pitchFamily="34" charset="0"/>
                          <a:cs typeface="Arial" panose="020B0604020202020204" pitchFamily="34" charset="0"/>
                        </a:rPr>
                        <a:t> Performed Office Procedures</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745531"/>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Advance</a:t>
                      </a:r>
                      <a:r>
                        <a:rPr lang="en-US" sz="2000" baseline="0" dirty="0">
                          <a:effectLst/>
                          <a:latin typeface="Arial" panose="020B0604020202020204" pitchFamily="34" charset="0"/>
                          <a:ea typeface="Calibri" panose="020F0502020204030204" pitchFamily="34" charset="0"/>
                          <a:cs typeface="Arial" panose="020B0604020202020204" pitchFamily="34" charset="0"/>
                        </a:rPr>
                        <a:t> Care Planning</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7249578"/>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H</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Telehealth Services </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4683599"/>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I</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Alcohol/Substance Abuse, Brief Intervention, &amp; Referral to Treatment Services (SBIRT)</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9228059"/>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J</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Transitional</a:t>
                      </a:r>
                      <a:r>
                        <a:rPr lang="en-US" sz="2000" baseline="0" dirty="0">
                          <a:effectLst/>
                          <a:latin typeface="Arial" panose="020B0604020202020204" pitchFamily="34" charset="0"/>
                          <a:ea typeface="Calibri" panose="020F0502020204030204" pitchFamily="34" charset="0"/>
                          <a:cs typeface="Arial" panose="020B0604020202020204" pitchFamily="34" charset="0"/>
                        </a:rPr>
                        <a:t> Care Management (TCM)</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12444057"/>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K</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Home</a:t>
                      </a:r>
                      <a:r>
                        <a:rPr lang="en-US" sz="2000" baseline="0" dirty="0">
                          <a:effectLst/>
                          <a:latin typeface="Arial" panose="020B0604020202020204" pitchFamily="34" charset="0"/>
                          <a:ea typeface="Calibri" panose="020F0502020204030204" pitchFamily="34" charset="0"/>
                          <a:cs typeface="Arial" panose="020B0604020202020204" pitchFamily="34" charset="0"/>
                        </a:rPr>
                        <a:t> Health Face-to-Face Requirements (Medicare)</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3458331"/>
                  </a:ext>
                </a:extLst>
              </a:tr>
              <a:tr h="3602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Arial" panose="020B0604020202020204" pitchFamily="34" charset="0"/>
                        </a:rPr>
                        <a:t>L</a:t>
                      </a: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2000" dirty="0">
                          <a:effectLst/>
                          <a:latin typeface="Arial" panose="020B0604020202020204" pitchFamily="34" charset="0"/>
                          <a:ea typeface="Calibri" panose="020F0502020204030204" pitchFamily="34" charset="0"/>
                          <a:cs typeface="Arial" panose="020B0604020202020204" pitchFamily="34" charset="0"/>
                        </a:rPr>
                        <a:t>Advanced</a:t>
                      </a:r>
                      <a:r>
                        <a:rPr lang="en-US" sz="2000" baseline="0" dirty="0">
                          <a:effectLst/>
                          <a:latin typeface="Arial" panose="020B0604020202020204" pitchFamily="34" charset="0"/>
                          <a:ea typeface="Calibri" panose="020F0502020204030204" pitchFamily="34" charset="0"/>
                          <a:cs typeface="Arial" panose="020B0604020202020204" pitchFamily="34" charset="0"/>
                        </a:rPr>
                        <a:t> Beneficiary Notice of Non-Coverage (ABN)</a:t>
                      </a:r>
                      <a:endParaRPr lang="en-US" sz="2000" dirty="0">
                        <a:effectLst/>
                        <a:latin typeface="Arial" panose="020B0604020202020204" pitchFamily="34" charset="0"/>
                        <a:ea typeface="Calibri" panose="020F0502020204030204" pitchFamily="34" charset="0"/>
                        <a:cs typeface="Arial" panose="020B0604020202020204" pitchFamily="34" charset="0"/>
                      </a:endParaRPr>
                    </a:p>
                  </a:txBody>
                  <a:tcPr marL="66207" marR="66207" marT="0" marB="0">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21594057"/>
                  </a:ext>
                </a:extLst>
              </a:tr>
            </a:tbl>
          </a:graphicData>
        </a:graphic>
      </p:graphicFrame>
    </p:spTree>
    <p:extLst>
      <p:ext uri="{BB962C8B-B14F-4D97-AF65-F5344CB8AC3E}">
        <p14:creationId xmlns:p14="http://schemas.microsoft.com/office/powerpoint/2010/main" val="2139410313"/>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817914"/>
            <a:ext cx="9144000" cy="3103217"/>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A</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Teaching Physicians,</a:t>
            </a:r>
          </a:p>
          <a:p>
            <a:pPr algn="ctr"/>
            <a:r>
              <a:rPr lang="en-US" sz="4400" b="1" dirty="0">
                <a:latin typeface="Arial" panose="020B0604020202020204" pitchFamily="34" charset="0"/>
                <a:cs typeface="Arial" panose="020B0604020202020204" pitchFamily="34" charset="0"/>
              </a:rPr>
              <a:t>Residents &amp; Medical Students</a:t>
            </a:r>
          </a:p>
        </p:txBody>
      </p:sp>
    </p:spTree>
    <p:extLst>
      <p:ext uri="{BB962C8B-B14F-4D97-AF65-F5344CB8AC3E}">
        <p14:creationId xmlns:p14="http://schemas.microsoft.com/office/powerpoint/2010/main" val="1450437456"/>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Teaching Physician Guidelines for Medicare</a:t>
            </a:r>
          </a:p>
        </p:txBody>
      </p:sp>
      <p:sp>
        <p:nvSpPr>
          <p:cNvPr id="4" name="Text Box 8">
            <a:extLst>
              <a:ext uri="{FF2B5EF4-FFF2-40B4-BE49-F238E27FC236}">
                <a16:creationId xmlns:a16="http://schemas.microsoft.com/office/drawing/2014/main" id="{F04CD0F3-2F9D-4471-AEF3-5CE63170B814}"/>
              </a:ext>
            </a:extLst>
          </p:cNvPr>
          <p:cNvSpPr txBox="1">
            <a:spLocks noChangeArrowheads="1"/>
          </p:cNvSpPr>
          <p:nvPr/>
        </p:nvSpPr>
        <p:spPr bwMode="auto">
          <a:xfrm>
            <a:off x="6293002" y="1632243"/>
            <a:ext cx="251460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buClr>
                <a:srgbClr val="C0504D"/>
              </a:buClr>
              <a:buSzPct val="80000"/>
              <a:buFont typeface="Wingdings" pitchFamily="2" charset="2"/>
              <a:buNone/>
            </a:pPr>
            <a:r>
              <a:rPr lang="en-US" sz="2500" i="1" u="sng" dirty="0">
                <a:solidFill>
                  <a:srgbClr val="006C74"/>
                </a:solidFill>
                <a:cs typeface="Arial" charset="0"/>
              </a:rPr>
              <a:t>Medicare</a:t>
            </a:r>
          </a:p>
        </p:txBody>
      </p:sp>
      <p:sp>
        <p:nvSpPr>
          <p:cNvPr id="5" name="Rectangle 3">
            <a:extLst>
              <a:ext uri="{FF2B5EF4-FFF2-40B4-BE49-F238E27FC236}">
                <a16:creationId xmlns:a16="http://schemas.microsoft.com/office/drawing/2014/main" id="{6CBF38D1-874C-4FD3-8E95-E6C35631D2AB}"/>
              </a:ext>
            </a:extLst>
          </p:cNvPr>
          <p:cNvSpPr txBox="1">
            <a:spLocks noChangeArrowheads="1"/>
          </p:cNvSpPr>
          <p:nvPr/>
        </p:nvSpPr>
        <p:spPr bwMode="auto">
          <a:xfrm>
            <a:off x="349402" y="2167277"/>
            <a:ext cx="845820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To bill Medicare for services provided by residents, the teaching physician must: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See the patient, and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Provide appropriate documentation</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Modifier –GC should be appended to the CPT code(s) to indicate that the Teaching Physician services rendered are in compliance with all of the requirements outlined in Section 15016 of the Medicare Carriers Manual</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7259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Timeline for New Physicians/ACPs</a:t>
            </a:r>
          </a:p>
        </p:txBody>
      </p:sp>
      <p:pic>
        <p:nvPicPr>
          <p:cNvPr id="5" name="Content Placeholder 4">
            <a:extLst>
              <a:ext uri="{FF2B5EF4-FFF2-40B4-BE49-F238E27FC236}">
                <a16:creationId xmlns:a16="http://schemas.microsoft.com/office/drawing/2014/main" id="{14BCF623-83DC-4EBC-A399-B8868B6FB81C}"/>
              </a:ext>
            </a:extLst>
          </p:cNvPr>
          <p:cNvPicPr>
            <a:picLocks noGrp="1" noChangeAspect="1"/>
          </p:cNvPicPr>
          <p:nvPr>
            <p:ph idx="1"/>
          </p:nvPr>
        </p:nvPicPr>
        <p:blipFill>
          <a:blip r:embed="rId2"/>
          <a:stretch>
            <a:fillRect/>
          </a:stretch>
        </p:blipFill>
        <p:spPr>
          <a:xfrm>
            <a:off x="1186746" y="1693716"/>
            <a:ext cx="6807295" cy="4451350"/>
          </a:xfrm>
          <a:prstGeom prst="rect">
            <a:avLst/>
          </a:prstGeom>
        </p:spPr>
      </p:pic>
    </p:spTree>
    <p:extLst>
      <p:ext uri="{BB962C8B-B14F-4D97-AF65-F5344CB8AC3E}">
        <p14:creationId xmlns:p14="http://schemas.microsoft.com/office/powerpoint/2010/main" val="18983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F0C87-BAF1-410D-A117-65D01A3D1815}"/>
              </a:ext>
            </a:extLst>
          </p:cNvPr>
          <p:cNvSpPr>
            <a:spLocks noGrp="1"/>
          </p:cNvSpPr>
          <p:nvPr>
            <p:ph type="title"/>
          </p:nvPr>
        </p:nvSpPr>
        <p:spPr/>
        <p:txBody>
          <a:bodyPr/>
          <a:lstStyle/>
          <a:p>
            <a:r>
              <a:rPr lang="en-US" b="1" dirty="0"/>
              <a:t>Medical Necessity</a:t>
            </a:r>
          </a:p>
        </p:txBody>
      </p:sp>
      <p:sp>
        <p:nvSpPr>
          <p:cNvPr id="3" name="Content Placeholder 2">
            <a:extLst>
              <a:ext uri="{FF2B5EF4-FFF2-40B4-BE49-F238E27FC236}">
                <a16:creationId xmlns:a16="http://schemas.microsoft.com/office/drawing/2014/main" id="{B195C795-793E-4114-92A7-E94EE367F422}"/>
              </a:ext>
            </a:extLst>
          </p:cNvPr>
          <p:cNvSpPr>
            <a:spLocks noGrp="1"/>
          </p:cNvSpPr>
          <p:nvPr>
            <p:ph idx="1"/>
          </p:nvPr>
        </p:nvSpPr>
        <p:spPr>
          <a:xfrm>
            <a:off x="457200" y="1785256"/>
            <a:ext cx="8229600" cy="4005943"/>
          </a:xfrm>
        </p:spPr>
        <p:txBody>
          <a:bodyPr/>
          <a:lstStyle/>
          <a:p>
            <a:r>
              <a:rPr lang="en-US" sz="2400" dirty="0"/>
              <a:t>Medical necessity relates to whether a service is considered appropriate in a given circumstance</a:t>
            </a:r>
          </a:p>
          <a:p>
            <a:r>
              <a:rPr lang="en-US" sz="2400" dirty="0"/>
              <a:t>Services provided to a patient must be reasonable, necessary, and appropriate based on clinical standards of care</a:t>
            </a:r>
          </a:p>
          <a:p>
            <a:r>
              <a:rPr lang="en-US" sz="2400" dirty="0"/>
              <a:t>It is the necessity of the service versus the volume of the documentation that determines the level of service which should be reported</a:t>
            </a:r>
          </a:p>
          <a:p>
            <a:pPr lvl="1">
              <a:buFont typeface="Arial" panose="020B0604020202020204" pitchFamily="34" charset="0"/>
              <a:buChar char="‒"/>
            </a:pPr>
            <a:r>
              <a:rPr lang="en-US" sz="2200" dirty="0"/>
              <a:t> Although performing a comprehensive history and exam may be a Physician/ACP’s style of practice it may not be considered medically necessary and, therefore, not billable</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2449185363"/>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Teaching Physician Guidelines for Medicare</a:t>
            </a:r>
          </a:p>
        </p:txBody>
      </p:sp>
      <p:sp>
        <p:nvSpPr>
          <p:cNvPr id="3" name="Rectangle 3">
            <a:extLst>
              <a:ext uri="{FF2B5EF4-FFF2-40B4-BE49-F238E27FC236}">
                <a16:creationId xmlns:a16="http://schemas.microsoft.com/office/drawing/2014/main" id="{76378D79-9529-4B87-8467-19C34FC7698A}"/>
              </a:ext>
            </a:extLst>
          </p:cNvPr>
          <p:cNvSpPr txBox="1">
            <a:spLocks noChangeArrowheads="1"/>
          </p:cNvSpPr>
          <p:nvPr/>
        </p:nvSpPr>
        <p:spPr bwMode="auto">
          <a:xfrm>
            <a:off x="195943" y="2209800"/>
            <a:ext cx="8686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At a </a:t>
            </a:r>
            <a:r>
              <a:rPr kumimoji="0" lang="en-US" sz="2400" b="0" i="1" u="none" strike="noStrike" kern="1200" cap="none" spc="0" normalizeH="0" baseline="0" noProof="0" dirty="0">
                <a:ln>
                  <a:noFill/>
                </a:ln>
                <a:solidFill>
                  <a:srgbClr val="333333"/>
                </a:solidFill>
                <a:effectLst/>
                <a:uLnTx/>
                <a:uFillTx/>
                <a:latin typeface="Arial"/>
                <a:ea typeface="+mn-ea"/>
                <a:cs typeface="+mn-cs"/>
              </a:rPr>
              <a:t>minimum</a:t>
            </a:r>
            <a:r>
              <a:rPr kumimoji="0" lang="en-US" sz="2400" b="0" i="0" u="none" strike="noStrike" kern="1200" cap="none" spc="0" normalizeH="0" baseline="0" noProof="0" dirty="0">
                <a:ln>
                  <a:noFill/>
                </a:ln>
                <a:solidFill>
                  <a:srgbClr val="333333"/>
                </a:solidFill>
                <a:effectLst/>
                <a:uLnTx/>
                <a:uFillTx/>
                <a:latin typeface="Arial"/>
                <a:ea typeface="+mn-ea"/>
                <a:cs typeface="+mn-cs"/>
              </a:rPr>
              <a:t>, the teaching physician should document:</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Patient was seen and examined either with or without the resident,</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The patient’s case was discussed with the resident, and</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Whether the teaching physician agrees with the resident’s assessment and plan</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If the teaching physician does not agree with the resident’s assessment and plan, he/she must state what changes should be made</a:t>
            </a:r>
          </a:p>
          <a:p>
            <a:pPr marL="342900" marR="0" lvl="0" indent="-342900" algn="l" defTabSz="914400" rtl="0" eaLnBrk="1" fontAlgn="base" latinLnBrk="0" hangingPunct="1">
              <a:lnSpc>
                <a:spcPct val="90000"/>
              </a:lnSpc>
              <a:spcBef>
                <a:spcPct val="20000"/>
              </a:spcBef>
              <a:spcAft>
                <a:spcPct val="0"/>
              </a:spcAft>
              <a:buClr>
                <a:srgbClr val="333333"/>
              </a:buClr>
              <a:buSzTx/>
              <a:buFont typeface="Arial" panose="020B0604020202020204" pitchFamily="34"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Each resident must sign his or her own documentation</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Text Box 4">
            <a:extLst>
              <a:ext uri="{FF2B5EF4-FFF2-40B4-BE49-F238E27FC236}">
                <a16:creationId xmlns:a16="http://schemas.microsoft.com/office/drawing/2014/main" id="{D175BA80-4202-45BA-9A00-EF9FC805EAC2}"/>
              </a:ext>
            </a:extLst>
          </p:cNvPr>
          <p:cNvSpPr txBox="1">
            <a:spLocks noChangeArrowheads="1"/>
          </p:cNvSpPr>
          <p:nvPr/>
        </p:nvSpPr>
        <p:spPr bwMode="auto">
          <a:xfrm>
            <a:off x="6404344" y="1752600"/>
            <a:ext cx="2111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buClr>
                <a:srgbClr val="C0504D"/>
              </a:buClr>
              <a:buSzPct val="80000"/>
              <a:buFont typeface="Wingdings" pitchFamily="2" charset="2"/>
              <a:buNone/>
            </a:pPr>
            <a:r>
              <a:rPr lang="en-US" sz="2400" i="1" u="sng" dirty="0">
                <a:solidFill>
                  <a:srgbClr val="006C74"/>
                </a:solidFill>
                <a:cs typeface="Arial" charset="0"/>
              </a:rPr>
              <a:t>Medicare</a:t>
            </a:r>
          </a:p>
        </p:txBody>
      </p:sp>
    </p:spTree>
    <p:extLst>
      <p:ext uri="{BB962C8B-B14F-4D97-AF65-F5344CB8AC3E}">
        <p14:creationId xmlns:p14="http://schemas.microsoft.com/office/powerpoint/2010/main" val="742035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Teaching Physician Guidelines for Medicare</a:t>
            </a:r>
          </a:p>
        </p:txBody>
      </p:sp>
      <p:sp>
        <p:nvSpPr>
          <p:cNvPr id="3" name="Rectangle 3">
            <a:extLst>
              <a:ext uri="{FF2B5EF4-FFF2-40B4-BE49-F238E27FC236}">
                <a16:creationId xmlns:a16="http://schemas.microsoft.com/office/drawing/2014/main" id="{E5631947-4D93-4424-A22A-6D3206E48D8E}"/>
              </a:ext>
            </a:extLst>
          </p:cNvPr>
          <p:cNvSpPr txBox="1">
            <a:spLocks noChangeArrowheads="1"/>
          </p:cNvSpPr>
          <p:nvPr/>
        </p:nvSpPr>
        <p:spPr bwMode="auto">
          <a:xfrm>
            <a:off x="475594" y="1554126"/>
            <a:ext cx="8229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Suggested documentation from the Medicare website includes:</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333333"/>
                </a:solidFill>
                <a:effectLst/>
                <a:uLnTx/>
                <a:uFillTx/>
                <a:latin typeface="Arial"/>
                <a:ea typeface="+mn-ea"/>
                <a:cs typeface="+mn-cs"/>
              </a:rPr>
              <a:t>“I saw and evaluated the patient.  Discussed with Dr. Resident and agree with the findings and plan as written.”</a:t>
            </a:r>
            <a:endParaRPr kumimoji="0" lang="en-US" sz="1000" b="0" i="1" u="none" strike="noStrike" kern="1200" cap="none" spc="0" normalizeH="0" baseline="0" noProof="0" dirty="0">
              <a:ln>
                <a:noFill/>
              </a:ln>
              <a:solidFill>
                <a:srgbClr val="333333"/>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333333"/>
                </a:solidFill>
                <a:effectLst/>
                <a:uLnTx/>
                <a:uFillTx/>
                <a:latin typeface="Arial"/>
                <a:ea typeface="+mn-ea"/>
                <a:cs typeface="+mn-cs"/>
              </a:rPr>
              <a:t>“I saw and evaluated the patient.  Discussed with Dr. Resident, I agree with the findings and treatment plan as documented in Dr. Resident’s note except….”</a:t>
            </a: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
        <p:nvSpPr>
          <p:cNvPr id="4" name="TextBox 3">
            <a:extLst>
              <a:ext uri="{FF2B5EF4-FFF2-40B4-BE49-F238E27FC236}">
                <a16:creationId xmlns:a16="http://schemas.microsoft.com/office/drawing/2014/main" id="{1ABA0F7E-B1A1-4F24-A554-991B44994EFB}"/>
              </a:ext>
            </a:extLst>
          </p:cNvPr>
          <p:cNvSpPr txBox="1"/>
          <p:nvPr/>
        </p:nvSpPr>
        <p:spPr>
          <a:xfrm>
            <a:off x="457200" y="4876800"/>
            <a:ext cx="8382000" cy="1107996"/>
          </a:xfrm>
          <a:prstGeom prst="rect">
            <a:avLst/>
          </a:prstGeom>
          <a:noFill/>
        </p:spPr>
        <p:txBody>
          <a:bodyPr wrap="square" rtlCol="0">
            <a:spAutoFit/>
          </a:bodyPr>
          <a:lstStyle/>
          <a:p>
            <a:pPr algn="ctr" fontAlgn="base">
              <a:spcBef>
                <a:spcPct val="0"/>
              </a:spcBef>
              <a:spcAft>
                <a:spcPct val="0"/>
              </a:spcAft>
            </a:pPr>
            <a:r>
              <a:rPr lang="en-US" sz="2200" dirty="0">
                <a:solidFill>
                  <a:schemeClr val="tx1">
                    <a:lumMod val="75000"/>
                    <a:lumOff val="25000"/>
                  </a:schemeClr>
                </a:solidFill>
                <a:latin typeface="Arial Body"/>
                <a:cs typeface="Arial" panose="020B0604020202020204" pitchFamily="34" charset="0"/>
              </a:rPr>
              <a:t>For </a:t>
            </a:r>
            <a:r>
              <a:rPr lang="en-US" sz="2200" dirty="0">
                <a:solidFill>
                  <a:schemeClr val="tx1">
                    <a:lumMod val="75000"/>
                    <a:lumOff val="25000"/>
                  </a:schemeClr>
                </a:solidFill>
                <a:latin typeface="Arial (Body)"/>
                <a:cs typeface="Arial" panose="020B0604020202020204" pitchFamily="34" charset="0"/>
              </a:rPr>
              <a:t>additional</a:t>
            </a:r>
            <a:r>
              <a:rPr lang="en-US" sz="2200" dirty="0">
                <a:solidFill>
                  <a:schemeClr val="tx1">
                    <a:lumMod val="75000"/>
                    <a:lumOff val="25000"/>
                  </a:schemeClr>
                </a:solidFill>
                <a:latin typeface="Arial Body"/>
                <a:cs typeface="Arial" panose="020B0604020202020204" pitchFamily="34" charset="0"/>
              </a:rPr>
              <a:t> information refer to the Billing &amp; Documentation Manual, Residents Section located on the eLink Corporate Compliance &amp; Coding Support SharePoint site</a:t>
            </a:r>
          </a:p>
        </p:txBody>
      </p:sp>
    </p:spTree>
    <p:extLst>
      <p:ext uri="{BB962C8B-B14F-4D97-AF65-F5344CB8AC3E}">
        <p14:creationId xmlns:p14="http://schemas.microsoft.com/office/powerpoint/2010/main" val="3202781592"/>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Teaching Physician Guidelines for Medicare</a:t>
            </a:r>
          </a:p>
        </p:txBody>
      </p:sp>
      <p:sp>
        <p:nvSpPr>
          <p:cNvPr id="3" name="Rectangle 3">
            <a:extLst>
              <a:ext uri="{FF2B5EF4-FFF2-40B4-BE49-F238E27FC236}">
                <a16:creationId xmlns:a16="http://schemas.microsoft.com/office/drawing/2014/main" id="{EDC94521-6F05-43B6-8DE6-C4F9EFB3E606}"/>
              </a:ext>
            </a:extLst>
          </p:cNvPr>
          <p:cNvSpPr txBox="1">
            <a:spLocks noChangeArrowheads="1"/>
          </p:cNvSpPr>
          <p:nvPr/>
        </p:nvSpPr>
        <p:spPr bwMode="auto">
          <a:xfrm>
            <a:off x="475594" y="1757916"/>
            <a:ext cx="8229600" cy="338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following examples represent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unacceptable</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for a Medicare patient: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“Agree with above.”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“Rounded, reviewed, agree.”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“Discussed with Dr. Resident. Agree.”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“Seen and agree.”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“Patient seen and evaluated.”</a:t>
            </a:r>
          </a:p>
        </p:txBody>
      </p:sp>
      <p:pic>
        <p:nvPicPr>
          <p:cNvPr id="4" name="Picture 11" descr="j0432538[1]">
            <a:extLst>
              <a:ext uri="{FF2B5EF4-FFF2-40B4-BE49-F238E27FC236}">
                <a16:creationId xmlns:a16="http://schemas.microsoft.com/office/drawing/2014/main" id="{70B7363F-B944-48C6-88B8-91061A6854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7382" y="4300861"/>
            <a:ext cx="1334386" cy="1315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973490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Teaching Physician Guidelines for Medicare</a:t>
            </a:r>
          </a:p>
        </p:txBody>
      </p:sp>
      <p:sp>
        <p:nvSpPr>
          <p:cNvPr id="3" name="Text Box 4">
            <a:extLst>
              <a:ext uri="{FF2B5EF4-FFF2-40B4-BE49-F238E27FC236}">
                <a16:creationId xmlns:a16="http://schemas.microsoft.com/office/drawing/2014/main" id="{D7A8B6C6-2463-480D-A4C6-8A8E3F89A7D6}"/>
              </a:ext>
            </a:extLst>
          </p:cNvPr>
          <p:cNvSpPr txBox="1">
            <a:spLocks noChangeArrowheads="1"/>
          </p:cNvSpPr>
          <p:nvPr/>
        </p:nvSpPr>
        <p:spPr bwMode="auto">
          <a:xfrm>
            <a:off x="6422382" y="1679058"/>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buClr>
                <a:srgbClr val="C0504D"/>
              </a:buClr>
              <a:buSzPct val="80000"/>
              <a:buFont typeface="Wingdings" pitchFamily="2" charset="2"/>
              <a:buNone/>
            </a:pPr>
            <a:r>
              <a:rPr lang="en-US" sz="2400" i="1" u="sng" dirty="0">
                <a:solidFill>
                  <a:srgbClr val="006C74"/>
                </a:solidFill>
                <a:cs typeface="Arial" charset="0"/>
              </a:rPr>
              <a:t>Medicare</a:t>
            </a:r>
          </a:p>
        </p:txBody>
      </p:sp>
      <p:sp>
        <p:nvSpPr>
          <p:cNvPr id="4" name="Rectangle 3">
            <a:extLst>
              <a:ext uri="{FF2B5EF4-FFF2-40B4-BE49-F238E27FC236}">
                <a16:creationId xmlns:a16="http://schemas.microsoft.com/office/drawing/2014/main" id="{C267D027-C931-4D79-BDF2-23660C0E709D}"/>
              </a:ext>
            </a:extLst>
          </p:cNvPr>
          <p:cNvSpPr txBox="1">
            <a:spLocks noChangeArrowheads="1"/>
          </p:cNvSpPr>
          <p:nvPr/>
        </p:nvSpPr>
        <p:spPr bwMode="auto">
          <a:xfrm>
            <a:off x="625548" y="2167269"/>
            <a:ext cx="76168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the Medicare patient is not evaluated by the teaching physician, no professional charge can be submitted</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Exception to this rule: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Certain Family Practice and Internal Medicine practices are set up as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Primary Care Exception</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locations</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1" u="none" strike="noStrike" kern="1200" cap="none" spc="0" normalizeH="0" baseline="0" noProof="0" dirty="0">
                <a:ln>
                  <a:noFill/>
                </a:ln>
                <a:solidFill>
                  <a:srgbClr val="008C95"/>
                </a:solidFill>
                <a:effectLst/>
                <a:uLnTx/>
                <a:uFillTx/>
                <a:latin typeface="Arial"/>
                <a:ea typeface="+mn-ea"/>
                <a:cs typeface="+mn-cs"/>
              </a:rPr>
              <a:t>The Primary Care Exception is addressed in </a:t>
            </a:r>
          </a:p>
          <a:p>
            <a:pPr marL="342900" marR="0" lvl="0" indent="-342900" algn="ctr" defTabSz="914400" rtl="0" eaLnBrk="1" fontAlgn="base" latinLnBrk="0" hangingPunct="1">
              <a:lnSpc>
                <a:spcPct val="90000"/>
              </a:lnSpc>
              <a:spcBef>
                <a:spcPct val="20000"/>
              </a:spcBef>
              <a:spcAft>
                <a:spcPct val="0"/>
              </a:spcAft>
              <a:buClrTx/>
              <a:buSzTx/>
              <a:buFont typeface="Wingdings" pitchFamily="2" charset="2"/>
              <a:buNone/>
              <a:tabLst/>
              <a:defRPr/>
            </a:pPr>
            <a:r>
              <a:rPr kumimoji="0" lang="en-US" sz="2400" b="0" i="1" u="none" strike="noStrike" kern="1200" cap="none" spc="0" normalizeH="0" baseline="0" noProof="0" dirty="0">
                <a:ln>
                  <a:noFill/>
                </a:ln>
                <a:solidFill>
                  <a:srgbClr val="008C95"/>
                </a:solidFill>
                <a:effectLst/>
                <a:uLnTx/>
                <a:uFillTx/>
                <a:latin typeface="Arial"/>
                <a:ea typeface="+mn-ea"/>
                <a:cs typeface="+mn-cs"/>
              </a:rPr>
              <a:t>Appendix B of this presentation</a:t>
            </a:r>
          </a:p>
        </p:txBody>
      </p:sp>
    </p:spTree>
    <p:extLst>
      <p:ext uri="{BB962C8B-B14F-4D97-AF65-F5344CB8AC3E}">
        <p14:creationId xmlns:p14="http://schemas.microsoft.com/office/powerpoint/2010/main" val="319444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fontScale="90000"/>
          </a:bodyPr>
          <a:lstStyle/>
          <a:p>
            <a:r>
              <a:rPr lang="en-US" dirty="0"/>
              <a:t>Medicare Requirements – </a:t>
            </a:r>
            <a:br>
              <a:rPr lang="en-US" dirty="0"/>
            </a:br>
            <a:r>
              <a:rPr lang="en-US" dirty="0"/>
              <a:t>Residents Performing Major Surgeries (Including Endoscopies)</a:t>
            </a:r>
          </a:p>
        </p:txBody>
      </p:sp>
      <p:sp>
        <p:nvSpPr>
          <p:cNvPr id="4" name="Rectangle 3">
            <a:extLst>
              <a:ext uri="{FF2B5EF4-FFF2-40B4-BE49-F238E27FC236}">
                <a16:creationId xmlns:a16="http://schemas.microsoft.com/office/drawing/2014/main" id="{F144E25D-253F-4E04-AC5F-0D2897D03896}"/>
              </a:ext>
            </a:extLst>
          </p:cNvPr>
          <p:cNvSpPr txBox="1">
            <a:spLocks noChangeArrowheads="1"/>
          </p:cNvSpPr>
          <p:nvPr/>
        </p:nvSpPr>
        <p:spPr bwMode="auto">
          <a:xfrm>
            <a:off x="475594" y="1779182"/>
            <a:ext cx="8229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The teaching physician must be:</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Present for all critical and key portions of the procedure, and </a:t>
            </a:r>
          </a:p>
          <a:p>
            <a:pPr marL="742950" marR="0" lvl="1" indent="-285750" algn="l" defTabSz="914400" rtl="0" eaLnBrk="1" fontAlgn="base" latinLnBrk="0" hangingPunct="1">
              <a:lnSpc>
                <a:spcPct val="9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Immediately available to furnish services during the entire procedure</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The teaching physician’s presence is </a:t>
            </a:r>
            <a:r>
              <a:rPr kumimoji="0" lang="en-US" sz="2400" b="0" i="1" u="none" strike="noStrike" kern="1200" cap="none" spc="0" normalizeH="0" baseline="0" noProof="0" dirty="0">
                <a:ln>
                  <a:noFill/>
                </a:ln>
                <a:solidFill>
                  <a:srgbClr val="333333"/>
                </a:solidFill>
                <a:effectLst/>
                <a:uLnTx/>
                <a:uFillTx/>
                <a:latin typeface="Arial"/>
                <a:ea typeface="+mn-ea"/>
                <a:cs typeface="+mn-cs"/>
              </a:rPr>
              <a:t>not </a:t>
            </a:r>
            <a:r>
              <a:rPr kumimoji="0" lang="en-US" sz="2400" b="0" i="0" u="none" strike="noStrike" kern="1200" cap="none" spc="0" normalizeH="0" baseline="0" noProof="0" dirty="0">
                <a:ln>
                  <a:noFill/>
                </a:ln>
                <a:solidFill>
                  <a:srgbClr val="333333"/>
                </a:solidFill>
                <a:effectLst/>
                <a:uLnTx/>
                <a:uFillTx/>
                <a:latin typeface="Arial"/>
                <a:ea typeface="+mn-ea"/>
                <a:cs typeface="+mn-cs"/>
              </a:rPr>
              <a:t>required during the opening and closing of the surgical field unless these activities are considered to be key and critical and require his or her presence</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28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17183678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Medicare Requirements – </a:t>
            </a:r>
            <a:br>
              <a:rPr lang="en-US" dirty="0"/>
            </a:br>
            <a:r>
              <a:rPr lang="en-US" dirty="0"/>
              <a:t>Residents Performing Minor Procedures</a:t>
            </a:r>
          </a:p>
        </p:txBody>
      </p:sp>
      <p:sp>
        <p:nvSpPr>
          <p:cNvPr id="3" name="Rectangle 3">
            <a:extLst>
              <a:ext uri="{FF2B5EF4-FFF2-40B4-BE49-F238E27FC236}">
                <a16:creationId xmlns:a16="http://schemas.microsoft.com/office/drawing/2014/main" id="{A913B85C-6B73-49B8-8F71-8BE1BB9E8F64}"/>
              </a:ext>
            </a:extLst>
          </p:cNvPr>
          <p:cNvSpPr txBox="1">
            <a:spLocks noChangeArrowheads="1"/>
          </p:cNvSpPr>
          <p:nvPr/>
        </p:nvSpPr>
        <p:spPr bwMode="auto">
          <a:xfrm>
            <a:off x="609600" y="19050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“minor procedure” is defined as a procedure that takes five minutes or less to complete and involves relatively little decision making once the need for the procedure has been determined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teaching surgeon must be present for the entire procedure in order to bill for the service</a:t>
            </a:r>
          </a:p>
        </p:txBody>
      </p:sp>
    </p:spTree>
    <p:extLst>
      <p:ext uri="{BB962C8B-B14F-4D97-AF65-F5344CB8AC3E}">
        <p14:creationId xmlns:p14="http://schemas.microsoft.com/office/powerpoint/2010/main" val="1059104436"/>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Teaching Physician Guidelines</a:t>
            </a:r>
          </a:p>
        </p:txBody>
      </p:sp>
      <p:sp>
        <p:nvSpPr>
          <p:cNvPr id="3" name="Rectangle 3">
            <a:extLst>
              <a:ext uri="{FF2B5EF4-FFF2-40B4-BE49-F238E27FC236}">
                <a16:creationId xmlns:a16="http://schemas.microsoft.com/office/drawing/2014/main" id="{1BEDCC27-0829-4906-8B19-D0E2039BBD80}"/>
              </a:ext>
            </a:extLst>
          </p:cNvPr>
          <p:cNvSpPr txBox="1">
            <a:spLocks noChangeArrowheads="1"/>
          </p:cNvSpPr>
          <p:nvPr/>
        </p:nvSpPr>
        <p:spPr bwMode="auto">
          <a:xfrm>
            <a:off x="391633" y="1878418"/>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r>
              <a:rPr kumimoji="0" lang="en-US" sz="2400" b="1" i="1" u="sng" strike="noStrike" kern="1200" cap="none" spc="0" normalizeH="0" baseline="0" noProof="0" dirty="0">
                <a:ln>
                  <a:noFill/>
                </a:ln>
                <a:solidFill>
                  <a:srgbClr val="008C95"/>
                </a:solidFill>
                <a:effectLst/>
                <a:uLnTx/>
                <a:uFillTx/>
                <a:latin typeface="Arial"/>
                <a:ea typeface="+mn-ea"/>
                <a:cs typeface="+mn-cs"/>
              </a:rPr>
              <a:t>Non-Medicare Patients</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sz="1000" b="1" i="1"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At a minimum, the teaching physician must:</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Review the resident's documentation, and </a:t>
            </a:r>
          </a:p>
          <a:p>
            <a:pPr marL="742950" marR="0" lvl="1" indent="-285750" algn="l" defTabSz="914400" rtl="0" eaLnBrk="1" fontAlgn="base" latinLnBrk="0" hangingPunct="1">
              <a:lnSpc>
                <a:spcPct val="8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Co-sign the note</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It is recommended that the teaching physician document his or her evaluation of the patient</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Each resident must sign his or her own documentation</a:t>
            </a:r>
            <a:r>
              <a:rPr kumimoji="0" lang="en-US" sz="2400" b="0" i="0" u="none" strike="noStrike" kern="1200" cap="none" spc="0" normalizeH="0" baseline="0" noProof="0" dirty="0">
                <a:ln>
                  <a:noFill/>
                </a:ln>
                <a:solidFill>
                  <a:srgbClr val="333333"/>
                </a:solidFill>
                <a:effectLst/>
                <a:uLnTx/>
                <a:uFillTx/>
                <a:latin typeface="Arial"/>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080107103"/>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Teaching Physician Guidelines</a:t>
            </a:r>
            <a:br>
              <a:rPr lang="en-US" dirty="0"/>
            </a:br>
            <a:r>
              <a:rPr lang="en-US" dirty="0"/>
              <a:t>for Medicare</a:t>
            </a:r>
          </a:p>
        </p:txBody>
      </p:sp>
      <p:sp>
        <p:nvSpPr>
          <p:cNvPr id="3" name="Text Box 8">
            <a:extLst>
              <a:ext uri="{FF2B5EF4-FFF2-40B4-BE49-F238E27FC236}">
                <a16:creationId xmlns:a16="http://schemas.microsoft.com/office/drawing/2014/main" id="{917BFDBD-0F7C-48D3-AE9F-4BD5D8573499}"/>
              </a:ext>
            </a:extLst>
          </p:cNvPr>
          <p:cNvSpPr txBox="1">
            <a:spLocks noChangeArrowheads="1"/>
          </p:cNvSpPr>
          <p:nvPr/>
        </p:nvSpPr>
        <p:spPr bwMode="auto">
          <a:xfrm>
            <a:off x="195943" y="1650303"/>
            <a:ext cx="3733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557213" indent="-214313" defTabSz="685800" eaLnBrk="1" fontAlgn="base" hangingPunct="1">
              <a:spcBef>
                <a:spcPct val="50000"/>
              </a:spcBef>
              <a:spcAft>
                <a:spcPct val="0"/>
              </a:spcAft>
              <a:buClr>
                <a:srgbClr val="C0504D"/>
              </a:buClr>
              <a:buSzPct val="80000"/>
              <a:defRPr/>
            </a:pPr>
            <a:r>
              <a:rPr lang="en-US" sz="2400" i="1" dirty="0">
                <a:solidFill>
                  <a:srgbClr val="008C95"/>
                </a:solidFill>
                <a:cs typeface="Arial" charset="0"/>
              </a:rPr>
              <a:t>Medical Students</a:t>
            </a:r>
          </a:p>
        </p:txBody>
      </p:sp>
      <p:sp>
        <p:nvSpPr>
          <p:cNvPr id="4" name="Rectangle 3">
            <a:extLst>
              <a:ext uri="{FF2B5EF4-FFF2-40B4-BE49-F238E27FC236}">
                <a16:creationId xmlns:a16="http://schemas.microsoft.com/office/drawing/2014/main" id="{9FAB2DC1-9A58-409E-84D6-D41298D6DE7B}"/>
              </a:ext>
            </a:extLst>
          </p:cNvPr>
          <p:cNvSpPr txBox="1">
            <a:spLocks noChangeArrowheads="1"/>
          </p:cNvSpPr>
          <p:nvPr/>
        </p:nvSpPr>
        <p:spPr bwMode="auto">
          <a:xfrm>
            <a:off x="195943" y="2047345"/>
            <a:ext cx="8458200" cy="405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 will allow the contribution of medical student documentation provided the following criteria are met: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Any contribution and participation of a student to the performance of a billable service (other than the review of systems and/or past medical, family, social history) must be performed in the physical presence of a teaching physician or medical resident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Students may document services in the medical record, however, the teaching physician must verify in the medical record all student documentation or findings, including history, physical exam, and/or medical decision making</a:t>
            </a:r>
          </a:p>
        </p:txBody>
      </p:sp>
    </p:spTree>
    <p:extLst>
      <p:ext uri="{BB962C8B-B14F-4D97-AF65-F5344CB8AC3E}">
        <p14:creationId xmlns:p14="http://schemas.microsoft.com/office/powerpoint/2010/main" val="2404785171"/>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Teaching Physician Guidelines</a:t>
            </a:r>
            <a:br>
              <a:rPr lang="en-US" dirty="0"/>
            </a:br>
            <a:r>
              <a:rPr lang="en-US" dirty="0"/>
              <a:t>for Medicare</a:t>
            </a:r>
          </a:p>
        </p:txBody>
      </p:sp>
      <p:sp>
        <p:nvSpPr>
          <p:cNvPr id="3" name="Text Box 8">
            <a:extLst>
              <a:ext uri="{FF2B5EF4-FFF2-40B4-BE49-F238E27FC236}">
                <a16:creationId xmlns:a16="http://schemas.microsoft.com/office/drawing/2014/main" id="{F75D606F-A108-46D5-BCE3-2D4ECD098202}"/>
              </a:ext>
            </a:extLst>
          </p:cNvPr>
          <p:cNvSpPr txBox="1">
            <a:spLocks noChangeArrowheads="1"/>
          </p:cNvSpPr>
          <p:nvPr/>
        </p:nvSpPr>
        <p:spPr bwMode="auto">
          <a:xfrm>
            <a:off x="295939" y="1678172"/>
            <a:ext cx="338955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557213" indent="-214313" defTabSz="685800" eaLnBrk="1" fontAlgn="base" hangingPunct="1">
              <a:spcBef>
                <a:spcPct val="50000"/>
              </a:spcBef>
              <a:spcAft>
                <a:spcPct val="0"/>
              </a:spcAft>
              <a:buClr>
                <a:srgbClr val="C0504D"/>
              </a:buClr>
              <a:buSzPct val="80000"/>
              <a:defRPr/>
            </a:pPr>
            <a:r>
              <a:rPr lang="en-US" sz="2400" i="1" dirty="0">
                <a:solidFill>
                  <a:srgbClr val="008C95"/>
                </a:solidFill>
                <a:cs typeface="Arial" charset="0"/>
              </a:rPr>
              <a:t>Medical Students</a:t>
            </a:r>
          </a:p>
        </p:txBody>
      </p:sp>
      <p:sp>
        <p:nvSpPr>
          <p:cNvPr id="4" name="Rectangle 3">
            <a:extLst>
              <a:ext uri="{FF2B5EF4-FFF2-40B4-BE49-F238E27FC236}">
                <a16:creationId xmlns:a16="http://schemas.microsoft.com/office/drawing/2014/main" id="{8147B260-CE79-472D-A1A9-A716279BAAF2}"/>
              </a:ext>
            </a:extLst>
          </p:cNvPr>
          <p:cNvSpPr txBox="1">
            <a:spLocks noChangeArrowheads="1"/>
          </p:cNvSpPr>
          <p:nvPr/>
        </p:nvSpPr>
        <p:spPr bwMode="auto">
          <a:xfrm>
            <a:off x="295939" y="2139837"/>
            <a:ext cx="797242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To bill Medicare for services provided by medical students, the teaching physician must: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See the patient, and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Personally perform (or re-perform) the physical exam and medical decision making of the E/M service, but may verify any student documentation of them in the medical record, rather than re-documenting this work</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84020171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ACP Students</a:t>
            </a:r>
          </a:p>
        </p:txBody>
      </p:sp>
      <p:sp>
        <p:nvSpPr>
          <p:cNvPr id="3" name="Rectangle 3">
            <a:extLst>
              <a:ext uri="{FF2B5EF4-FFF2-40B4-BE49-F238E27FC236}">
                <a16:creationId xmlns:a16="http://schemas.microsoft.com/office/drawing/2014/main" id="{00172D86-960F-4F5B-BBDB-A1437B7BD449}"/>
              </a:ext>
            </a:extLst>
          </p:cNvPr>
          <p:cNvSpPr txBox="1">
            <a:spLocks noChangeArrowheads="1"/>
          </p:cNvSpPr>
          <p:nvPr/>
        </p:nvSpPr>
        <p:spPr bwMode="auto">
          <a:xfrm>
            <a:off x="425302" y="1664436"/>
            <a:ext cx="8077200" cy="275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Medicare’s policy for medical students does not extend to other students such as Nurse Practitioner or Physician Assistant students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that relies on NP or PA student documentation, with the </a:t>
            </a:r>
            <a:r>
              <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exception of ROS and PFSH</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cannot be used to support a billed E/M service</a:t>
            </a:r>
          </a:p>
          <a:p>
            <a:pPr marL="342900" marR="0" lvl="0" indent="-342900" algn="ctr"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950" b="0" i="1" u="none" strike="noStrike" kern="1200" cap="none" spc="0" normalizeH="0" baseline="0" noProof="0" dirty="0">
              <a:ln>
                <a:noFill/>
              </a:ln>
              <a:solidFill>
                <a:srgbClr val="FF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24D0DA2D-142C-4C68-BD17-DE5D36FE51A1}"/>
              </a:ext>
            </a:extLst>
          </p:cNvPr>
          <p:cNvSpPr txBox="1"/>
          <p:nvPr/>
        </p:nvSpPr>
        <p:spPr>
          <a:xfrm>
            <a:off x="1075658" y="4267200"/>
            <a:ext cx="6992684" cy="1200329"/>
          </a:xfrm>
          <a:prstGeom prst="rect">
            <a:avLst/>
          </a:prstGeom>
          <a:noFill/>
          <a:ln w="28575">
            <a:solidFill>
              <a:srgbClr val="009999"/>
            </a:solidFill>
          </a:ln>
        </p:spPr>
        <p:txBody>
          <a:bodyPr wrap="none" rtlCol="0">
            <a:spAutoFit/>
          </a:bodyPr>
          <a:lstStyle/>
          <a:p>
            <a:pPr algn="ctr" fontAlgn="base">
              <a:spcBef>
                <a:spcPct val="0"/>
              </a:spcBef>
              <a:spcAft>
                <a:spcPct val="0"/>
              </a:spcAft>
              <a:buFont typeface="Wingdings" pitchFamily="2" charset="2"/>
              <a:buNone/>
            </a:pPr>
            <a:r>
              <a:rPr lang="en-US" sz="2400" i="1" dirty="0">
                <a:solidFill>
                  <a:srgbClr val="008C95"/>
                </a:solidFill>
                <a:latin typeface="Arial (Body)"/>
                <a:cs typeface="Arial" charset="0"/>
              </a:rPr>
              <a:t>If you link to a NP or PA student’s documentation, </a:t>
            </a:r>
          </a:p>
          <a:p>
            <a:pPr algn="ctr" fontAlgn="base">
              <a:spcBef>
                <a:spcPct val="0"/>
              </a:spcBef>
              <a:spcAft>
                <a:spcPct val="0"/>
              </a:spcAft>
              <a:buFont typeface="Wingdings" pitchFamily="2" charset="2"/>
              <a:buNone/>
            </a:pPr>
            <a:r>
              <a:rPr lang="en-US" sz="2400" i="1" dirty="0">
                <a:solidFill>
                  <a:srgbClr val="008C95"/>
                </a:solidFill>
                <a:latin typeface="Arial (Body)"/>
                <a:cs typeface="Arial" charset="0"/>
              </a:rPr>
              <a:t>you will receive credit only for the ROS and </a:t>
            </a:r>
          </a:p>
          <a:p>
            <a:pPr algn="ctr" fontAlgn="base">
              <a:spcBef>
                <a:spcPct val="0"/>
              </a:spcBef>
              <a:spcAft>
                <a:spcPct val="0"/>
              </a:spcAft>
              <a:buFont typeface="Wingdings" pitchFamily="2" charset="2"/>
              <a:buNone/>
            </a:pPr>
            <a:r>
              <a:rPr lang="en-US" sz="2400" i="1" dirty="0">
                <a:solidFill>
                  <a:srgbClr val="008C95"/>
                </a:solidFill>
                <a:latin typeface="Arial (Body)"/>
                <a:cs typeface="Arial" charset="0"/>
              </a:rPr>
              <a:t>PFSH documented by the student</a:t>
            </a:r>
          </a:p>
        </p:txBody>
      </p:sp>
    </p:spTree>
    <p:extLst>
      <p:ext uri="{BB962C8B-B14F-4D97-AF65-F5344CB8AC3E}">
        <p14:creationId xmlns:p14="http://schemas.microsoft.com/office/powerpoint/2010/main" val="4083313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Medical Necessity</a:t>
            </a:r>
          </a:p>
        </p:txBody>
      </p:sp>
      <p:sp>
        <p:nvSpPr>
          <p:cNvPr id="3" name="Content Placeholder 2">
            <a:extLst>
              <a:ext uri="{FF2B5EF4-FFF2-40B4-BE49-F238E27FC236}">
                <a16:creationId xmlns:a16="http://schemas.microsoft.com/office/drawing/2014/main" id="{3821D55A-8ED2-4B04-95A8-BB481DA7A319}"/>
              </a:ext>
            </a:extLst>
          </p:cNvPr>
          <p:cNvSpPr>
            <a:spLocks noGrp="1"/>
          </p:cNvSpPr>
          <p:nvPr>
            <p:ph idx="1"/>
          </p:nvPr>
        </p:nvSpPr>
        <p:spPr>
          <a:xfrm>
            <a:off x="560698" y="1557105"/>
            <a:ext cx="7951931" cy="799323"/>
          </a:xfrm>
        </p:spPr>
        <p:txBody>
          <a:bodyPr/>
          <a:lstStyle/>
          <a:p>
            <a:pPr marL="0" indent="0">
              <a:buNone/>
            </a:pPr>
            <a:r>
              <a:rPr lang="en-US" sz="2400" dirty="0">
                <a:latin typeface="Arial Body"/>
              </a:rPr>
              <a:t>The five levels of service in office visits can be visualized using the same logic as a pain chart</a:t>
            </a:r>
          </a:p>
          <a:p>
            <a:endParaRPr lang="en-US" dirty="0"/>
          </a:p>
        </p:txBody>
      </p:sp>
      <p:pic>
        <p:nvPicPr>
          <p:cNvPr id="4" name="Picture 3">
            <a:extLst>
              <a:ext uri="{FF2B5EF4-FFF2-40B4-BE49-F238E27FC236}">
                <a16:creationId xmlns:a16="http://schemas.microsoft.com/office/drawing/2014/main" id="{40E7CABC-6909-4EAF-A7AE-CB85AC0FF04D}"/>
              </a:ext>
            </a:extLst>
          </p:cNvPr>
          <p:cNvPicPr>
            <a:picLocks noChangeAspect="1"/>
          </p:cNvPicPr>
          <p:nvPr/>
        </p:nvPicPr>
        <p:blipFill>
          <a:blip r:embed="rId2"/>
          <a:stretch>
            <a:fillRect/>
          </a:stretch>
        </p:blipFill>
        <p:spPr>
          <a:xfrm>
            <a:off x="1058593" y="2525485"/>
            <a:ext cx="6956139" cy="2408129"/>
          </a:xfrm>
          <a:prstGeom prst="rect">
            <a:avLst/>
          </a:prstGeom>
        </p:spPr>
      </p:pic>
      <p:sp>
        <p:nvSpPr>
          <p:cNvPr id="5" name="Rectangle 4">
            <a:extLst>
              <a:ext uri="{FF2B5EF4-FFF2-40B4-BE49-F238E27FC236}">
                <a16:creationId xmlns:a16="http://schemas.microsoft.com/office/drawing/2014/main" id="{CAA8F906-CFE0-4AB6-AA70-7D132F108208}"/>
              </a:ext>
            </a:extLst>
          </p:cNvPr>
          <p:cNvSpPr/>
          <p:nvPr/>
        </p:nvSpPr>
        <p:spPr>
          <a:xfrm>
            <a:off x="1377042" y="5191036"/>
            <a:ext cx="6140177" cy="1015663"/>
          </a:xfrm>
          <a:prstGeom prst="rect">
            <a:avLst/>
          </a:prstGeom>
        </p:spPr>
        <p:txBody>
          <a:bodyPr wrap="square">
            <a:spAutoFit/>
          </a:bodyPr>
          <a:lstStyle/>
          <a:p>
            <a:pPr marL="342900" indent="-342900">
              <a:buFont typeface="Arial" panose="020B0604020202020204" pitchFamily="34" charset="0"/>
              <a:buChar char="•"/>
            </a:pPr>
            <a:r>
              <a:rPr lang="en-US" sz="2000" dirty="0">
                <a:latin typeface="Arial Body"/>
              </a:rPr>
              <a:t>Levels 3 – 5 are usually reported for sick patients and lower levels of service are reported for patients with minor or controlled conditions</a:t>
            </a:r>
          </a:p>
        </p:txBody>
      </p:sp>
    </p:spTree>
    <p:extLst>
      <p:ext uri="{BB962C8B-B14F-4D97-AF65-F5344CB8AC3E}">
        <p14:creationId xmlns:p14="http://schemas.microsoft.com/office/powerpoint/2010/main" val="2826054716"/>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180631"/>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B</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Primary Care Exception</a:t>
            </a:r>
          </a:p>
        </p:txBody>
      </p:sp>
    </p:spTree>
    <p:extLst>
      <p:ext uri="{BB962C8B-B14F-4D97-AF65-F5344CB8AC3E}">
        <p14:creationId xmlns:p14="http://schemas.microsoft.com/office/powerpoint/2010/main" val="407070407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Primary Care Exception</a:t>
            </a:r>
          </a:p>
        </p:txBody>
      </p:sp>
      <p:sp>
        <p:nvSpPr>
          <p:cNvPr id="3" name="Rectangle 3">
            <a:extLst>
              <a:ext uri="{FF2B5EF4-FFF2-40B4-BE49-F238E27FC236}">
                <a16:creationId xmlns:a16="http://schemas.microsoft.com/office/drawing/2014/main" id="{52DB58AE-0232-42A6-A5B0-2E7FEA4E88D2}"/>
              </a:ext>
            </a:extLst>
          </p:cNvPr>
          <p:cNvSpPr txBox="1">
            <a:spLocks noChangeArrowheads="1"/>
          </p:cNvSpPr>
          <p:nvPr/>
        </p:nvSpPr>
        <p:spPr bwMode="auto">
          <a:xfrm>
            <a:off x="297712" y="1497418"/>
            <a:ext cx="8389088" cy="377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Body"/>
              </a:rPr>
              <a:t>The Exception Rule permits teaching physicians providing E/M services with a GME program that has been granted a Primary Care Exception, to bill Medicare for lower and mid-level E/M services furnished by residents in the absence of a teaching physician.  The Exception Rule does </a:t>
            </a:r>
            <a:r>
              <a:rPr kumimoji="0" lang="en-US" sz="2400" b="0" i="1" u="none" strike="noStrike" kern="1200" cap="none" spc="0" normalizeH="0" baseline="0" noProof="0" dirty="0">
                <a:ln>
                  <a:noFill/>
                </a:ln>
                <a:solidFill>
                  <a:schemeClr val="tx1">
                    <a:lumMod val="75000"/>
                    <a:lumOff val="25000"/>
                  </a:schemeClr>
                </a:solidFill>
                <a:effectLst/>
                <a:uLnTx/>
                <a:uFillTx/>
                <a:latin typeface="Arial Body"/>
              </a:rPr>
              <a:t>not</a:t>
            </a:r>
            <a:r>
              <a:rPr kumimoji="0" lang="en-US" sz="2400" b="0" i="0" u="none" strike="noStrike" kern="1200" cap="none" spc="0" normalizeH="0" baseline="0" noProof="0" dirty="0">
                <a:ln>
                  <a:noFill/>
                </a:ln>
                <a:solidFill>
                  <a:schemeClr val="tx1">
                    <a:lumMod val="75000"/>
                    <a:lumOff val="25000"/>
                  </a:schemeClr>
                </a:solidFill>
                <a:effectLst/>
                <a:uLnTx/>
                <a:uFillTx/>
                <a:latin typeface="Arial Body"/>
              </a:rPr>
              <a:t> apply to procedures or any services other than the lower and mid-level E/M services listed below: </a:t>
            </a:r>
          </a:p>
          <a:p>
            <a:pPr marL="742950" marR="0" lvl="1" indent="-285750" algn="l" defTabSz="914400" rtl="0" eaLnBrk="1" fontAlgn="base" latinLnBrk="0" hangingPunct="1">
              <a:lnSpc>
                <a:spcPct val="80000"/>
              </a:lnSpc>
              <a:spcBef>
                <a:spcPct val="20000"/>
              </a:spcBef>
              <a:spcAft>
                <a:spcPct val="0"/>
              </a:spcAft>
              <a:buClrTx/>
              <a:buSzTx/>
              <a:buFont typeface="Courier New"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Body"/>
              </a:rPr>
              <a:t>CPT codes 99201 – 99203</a:t>
            </a:r>
          </a:p>
          <a:p>
            <a:pPr marL="742950" marR="0" lvl="1" indent="-285750" algn="l" defTabSz="914400" rtl="0" eaLnBrk="1" fontAlgn="base" latinLnBrk="0" hangingPunct="1">
              <a:lnSpc>
                <a:spcPct val="80000"/>
              </a:lnSpc>
              <a:spcBef>
                <a:spcPct val="20000"/>
              </a:spcBef>
              <a:spcAft>
                <a:spcPct val="0"/>
              </a:spcAft>
              <a:buClrTx/>
              <a:buSzTx/>
              <a:buFont typeface="Courier New"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Body"/>
              </a:rPr>
              <a:t>CPT codes 99211 – 99213</a:t>
            </a:r>
          </a:p>
          <a:p>
            <a:pPr marL="342900" marR="0" lvl="0" indent="-342900" algn="l" defTabSz="914400" rtl="0" eaLnBrk="1" fontAlgn="base" latinLnBrk="0" hangingPunct="1">
              <a:lnSpc>
                <a:spcPct val="8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Body"/>
              </a:rPr>
              <a:t>If a service other than that listed above needs to be furnished, then the general teaching physician policy applies</a:t>
            </a:r>
          </a:p>
        </p:txBody>
      </p:sp>
      <p:sp>
        <p:nvSpPr>
          <p:cNvPr id="4" name="TextBox 3">
            <a:extLst>
              <a:ext uri="{FF2B5EF4-FFF2-40B4-BE49-F238E27FC236}">
                <a16:creationId xmlns:a16="http://schemas.microsoft.com/office/drawing/2014/main" id="{E6DA6B04-414B-42BF-9B9A-4C02F0360E1C}"/>
              </a:ext>
            </a:extLst>
          </p:cNvPr>
          <p:cNvSpPr txBox="1"/>
          <p:nvPr/>
        </p:nvSpPr>
        <p:spPr>
          <a:xfrm>
            <a:off x="899124" y="5361854"/>
            <a:ext cx="7467600" cy="1015663"/>
          </a:xfrm>
          <a:prstGeom prst="rect">
            <a:avLst/>
          </a:prstGeom>
          <a:noFill/>
          <a:ln w="15875">
            <a:solidFill>
              <a:sysClr val="windowText" lastClr="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Modifier –GE (</a:t>
            </a:r>
            <a:r>
              <a:rPr kumimoji="0" lang="en-US" sz="2000" b="0" i="1"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This service has been performed by a resident without the presence of a teaching physician under the primary care exception</a:t>
            </a:r>
            <a:r>
              <a:rPr kumimoji="0" lang="en-US" sz="2000" b="0" i="0" u="none" strike="noStrike" kern="0" cap="none" spc="0" normalizeH="0" baseline="0" noProof="0" dirty="0">
                <a:ln>
                  <a:noFill/>
                </a:ln>
                <a:solidFill>
                  <a:schemeClr val="tx1">
                    <a:lumMod val="75000"/>
                    <a:lumOff val="25000"/>
                  </a:schemeClr>
                </a:solidFill>
                <a:effectLst/>
                <a:uLnTx/>
                <a:uFillTx/>
                <a:latin typeface="Arial" panose="020B0604020202020204" pitchFamily="34" charset="0"/>
                <a:cs typeface="Arial" panose="020B0604020202020204" pitchFamily="34" charset="0"/>
              </a:rPr>
              <a:t>) should be appended to the E/M codes billed</a:t>
            </a:r>
          </a:p>
        </p:txBody>
      </p:sp>
    </p:spTree>
    <p:extLst>
      <p:ext uri="{BB962C8B-B14F-4D97-AF65-F5344CB8AC3E}">
        <p14:creationId xmlns:p14="http://schemas.microsoft.com/office/powerpoint/2010/main" val="214689344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Primary Care Exception –</a:t>
            </a:r>
            <a:br>
              <a:rPr lang="en-US" dirty="0"/>
            </a:br>
            <a:r>
              <a:rPr lang="en-US" dirty="0"/>
              <a:t>What’s Required?</a:t>
            </a:r>
          </a:p>
        </p:txBody>
      </p:sp>
      <p:sp>
        <p:nvSpPr>
          <p:cNvPr id="4" name="Rectangle 3">
            <a:extLst>
              <a:ext uri="{FF2B5EF4-FFF2-40B4-BE49-F238E27FC236}">
                <a16:creationId xmlns:a16="http://schemas.microsoft.com/office/drawing/2014/main" id="{7381F67F-BA67-49DA-AAF2-4B6B6F2E0B8E}"/>
              </a:ext>
            </a:extLst>
          </p:cNvPr>
          <p:cNvSpPr txBox="1">
            <a:spLocks noChangeArrowheads="1"/>
          </p:cNvSpPr>
          <p:nvPr/>
        </p:nvSpPr>
        <p:spPr bwMode="auto">
          <a:xfrm>
            <a:off x="195943" y="1513315"/>
            <a:ext cx="8610600" cy="4921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1" i="0" u="none" strike="noStrike" kern="1200" cap="none" spc="0" normalizeH="0" baseline="0" noProof="0" dirty="0">
                <a:ln>
                  <a:noFill/>
                </a:ln>
                <a:solidFill>
                  <a:srgbClr val="008C95"/>
                </a:solidFill>
                <a:effectLst/>
                <a:uLnTx/>
                <a:uFillTx/>
                <a:latin typeface="Arial"/>
                <a:ea typeface="+mn-ea"/>
                <a:cs typeface="+mn-cs"/>
              </a:rPr>
              <a:t>Residents: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1" i="1" u="none" strike="noStrike" kern="1200" cap="none" spc="0" normalizeH="0" baseline="0" noProof="0" dirty="0">
                <a:ln>
                  <a:noFill/>
                </a:ln>
                <a:solidFill>
                  <a:srgbClr val="333333"/>
                </a:solidFill>
                <a:effectLst/>
                <a:uLnTx/>
                <a:uFillTx/>
                <a:latin typeface="Arial"/>
                <a:ea typeface="+mn-ea"/>
                <a:cs typeface="+mn-cs"/>
              </a:rPr>
              <a:t>Must</a:t>
            </a:r>
            <a:r>
              <a:rPr kumimoji="0" lang="en-US" sz="2200" b="0" i="1" u="none" strike="noStrike" kern="1200" cap="none" spc="0" normalizeH="0" baseline="0" noProof="0" dirty="0">
                <a:ln>
                  <a:noFill/>
                </a:ln>
                <a:solidFill>
                  <a:srgbClr val="333333"/>
                </a:solidFill>
                <a:effectLst/>
                <a:uLnTx/>
                <a:uFillTx/>
                <a:latin typeface="Arial"/>
                <a:ea typeface="+mn-ea"/>
                <a:cs typeface="+mn-cs"/>
              </a:rPr>
              <a:t> </a:t>
            </a:r>
            <a:r>
              <a:rPr kumimoji="0" lang="en-US" sz="2200" b="0" i="0" u="none" strike="noStrike" kern="1200" cap="none" spc="0" normalizeH="0" baseline="0" noProof="0" dirty="0">
                <a:ln>
                  <a:noFill/>
                </a:ln>
                <a:solidFill>
                  <a:srgbClr val="333333"/>
                </a:solidFill>
                <a:effectLst/>
                <a:uLnTx/>
                <a:uFillTx/>
                <a:latin typeface="Arial"/>
                <a:ea typeface="+mn-ea"/>
                <a:cs typeface="+mn-cs"/>
              </a:rPr>
              <a:t>have completed at least six (6) months of a GME approved residency program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1" i="0" u="none" strike="noStrike" kern="1200" cap="none" spc="0" normalizeH="0" baseline="0" noProof="0" dirty="0">
                <a:ln>
                  <a:noFill/>
                </a:ln>
                <a:solidFill>
                  <a:srgbClr val="008C95"/>
                </a:solidFill>
                <a:effectLst/>
                <a:uLnTx/>
                <a:uFillTx/>
                <a:latin typeface="Arial"/>
                <a:ea typeface="+mn-ea"/>
                <a:cs typeface="+mn-cs"/>
              </a:rPr>
              <a:t>Teaching physicians: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May </a:t>
            </a:r>
            <a:r>
              <a:rPr kumimoji="0" lang="en-US" sz="2200" b="1" i="1" u="none" strike="noStrike" kern="1200" cap="none" spc="0" normalizeH="0" baseline="0" noProof="0" dirty="0">
                <a:ln>
                  <a:noFill/>
                </a:ln>
                <a:solidFill>
                  <a:srgbClr val="333333"/>
                </a:solidFill>
                <a:effectLst/>
                <a:uLnTx/>
                <a:uFillTx/>
                <a:latin typeface="Arial"/>
                <a:ea typeface="+mn-ea"/>
                <a:cs typeface="+mn-cs"/>
              </a:rPr>
              <a:t>not </a:t>
            </a:r>
            <a:r>
              <a:rPr kumimoji="0" lang="en-US" sz="2200" b="0" i="0" u="none" strike="noStrike" kern="1200" cap="none" spc="0" normalizeH="0" baseline="0" noProof="0" dirty="0">
                <a:ln>
                  <a:noFill/>
                </a:ln>
                <a:solidFill>
                  <a:srgbClr val="333333"/>
                </a:solidFill>
                <a:effectLst/>
                <a:uLnTx/>
                <a:uFillTx/>
                <a:latin typeface="Arial"/>
                <a:ea typeface="+mn-ea"/>
                <a:cs typeface="+mn-cs"/>
              </a:rPr>
              <a:t>supervise more than four (4) residents at any given time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Must direct the care from a proximity that would constitute immediate availability</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Should have primary medical responsibility for the patient(s) being cared for by the residents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Should have no other responsibilities (including supervision of other personnel) at the time the service is being provided by the resident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16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88223109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Primary Care Exception – </a:t>
            </a:r>
            <a:br>
              <a:rPr lang="en-US" dirty="0"/>
            </a:br>
            <a:r>
              <a:rPr lang="en-US" dirty="0"/>
              <a:t>Documentation</a:t>
            </a:r>
          </a:p>
        </p:txBody>
      </p:sp>
      <p:sp>
        <p:nvSpPr>
          <p:cNvPr id="3" name="Rectangle 3">
            <a:extLst>
              <a:ext uri="{FF2B5EF4-FFF2-40B4-BE49-F238E27FC236}">
                <a16:creationId xmlns:a16="http://schemas.microsoft.com/office/drawing/2014/main" id="{564C4D32-10FC-4322-8C82-A4781C53C22F}"/>
              </a:ext>
            </a:extLst>
          </p:cNvPr>
          <p:cNvSpPr txBox="1">
            <a:spLocks noChangeArrowheads="1"/>
          </p:cNvSpPr>
          <p:nvPr/>
        </p:nvSpPr>
        <p:spPr bwMode="auto">
          <a:xfrm>
            <a:off x="425303" y="1842977"/>
            <a:ext cx="80010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1" i="0" u="none" strike="noStrike" kern="1200" cap="none" spc="0" normalizeH="0" baseline="0" noProof="0" dirty="0">
                <a:ln>
                  <a:noFill/>
                </a:ln>
                <a:solidFill>
                  <a:srgbClr val="008C95"/>
                </a:solidFill>
                <a:effectLst/>
                <a:uLnTx/>
                <a:uFillTx/>
                <a:latin typeface="Arial"/>
                <a:ea typeface="+mn-ea"/>
                <a:cs typeface="+mn-cs"/>
              </a:rPr>
              <a:t>Teaching physician:</a:t>
            </a:r>
            <a:endParaRPr kumimoji="0" lang="en-US" sz="1000" b="1" i="0" u="none" strike="noStrike" kern="1200" cap="none" spc="0" normalizeH="0" baseline="0" noProof="0" dirty="0">
              <a:ln>
                <a:noFill/>
              </a:ln>
              <a:solidFill>
                <a:srgbClr val="008C95"/>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Must write a personal note indicating that he/she has reviewed information from the resident’s history, exam, assessment and plan, and any labs/tests/records, etc. </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must indicate that the review took place while the patient was in the clinic or immediately after the resident saw the patient</a:t>
            </a:r>
            <a:endPar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800" b="0" i="0" u="none" strike="noStrike" kern="1200" cap="none" spc="0" normalizeH="0" baseline="0" noProof="0" dirty="0">
              <a:ln>
                <a:noFill/>
              </a:ln>
              <a:solidFill>
                <a:srgbClr val="333333"/>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62808199"/>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Primary Care Exception – </a:t>
            </a:r>
            <a:br>
              <a:rPr lang="en-US" dirty="0"/>
            </a:br>
            <a:r>
              <a:rPr lang="en-US" dirty="0"/>
              <a:t>Documentation</a:t>
            </a:r>
          </a:p>
        </p:txBody>
      </p:sp>
      <p:sp>
        <p:nvSpPr>
          <p:cNvPr id="4" name="Rectangle 3">
            <a:extLst>
              <a:ext uri="{FF2B5EF4-FFF2-40B4-BE49-F238E27FC236}">
                <a16:creationId xmlns:a16="http://schemas.microsoft.com/office/drawing/2014/main" id="{9829C34F-2378-427F-ADA2-F8B6FAA11E23}"/>
              </a:ext>
            </a:extLst>
          </p:cNvPr>
          <p:cNvSpPr txBox="1">
            <a:spLocks noChangeArrowheads="1"/>
          </p:cNvSpPr>
          <p:nvPr/>
        </p:nvSpPr>
        <p:spPr bwMode="auto">
          <a:xfrm>
            <a:off x="414670" y="2000693"/>
            <a:ext cx="8001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457200">
              <a:buFont typeface="Arial" panose="020B0604020202020204" pitchFamily="34" charset="0"/>
              <a:buChar char="•"/>
            </a:pPr>
            <a:r>
              <a:rPr kumimoji="0" lang="en-US" b="0" i="0" u="none" strike="noStrike" kern="1200" cap="none" spc="0" normalizeH="0" baseline="0" noProof="0" dirty="0">
                <a:ln>
                  <a:noFill/>
                </a:ln>
                <a:solidFill>
                  <a:srgbClr val="008C95"/>
                </a:solidFill>
                <a:effectLst/>
                <a:uLnTx/>
                <a:uFillTx/>
                <a:latin typeface="Arial"/>
                <a:ea typeface="+mn-ea"/>
                <a:cs typeface="+mn-cs"/>
              </a:rPr>
              <a:t>Teaching physician:</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should clearly indicate the extent of the teaching physician’s participation in the review and direction of services furnished to each Medicare patient</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In order for resident’s documentation to be counted toward the documentation requirement for the code selected, the teaching physician must review and link to the resident’s note</a:t>
            </a:r>
          </a:p>
        </p:txBody>
      </p:sp>
    </p:spTree>
    <p:extLst>
      <p:ext uri="{BB962C8B-B14F-4D97-AF65-F5344CB8AC3E}">
        <p14:creationId xmlns:p14="http://schemas.microsoft.com/office/powerpoint/2010/main" val="225631105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solidFill>
                  <a:prstClr val="white"/>
                </a:solidFill>
              </a:rPr>
              <a:t>Primary Care Exception – </a:t>
            </a:r>
            <a:br>
              <a:rPr lang="en-US" dirty="0">
                <a:solidFill>
                  <a:prstClr val="white"/>
                </a:solidFill>
              </a:rPr>
            </a:br>
            <a:r>
              <a:rPr lang="en-US" dirty="0">
                <a:solidFill>
                  <a:prstClr val="white"/>
                </a:solidFill>
              </a:rPr>
              <a:t>Documentation</a:t>
            </a:r>
            <a:endParaRPr lang="en-US" dirty="0"/>
          </a:p>
        </p:txBody>
      </p:sp>
      <p:sp>
        <p:nvSpPr>
          <p:cNvPr id="3" name="Rectangle 3">
            <a:extLst>
              <a:ext uri="{FF2B5EF4-FFF2-40B4-BE49-F238E27FC236}">
                <a16:creationId xmlns:a16="http://schemas.microsoft.com/office/drawing/2014/main" id="{7CBAB902-66CE-402F-BAE2-2DADAB9CFB95}"/>
              </a:ext>
            </a:extLst>
          </p:cNvPr>
          <p:cNvSpPr txBox="1">
            <a:spLocks noChangeArrowheads="1"/>
          </p:cNvSpPr>
          <p:nvPr/>
        </p:nvSpPr>
        <p:spPr bwMode="auto">
          <a:xfrm>
            <a:off x="475594" y="1775637"/>
            <a:ext cx="8229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Suggested notes might include:</a:t>
            </a:r>
          </a:p>
          <a:p>
            <a:pPr marL="742950" marR="0" lvl="1" indent="-285750" algn="l" defTabSz="914400" rtl="0" eaLnBrk="1" fontAlgn="base" latinLnBrk="0" hangingPunct="1">
              <a:lnSpc>
                <a:spcPct val="90000"/>
              </a:lnSpc>
              <a:spcBef>
                <a:spcPct val="20000"/>
              </a:spcBef>
              <a:spcAft>
                <a:spcPct val="0"/>
              </a:spcAft>
              <a:buClrTx/>
              <a:buSzTx/>
              <a:buFont typeface="Courier New" pitchFamily="49" charset="0"/>
              <a:buChar char="o"/>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Case discussed with Dr. Resident at the time of the visit. Dr. Resident’s history and exam show _____. Significant test results are _____. I agree with the diagnosis of _____ and plan of care to _____ per his/her note.</a:t>
            </a:r>
            <a:endPar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Append the –GE modifier to the E/M code to signify that the teaching physician was not present during the E/M service being billed, but that all requirements for such billing have been met in accordance with the Primary Care Exception Rule</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240634209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C</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Preventive Medicine Visits</a:t>
            </a:r>
          </a:p>
        </p:txBody>
      </p:sp>
    </p:spTree>
    <p:extLst>
      <p:ext uri="{BB962C8B-B14F-4D97-AF65-F5344CB8AC3E}">
        <p14:creationId xmlns:p14="http://schemas.microsoft.com/office/powerpoint/2010/main" val="30956943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 Medicine Visits</a:t>
            </a:r>
          </a:p>
        </p:txBody>
      </p:sp>
      <p:sp>
        <p:nvSpPr>
          <p:cNvPr id="4" name="Rounded Rectangle 3">
            <a:extLst>
              <a:ext uri="{FF2B5EF4-FFF2-40B4-BE49-F238E27FC236}">
                <a16:creationId xmlns:a16="http://schemas.microsoft.com/office/drawing/2014/main" id="{72DA7781-B3F9-4555-B8A8-DDF9B38F1090}"/>
              </a:ext>
            </a:extLst>
          </p:cNvPr>
          <p:cNvSpPr/>
          <p:nvPr/>
        </p:nvSpPr>
        <p:spPr>
          <a:xfrm>
            <a:off x="2742544" y="1569438"/>
            <a:ext cx="3505200" cy="609600"/>
          </a:xfrm>
          <a:prstGeom prst="roundRect">
            <a:avLst/>
          </a:prstGeom>
          <a:solidFill>
            <a:srgbClr val="008C95"/>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rial"/>
                <a:ea typeface="+mn-ea"/>
                <a:cs typeface="+mn-cs"/>
              </a:rPr>
              <a:t>Definition of Service</a:t>
            </a:r>
          </a:p>
        </p:txBody>
      </p:sp>
      <p:sp>
        <p:nvSpPr>
          <p:cNvPr id="5" name="Content Placeholder 2">
            <a:extLst>
              <a:ext uri="{FF2B5EF4-FFF2-40B4-BE49-F238E27FC236}">
                <a16:creationId xmlns:a16="http://schemas.microsoft.com/office/drawing/2014/main" id="{2F84850F-EB1A-4DAB-AFCF-2504904C6CBE}"/>
              </a:ext>
            </a:extLst>
          </p:cNvPr>
          <p:cNvSpPr txBox="1">
            <a:spLocks/>
          </p:cNvSpPr>
          <p:nvPr/>
        </p:nvSpPr>
        <p:spPr bwMode="auto">
          <a:xfrm>
            <a:off x="618469" y="2360428"/>
            <a:ext cx="7943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comprehensive preventive medicine service  includes an age and gender appropriate history and examination</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Preventive counseling, anticipatory guidance, and risk factor reduction interventions are typically provided during the exam</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Vaccines, laboratory services, and other screening tests may be performed during the encounter and are usually reported in addition to the preventive visit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60256731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 Medicine Visits</a:t>
            </a:r>
          </a:p>
        </p:txBody>
      </p:sp>
      <p:sp>
        <p:nvSpPr>
          <p:cNvPr id="3" name="Content Placeholder 2">
            <a:extLst>
              <a:ext uri="{FF2B5EF4-FFF2-40B4-BE49-F238E27FC236}">
                <a16:creationId xmlns:a16="http://schemas.microsoft.com/office/drawing/2014/main" id="{502942A7-5969-408B-8FC9-D9931EA44057}"/>
              </a:ext>
            </a:extLst>
          </p:cNvPr>
          <p:cNvSpPr txBox="1">
            <a:spLocks/>
          </p:cNvSpPr>
          <p:nvPr/>
        </p:nvSpPr>
        <p:spPr bwMode="auto">
          <a:xfrm>
            <a:off x="513694" y="1582479"/>
            <a:ext cx="8153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Seven codes are available in each of the two subcategories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Patient status (new vs. established) and age are the determining factors for code selection</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pic>
        <p:nvPicPr>
          <p:cNvPr id="4" name="Picture 3">
            <a:extLst>
              <a:ext uri="{FF2B5EF4-FFF2-40B4-BE49-F238E27FC236}">
                <a16:creationId xmlns:a16="http://schemas.microsoft.com/office/drawing/2014/main" id="{0D678F9B-9E61-47B3-8414-843144F6A3A6}"/>
              </a:ext>
            </a:extLst>
          </p:cNvPr>
          <p:cNvPicPr>
            <a:picLocks noChangeAspect="1"/>
          </p:cNvPicPr>
          <p:nvPr/>
        </p:nvPicPr>
        <p:blipFill>
          <a:blip r:embed="rId2"/>
          <a:stretch>
            <a:fillRect/>
          </a:stretch>
        </p:blipFill>
        <p:spPr>
          <a:xfrm>
            <a:off x="969056" y="3301072"/>
            <a:ext cx="3621338" cy="2871465"/>
          </a:xfrm>
          <a:prstGeom prst="rect">
            <a:avLst/>
          </a:prstGeom>
        </p:spPr>
      </p:pic>
      <p:graphicFrame>
        <p:nvGraphicFramePr>
          <p:cNvPr id="5" name="Content Placeholder 7">
            <a:extLst>
              <a:ext uri="{FF2B5EF4-FFF2-40B4-BE49-F238E27FC236}">
                <a16:creationId xmlns:a16="http://schemas.microsoft.com/office/drawing/2014/main" id="{2C9B344E-AF02-4146-BD31-F9986CC14C29}"/>
              </a:ext>
            </a:extLst>
          </p:cNvPr>
          <p:cNvGraphicFramePr>
            <a:graphicFrameLocks/>
          </p:cNvGraphicFramePr>
          <p:nvPr>
            <p:extLst>
              <p:ext uri="{D42A27DB-BD31-4B8C-83A1-F6EECF244321}">
                <p14:modId xmlns:p14="http://schemas.microsoft.com/office/powerpoint/2010/main" val="1459307513"/>
              </p:ext>
            </p:extLst>
          </p:nvPr>
        </p:nvGraphicFramePr>
        <p:xfrm>
          <a:off x="4800600" y="3301072"/>
          <a:ext cx="3581400" cy="2753360"/>
        </p:xfrm>
        <a:graphic>
          <a:graphicData uri="http://schemas.openxmlformats.org/drawingml/2006/table">
            <a:tbl>
              <a:tblPr firstRow="1" bandRow="1"/>
              <a:tblGrid>
                <a:gridCol w="1001245">
                  <a:extLst>
                    <a:ext uri="{9D8B030D-6E8A-4147-A177-3AD203B41FA5}">
                      <a16:colId xmlns:a16="http://schemas.microsoft.com/office/drawing/2014/main" val="20000"/>
                    </a:ext>
                  </a:extLst>
                </a:gridCol>
                <a:gridCol w="2580155">
                  <a:extLst>
                    <a:ext uri="{9D8B030D-6E8A-4147-A177-3AD203B41FA5}">
                      <a16:colId xmlns:a16="http://schemas.microsoft.com/office/drawing/2014/main" val="20001"/>
                    </a:ext>
                  </a:extLst>
                </a:gridCol>
              </a:tblGrid>
              <a:tr h="406400">
                <a:tc gridSpan="2">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600" dirty="0"/>
                        <a:t>Established</a:t>
                      </a:r>
                      <a:r>
                        <a:rPr lang="en-US" sz="1600" baseline="0" dirty="0"/>
                        <a:t> Patient</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hMerge="1">
                  <a:txBody>
                    <a:bodyPr/>
                    <a:lstStyle/>
                    <a:p>
                      <a:endParaRPr lang="en-US" dirty="0"/>
                    </a:p>
                  </a:txBody>
                  <a:tcPr/>
                </a:tc>
                <a:extLst>
                  <a:ext uri="{0D108BD9-81ED-4DB2-BD59-A6C34878D82A}">
                    <a16:rowId xmlns:a16="http://schemas.microsoft.com/office/drawing/2014/main" val="10000"/>
                  </a:ext>
                </a:extLst>
              </a:tr>
              <a:tr h="16715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99391</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dirty="0"/>
                        <a:t>Younger</a:t>
                      </a:r>
                      <a:r>
                        <a:rPr lang="en-US" sz="1600" baseline="0" dirty="0"/>
                        <a:t> than 1 year</a:t>
                      </a:r>
                      <a:endParaRPr lang="en-US" sz="160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1"/>
                  </a:ext>
                </a:extLst>
              </a:tr>
              <a:tr h="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1-4</a:t>
                      </a:r>
                      <a:r>
                        <a:rPr lang="en-US" sz="1600" baseline="0" dirty="0"/>
                        <a:t> years</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2"/>
                  </a:ext>
                </a:extLst>
              </a:tr>
              <a:tr h="1422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5-11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3"/>
                  </a:ext>
                </a:extLst>
              </a:tr>
              <a:tr h="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12-17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4"/>
                  </a:ext>
                </a:extLst>
              </a:tr>
              <a:tr h="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99395</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18-39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5"/>
                  </a:ext>
                </a:extLst>
              </a:tr>
              <a:tr h="1270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99396</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40-64 years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9EDF4"/>
                    </a:solidFill>
                  </a:tcPr>
                </a:tc>
                <a:extLst>
                  <a:ext uri="{0D108BD9-81ED-4DB2-BD59-A6C34878D82A}">
                    <a16:rowId xmlns:a16="http://schemas.microsoft.com/office/drawing/2014/main" val="10006"/>
                  </a:ext>
                </a:extLst>
              </a:tr>
              <a:tr h="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600" b="1" dirty="0"/>
                        <a:t>99397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65 years and older</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34126580"/>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D</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Preventive/Split Services</a:t>
            </a:r>
          </a:p>
        </p:txBody>
      </p:sp>
      <p:sp>
        <p:nvSpPr>
          <p:cNvPr id="3" name="TextBox 2">
            <a:extLst>
              <a:ext uri="{FF2B5EF4-FFF2-40B4-BE49-F238E27FC236}">
                <a16:creationId xmlns:a16="http://schemas.microsoft.com/office/drawing/2014/main" id="{A8B7363E-848A-4A08-9DCE-6375CB97D4BC}"/>
              </a:ext>
            </a:extLst>
          </p:cNvPr>
          <p:cNvSpPr txBox="1"/>
          <p:nvPr/>
        </p:nvSpPr>
        <p:spPr>
          <a:xfrm>
            <a:off x="1555548" y="4603898"/>
            <a:ext cx="6543266" cy="430887"/>
          </a:xfrm>
          <a:prstGeom prst="rect">
            <a:avLst/>
          </a:prstGeom>
          <a:noFill/>
          <a:ln w="28575">
            <a:solidFill>
              <a:schemeClr val="bg1"/>
            </a:solidFill>
          </a:ln>
        </p:spPr>
        <p:txBody>
          <a:bodyPr wrap="none" rtlCol="0">
            <a:spAutoFit/>
          </a:bodyPr>
          <a:lstStyle/>
          <a:p>
            <a:pPr fontAlgn="base">
              <a:spcBef>
                <a:spcPct val="0"/>
              </a:spcBef>
              <a:spcAft>
                <a:spcPct val="0"/>
              </a:spcAft>
            </a:pPr>
            <a:r>
              <a:rPr lang="en-US" sz="2200" dirty="0">
                <a:solidFill>
                  <a:schemeClr val="bg1"/>
                </a:solidFill>
                <a:cs typeface="Arial" charset="0"/>
              </a:rPr>
              <a:t>A coding job aid is available on eLink for your reference.</a:t>
            </a:r>
          </a:p>
        </p:txBody>
      </p:sp>
    </p:spTree>
    <p:extLst>
      <p:ext uri="{BB962C8B-B14F-4D97-AF65-F5344CB8AC3E}">
        <p14:creationId xmlns:p14="http://schemas.microsoft.com/office/powerpoint/2010/main" val="606135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 name="TextBox 1"/>
          <p:cNvSpPr txBox="1"/>
          <p:nvPr/>
        </p:nvSpPr>
        <p:spPr>
          <a:xfrm>
            <a:off x="454869" y="3177200"/>
            <a:ext cx="8285584" cy="1107996"/>
          </a:xfrm>
          <a:prstGeom prst="rect">
            <a:avLst/>
          </a:prstGeom>
          <a:noFill/>
        </p:spPr>
        <p:txBody>
          <a:bodyPr wrap="square" rtlCol="0">
            <a:spAutoFit/>
          </a:bodyPr>
          <a:lstStyle/>
          <a:p>
            <a:pPr algn="ctr"/>
            <a:r>
              <a:rPr lang="en-US" sz="3300" b="1" dirty="0">
                <a:solidFill>
                  <a:schemeClr val="bg1"/>
                </a:solidFill>
                <a:latin typeface="Arial" panose="020B0604020202020204" pitchFamily="34" charset="0"/>
                <a:cs typeface="Arial" panose="020B0604020202020204" pitchFamily="34" charset="0"/>
              </a:rPr>
              <a:t>Complexity of Medical Decision Making (MDM)</a:t>
            </a:r>
          </a:p>
        </p:txBody>
      </p:sp>
    </p:spTree>
    <p:extLst>
      <p:ext uri="{BB962C8B-B14F-4D97-AF65-F5344CB8AC3E}">
        <p14:creationId xmlns:p14="http://schemas.microsoft.com/office/powerpoint/2010/main" val="4076241193"/>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Preventive/Split Services</a:t>
            </a:r>
          </a:p>
        </p:txBody>
      </p:sp>
      <p:sp>
        <p:nvSpPr>
          <p:cNvPr id="3" name="Rectangle 3">
            <a:extLst>
              <a:ext uri="{FF2B5EF4-FFF2-40B4-BE49-F238E27FC236}">
                <a16:creationId xmlns:a16="http://schemas.microsoft.com/office/drawing/2014/main" id="{99D8AFC7-C229-4EB2-8621-373638226017}"/>
              </a:ext>
            </a:extLst>
          </p:cNvPr>
          <p:cNvSpPr txBox="1">
            <a:spLocks noChangeArrowheads="1"/>
          </p:cNvSpPr>
          <p:nvPr/>
        </p:nvSpPr>
        <p:spPr bwMode="auto">
          <a:xfrm>
            <a:off x="195943" y="1500963"/>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Preventive split visits may occur if during the course of a preventive encounter, the Physician/ACP identifies a </a:t>
            </a:r>
            <a:r>
              <a:rPr kumimoji="0" lang="en-US" sz="2350" b="0" i="1" u="none" strike="noStrike" kern="1200" cap="none" spc="0" normalizeH="0" baseline="0" noProof="0" dirty="0">
                <a:ln>
                  <a:noFill/>
                </a:ln>
                <a:solidFill>
                  <a:schemeClr val="tx1">
                    <a:lumMod val="75000"/>
                    <a:lumOff val="25000"/>
                  </a:schemeClr>
                </a:solidFill>
                <a:effectLst/>
                <a:uLnTx/>
                <a:uFillTx/>
                <a:latin typeface="Arial Body"/>
              </a:rPr>
              <a:t>significant</a:t>
            </a: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 new problem or exacerbation of chronic condition(s) requiring </a:t>
            </a:r>
            <a:r>
              <a:rPr kumimoji="0" lang="en-US" sz="2350" b="0" i="1" u="none" strike="noStrike" kern="1200" cap="none" spc="0" normalizeH="0" baseline="0" noProof="0" dirty="0">
                <a:ln>
                  <a:noFill/>
                </a:ln>
                <a:solidFill>
                  <a:schemeClr val="tx1">
                    <a:lumMod val="75000"/>
                    <a:lumOff val="25000"/>
                  </a:schemeClr>
                </a:solidFill>
                <a:effectLst/>
                <a:uLnTx/>
                <a:uFillTx/>
                <a:latin typeface="Arial Body"/>
              </a:rPr>
              <a:t>additional work over and above the normal preventive service, </a:t>
            </a: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or an abnormality is discovered during the course of the encounter that needs to be evaluated/addressed</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If the documentation conveys that two distinct services were provided – the preventive encounter </a:t>
            </a:r>
            <a:r>
              <a:rPr kumimoji="0" lang="en-US" sz="2350" b="0" i="1" u="sng" strike="noStrike" kern="1200" cap="none" spc="0" normalizeH="0" baseline="0" noProof="0" dirty="0">
                <a:ln>
                  <a:noFill/>
                </a:ln>
                <a:solidFill>
                  <a:schemeClr val="tx1">
                    <a:lumMod val="75000"/>
                    <a:lumOff val="25000"/>
                  </a:schemeClr>
                </a:solidFill>
                <a:effectLst/>
                <a:uLnTx/>
                <a:uFillTx/>
                <a:latin typeface="Arial Body"/>
              </a:rPr>
              <a:t>and</a:t>
            </a: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 a problem-oriented service – two codes can be reported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Problem-oriented E/M code (99201 – 99215) with modifier -25, and the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Body"/>
              </a:rPr>
              <a:t>Preventive service code (99381 – 99397)</a:t>
            </a:r>
          </a:p>
        </p:txBody>
      </p:sp>
    </p:spTree>
    <p:extLst>
      <p:ext uri="{BB962C8B-B14F-4D97-AF65-F5344CB8AC3E}">
        <p14:creationId xmlns:p14="http://schemas.microsoft.com/office/powerpoint/2010/main" val="9678458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Preventive/Split Services</a:t>
            </a:r>
          </a:p>
        </p:txBody>
      </p:sp>
      <p:sp>
        <p:nvSpPr>
          <p:cNvPr id="3" name="Rectangle 3">
            <a:extLst>
              <a:ext uri="{FF2B5EF4-FFF2-40B4-BE49-F238E27FC236}">
                <a16:creationId xmlns:a16="http://schemas.microsoft.com/office/drawing/2014/main" id="{22A2BA78-D97B-44CA-BBDA-7B776DB9E952}"/>
              </a:ext>
            </a:extLst>
          </p:cNvPr>
          <p:cNvSpPr txBox="1">
            <a:spLocks noChangeArrowheads="1"/>
          </p:cNvSpPr>
          <p:nvPr/>
        </p:nvSpPr>
        <p:spPr bwMode="auto">
          <a:xfrm>
            <a:off x="195943" y="1463749"/>
            <a:ext cx="857591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issue is considered a “significant issue” when a new problem or an exacerbation of a pre-existing condition is discovered during the patient evaluation and the Physician/ACP determines the problem requires additional work to perform the key components of the problem-oriented office visit code</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Remember that if you are considering billing a </a:t>
            </a:r>
            <a:r>
              <a:rPr kumimoji="0" lang="en-US" sz="2350" b="1" i="1" u="none" strike="noStrike" kern="1200" cap="none" spc="0" normalizeH="0" baseline="0" noProof="0" dirty="0">
                <a:ln>
                  <a:noFill/>
                </a:ln>
                <a:solidFill>
                  <a:schemeClr val="tx1">
                    <a:lumMod val="75000"/>
                    <a:lumOff val="25000"/>
                  </a:schemeClr>
                </a:solidFill>
                <a:effectLst/>
                <a:uLnTx/>
                <a:uFillTx/>
                <a:latin typeface="Arial"/>
                <a:ea typeface="+mn-ea"/>
                <a:cs typeface="+mn-cs"/>
              </a:rPr>
              <a:t>new</a:t>
            </a: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patient encounter as a preventive split, </a:t>
            </a:r>
            <a:r>
              <a:rPr kumimoji="0" lang="en-US" sz="2350" b="1" i="1" u="none" strike="noStrike" kern="1200" cap="none" spc="0" normalizeH="0" baseline="0" noProof="0" dirty="0">
                <a:ln>
                  <a:noFill/>
                </a:ln>
                <a:solidFill>
                  <a:schemeClr val="tx1">
                    <a:lumMod val="75000"/>
                    <a:lumOff val="25000"/>
                  </a:schemeClr>
                </a:solidFill>
                <a:effectLst/>
                <a:uLnTx/>
                <a:uFillTx/>
                <a:latin typeface="Arial"/>
                <a:ea typeface="+mn-ea"/>
                <a:cs typeface="+mn-cs"/>
              </a:rPr>
              <a:t>all three key components </a:t>
            </a: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(history, exam, and the complexity of the medical decision-making) </a:t>
            </a:r>
            <a:r>
              <a:rPr kumimoji="0" lang="en-US" sz="2350" b="1" i="1" u="none" strike="noStrike" kern="1200" cap="none" spc="0" normalizeH="0" baseline="0" noProof="0" dirty="0">
                <a:ln>
                  <a:noFill/>
                </a:ln>
                <a:solidFill>
                  <a:schemeClr val="tx1">
                    <a:lumMod val="75000"/>
                    <a:lumOff val="25000"/>
                  </a:schemeClr>
                </a:solidFill>
                <a:effectLst/>
                <a:uLnTx/>
                <a:uFillTx/>
                <a:latin typeface="Arial"/>
                <a:ea typeface="+mn-ea"/>
                <a:cs typeface="+mn-cs"/>
              </a:rPr>
              <a:t>must support the problem-oriented office visit code </a:t>
            </a: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selected for billing</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5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Simply refilling medications for stable chronic conditions does not constitute a separate medically necessary problem-oriented E/M encounter</a:t>
            </a:r>
          </a:p>
        </p:txBody>
      </p:sp>
    </p:spTree>
    <p:extLst>
      <p:ext uri="{BB962C8B-B14F-4D97-AF65-F5344CB8AC3E}">
        <p14:creationId xmlns:p14="http://schemas.microsoft.com/office/powerpoint/2010/main" val="415701363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Preventive/Split Services</a:t>
            </a:r>
          </a:p>
        </p:txBody>
      </p:sp>
      <p:sp>
        <p:nvSpPr>
          <p:cNvPr id="3" name="Rectangle 3">
            <a:extLst>
              <a:ext uri="{FF2B5EF4-FFF2-40B4-BE49-F238E27FC236}">
                <a16:creationId xmlns:a16="http://schemas.microsoft.com/office/drawing/2014/main" id="{009141D0-A775-42C9-ACD3-6490806E1E0C}"/>
              </a:ext>
            </a:extLst>
          </p:cNvPr>
          <p:cNvSpPr txBox="1">
            <a:spLocks noChangeArrowheads="1"/>
          </p:cNvSpPr>
          <p:nvPr/>
        </p:nvSpPr>
        <p:spPr bwMode="auto">
          <a:xfrm>
            <a:off x="298045" y="1388048"/>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level of the problem-oriented E/M code is based on the “additional work” performed over and above what normally would be performed during the preventive encounter</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Any work performed as part of the preventive encounter cannot be included when determining the level of the problem-oriented E/M code</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3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Billing the problem-oriented visit based on time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regarding the time spent providing the problem-oriented encounter must be included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t>
            </a:r>
            <a:r>
              <a:rPr kumimoji="0" lang="en-US" sz="22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Spent ___ minutes face-to-face with the patient addressing non-preventive conditions, and greater than 50% of that time was spent in counseling and/or coordination of care</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Must state specifically what was discussed during counseling and/or what was done for coordination of care</a:t>
            </a:r>
          </a:p>
        </p:txBody>
      </p:sp>
    </p:spTree>
    <p:extLst>
      <p:ext uri="{BB962C8B-B14F-4D97-AF65-F5344CB8AC3E}">
        <p14:creationId xmlns:p14="http://schemas.microsoft.com/office/powerpoint/2010/main" val="102319476"/>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Example - Preventive/Split Services</a:t>
            </a:r>
          </a:p>
        </p:txBody>
      </p:sp>
      <p:sp>
        <p:nvSpPr>
          <p:cNvPr id="3" name="Rectangle 3">
            <a:extLst>
              <a:ext uri="{FF2B5EF4-FFF2-40B4-BE49-F238E27FC236}">
                <a16:creationId xmlns:a16="http://schemas.microsoft.com/office/drawing/2014/main" id="{4704AF46-5503-4801-9BA7-3B109204292E}"/>
              </a:ext>
            </a:extLst>
          </p:cNvPr>
          <p:cNvSpPr txBox="1">
            <a:spLocks noChangeArrowheads="1"/>
          </p:cNvSpPr>
          <p:nvPr/>
        </p:nvSpPr>
        <p:spPr bwMode="auto">
          <a:xfrm>
            <a:off x="195943" y="1388048"/>
            <a:ext cx="8686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History:</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Patient presents for annual exam.  He also complains of sharp pain in upper right abdomen for two weeks, primarily after eating.  Patient also endorses increased belching and heartburn but denies nausea and vomiting.  Patient has history of gallstones.  </a:t>
            </a:r>
            <a:r>
              <a:rPr kumimoji="0" lang="en-US" sz="20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(More information included …)</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Exam:</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Patient is alert and oriented, in no acute distress.  PERRLA.  TMs clear.  Lungs CTA, RRR, no edema.  Normal gait and station.  Normal sensation, DTRs.  No obvious rashes or lesions.  </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Hypoactive bowel sounds, right upper quadrant guarding and tenderness.  Enlarged spleen with palpable liver edge.  No hernia.</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Assessment and Plan:</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Preventive exam:  </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Counseled patient on healthy diet and exercise, use of seatbelt.  Recommended sunscreen use, full skin exam in 6 months.  Screening labs reviewed.  Up-to-date on immunizations.</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Abdominal pain:  </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Order CBC, CMP, creatinine, hepatic function. If results are abnormal, obtain gallbladder ultrasound.  Advised avoidance of fatty and spicy foods.   </a:t>
            </a:r>
          </a:p>
        </p:txBody>
      </p:sp>
    </p:spTree>
    <p:extLst>
      <p:ext uri="{BB962C8B-B14F-4D97-AF65-F5344CB8AC3E}">
        <p14:creationId xmlns:p14="http://schemas.microsoft.com/office/powerpoint/2010/main" val="3155069210"/>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Preventive/Split Services and ICD-10-CM</a:t>
            </a:r>
          </a:p>
        </p:txBody>
      </p:sp>
      <p:sp>
        <p:nvSpPr>
          <p:cNvPr id="3" name="Rectangle 3">
            <a:extLst>
              <a:ext uri="{FF2B5EF4-FFF2-40B4-BE49-F238E27FC236}">
                <a16:creationId xmlns:a16="http://schemas.microsoft.com/office/drawing/2014/main" id="{7B1F733E-EFCF-41A9-BB24-D2483A187B07}"/>
              </a:ext>
            </a:extLst>
          </p:cNvPr>
          <p:cNvSpPr txBox="1">
            <a:spLocks noChangeArrowheads="1"/>
          </p:cNvSpPr>
          <p:nvPr/>
        </p:nvSpPr>
        <p:spPr bwMode="auto">
          <a:xfrm>
            <a:off x="471377" y="1727791"/>
            <a:ext cx="79248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In ICD-10-CM, the diagnosis codes for preventive encounters distinguish between a preventive exam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with abnormal findings</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and a preventive exam </a:t>
            </a:r>
            <a:r>
              <a:rPr kumimoji="0" lang="en-US" sz="2400" b="1" i="1" u="none" strike="noStrike" kern="1200" cap="none" spc="0" normalizeH="0" baseline="0" noProof="0" dirty="0">
                <a:ln>
                  <a:noFill/>
                </a:ln>
                <a:solidFill>
                  <a:schemeClr val="tx1">
                    <a:lumMod val="75000"/>
                    <a:lumOff val="25000"/>
                  </a:schemeClr>
                </a:solidFill>
                <a:effectLst/>
                <a:uLnTx/>
                <a:uFillTx/>
                <a:latin typeface="Arial"/>
                <a:ea typeface="+mn-ea"/>
                <a:cs typeface="+mn-cs"/>
              </a:rPr>
              <a:t>without abnormal findings</a:t>
            </a:r>
            <a:endPar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333333"/>
              </a:buClr>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abnormal finding consists of:</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significant new complaint or symptom described by the patient,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abnormal finding upon examination of the patient, or</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 acute exacerbation of a chronic condition</a:t>
            </a:r>
          </a:p>
        </p:txBody>
      </p:sp>
    </p:spTree>
    <p:extLst>
      <p:ext uri="{BB962C8B-B14F-4D97-AF65-F5344CB8AC3E}">
        <p14:creationId xmlns:p14="http://schemas.microsoft.com/office/powerpoint/2010/main" val="2116059244"/>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Preventive/Split Services and Medicaid</a:t>
            </a:r>
          </a:p>
        </p:txBody>
      </p:sp>
      <p:sp>
        <p:nvSpPr>
          <p:cNvPr id="3" name="TextBox 2">
            <a:extLst>
              <a:ext uri="{FF2B5EF4-FFF2-40B4-BE49-F238E27FC236}">
                <a16:creationId xmlns:a16="http://schemas.microsoft.com/office/drawing/2014/main" id="{86264305-6C74-4169-81A0-B4A7502912DE}"/>
              </a:ext>
            </a:extLst>
          </p:cNvPr>
          <p:cNvSpPr txBox="1"/>
          <p:nvPr/>
        </p:nvSpPr>
        <p:spPr>
          <a:xfrm>
            <a:off x="570614" y="1752600"/>
            <a:ext cx="7619999" cy="4154984"/>
          </a:xfrm>
          <a:prstGeom prst="rect">
            <a:avLst/>
          </a:prstGeom>
          <a:noFill/>
        </p:spPr>
        <p:txBody>
          <a:bodyPr wrap="square" rtlCol="0">
            <a:spAutoFit/>
          </a:bodyPr>
          <a:lstStyle/>
          <a:p>
            <a:pPr fontAlgn="base">
              <a:spcBef>
                <a:spcPct val="0"/>
              </a:spcBef>
              <a:spcAft>
                <a:spcPct val="0"/>
              </a:spcAft>
            </a:pPr>
            <a:r>
              <a:rPr lang="en-US" sz="2400" b="1" dirty="0">
                <a:solidFill>
                  <a:schemeClr val="tx1">
                    <a:lumMod val="75000"/>
                    <a:lumOff val="25000"/>
                  </a:schemeClr>
                </a:solidFill>
                <a:latin typeface="Arial Body"/>
                <a:cs typeface="Arial" charset="0"/>
              </a:rPr>
              <a:t>NC Medicaid</a:t>
            </a:r>
          </a:p>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Beneficiaries 20 years of age or younger may receive a preventive exam and a sick visit on the same date of service</a:t>
            </a:r>
          </a:p>
          <a:p>
            <a:pPr marL="800100" lvl="1" indent="-342900" fontAlgn="base">
              <a:spcBef>
                <a:spcPct val="0"/>
              </a:spcBef>
              <a:spcAft>
                <a:spcPct val="0"/>
              </a:spcAft>
              <a:buFont typeface="Courier New" panose="02070309020205020404" pitchFamily="49" charset="0"/>
              <a:buChar char="o"/>
            </a:pPr>
            <a:r>
              <a:rPr lang="en-US" sz="2400" dirty="0">
                <a:solidFill>
                  <a:schemeClr val="tx1">
                    <a:lumMod val="75000"/>
                    <a:lumOff val="25000"/>
                  </a:schemeClr>
                </a:solidFill>
                <a:latin typeface="Arial Body"/>
                <a:cs typeface="Arial" charset="0"/>
              </a:rPr>
              <a:t>Preventive split visits are not covered for patients 21 years of age and older</a:t>
            </a:r>
          </a:p>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Physicians/ACPs </a:t>
            </a:r>
            <a:r>
              <a:rPr lang="en-US" sz="2400" u="sng" dirty="0">
                <a:solidFill>
                  <a:schemeClr val="tx1">
                    <a:lumMod val="75000"/>
                    <a:lumOff val="25000"/>
                  </a:schemeClr>
                </a:solidFill>
                <a:latin typeface="Arial Body"/>
                <a:cs typeface="Arial" charset="0"/>
              </a:rPr>
              <a:t>must create separate notes</a:t>
            </a:r>
            <a:r>
              <a:rPr lang="en-US" sz="2400" dirty="0">
                <a:solidFill>
                  <a:schemeClr val="tx1">
                    <a:lumMod val="75000"/>
                    <a:lumOff val="25000"/>
                  </a:schemeClr>
                </a:solidFill>
                <a:latin typeface="Arial Body"/>
                <a:cs typeface="Arial" charset="0"/>
              </a:rPr>
              <a:t> for each service in order to support medical necessity</a:t>
            </a:r>
          </a:p>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Body"/>
                <a:cs typeface="Arial" charset="0"/>
              </a:rPr>
              <a:t>Only services performed </a:t>
            </a:r>
            <a:r>
              <a:rPr lang="en-US" sz="2400" i="1" dirty="0">
                <a:solidFill>
                  <a:schemeClr val="tx1">
                    <a:lumMod val="75000"/>
                    <a:lumOff val="25000"/>
                  </a:schemeClr>
                </a:solidFill>
                <a:latin typeface="Arial Body"/>
                <a:cs typeface="Arial" charset="0"/>
              </a:rPr>
              <a:t>above and beyond </a:t>
            </a:r>
            <a:r>
              <a:rPr lang="en-US" sz="2400" dirty="0">
                <a:solidFill>
                  <a:schemeClr val="tx1">
                    <a:lumMod val="75000"/>
                    <a:lumOff val="25000"/>
                  </a:schemeClr>
                </a:solidFill>
                <a:latin typeface="Arial Body"/>
                <a:cs typeface="Arial" charset="0"/>
              </a:rPr>
              <a:t>the preventive visit may be used to determine the sick visit level</a:t>
            </a:r>
          </a:p>
        </p:txBody>
      </p:sp>
    </p:spTree>
    <p:extLst>
      <p:ext uri="{BB962C8B-B14F-4D97-AF65-F5344CB8AC3E}">
        <p14:creationId xmlns:p14="http://schemas.microsoft.com/office/powerpoint/2010/main" val="518453678"/>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E</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Smoking Cessation Counseling</a:t>
            </a:r>
          </a:p>
        </p:txBody>
      </p:sp>
      <p:pic>
        <p:nvPicPr>
          <p:cNvPr id="2" name="Picture 1">
            <a:extLst>
              <a:ext uri="{FF2B5EF4-FFF2-40B4-BE49-F238E27FC236}">
                <a16:creationId xmlns:a16="http://schemas.microsoft.com/office/drawing/2014/main" id="{473B10A7-DB72-4234-AB48-D833DA2939CB}"/>
              </a:ext>
            </a:extLst>
          </p:cNvPr>
          <p:cNvPicPr>
            <a:picLocks noChangeAspect="1"/>
          </p:cNvPicPr>
          <p:nvPr/>
        </p:nvPicPr>
        <p:blipFill>
          <a:blip r:embed="rId2"/>
          <a:stretch>
            <a:fillRect/>
          </a:stretch>
        </p:blipFill>
        <p:spPr>
          <a:xfrm>
            <a:off x="1462044" y="4693256"/>
            <a:ext cx="6645216" cy="597460"/>
          </a:xfrm>
          <a:prstGeom prst="rect">
            <a:avLst/>
          </a:prstGeom>
        </p:spPr>
      </p:pic>
    </p:spTree>
    <p:extLst>
      <p:ext uri="{BB962C8B-B14F-4D97-AF65-F5344CB8AC3E}">
        <p14:creationId xmlns:p14="http://schemas.microsoft.com/office/powerpoint/2010/main" val="2370507199"/>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Smoking Cessation Counseling</a:t>
            </a:r>
          </a:p>
        </p:txBody>
      </p:sp>
      <p:sp>
        <p:nvSpPr>
          <p:cNvPr id="4" name="Rectangle 3">
            <a:extLst>
              <a:ext uri="{FF2B5EF4-FFF2-40B4-BE49-F238E27FC236}">
                <a16:creationId xmlns:a16="http://schemas.microsoft.com/office/drawing/2014/main" id="{D799DB5B-4500-4475-B994-474E99E467D4}"/>
              </a:ext>
            </a:extLst>
          </p:cNvPr>
          <p:cNvSpPr/>
          <p:nvPr/>
        </p:nvSpPr>
        <p:spPr>
          <a:xfrm>
            <a:off x="437494" y="1676400"/>
            <a:ext cx="8305800" cy="1938992"/>
          </a:xfrm>
          <a:prstGeom prst="rect">
            <a:avLst/>
          </a:prstGeom>
        </p:spPr>
        <p:txBody>
          <a:bodyPr wrap="square">
            <a:spAutoFit/>
          </a:bodyPr>
          <a:lstStyle/>
          <a:p>
            <a:pPr fontAlgn="base">
              <a:spcBef>
                <a:spcPct val="0"/>
              </a:spcBef>
              <a:spcAft>
                <a:spcPct val="0"/>
              </a:spcAft>
            </a:pPr>
            <a:r>
              <a:rPr lang="en-US" sz="2400" dirty="0">
                <a:solidFill>
                  <a:schemeClr val="tx1">
                    <a:lumMod val="75000"/>
                    <a:lumOff val="25000"/>
                  </a:schemeClr>
                </a:solidFill>
                <a:latin typeface="Arial"/>
                <a:cs typeface="Arial" charset="0"/>
              </a:rPr>
              <a:t>Smoking cessation codes are defined based on the number of minutes spent providing counseling to the patient</a:t>
            </a:r>
          </a:p>
          <a:p>
            <a:pPr fontAlgn="base">
              <a:spcBef>
                <a:spcPct val="0"/>
              </a:spcBef>
              <a:spcAft>
                <a:spcPct val="0"/>
              </a:spcAft>
            </a:pPr>
            <a:endParaRPr lang="en-US" sz="2400" dirty="0">
              <a:solidFill>
                <a:prstClr val="black"/>
              </a:solidFill>
              <a:latin typeface="Arial"/>
              <a:cs typeface="Arial" charset="0"/>
            </a:endParaRPr>
          </a:p>
          <a:p>
            <a:pPr algn="ctr" fontAlgn="base">
              <a:spcBef>
                <a:spcPct val="0"/>
              </a:spcBef>
              <a:spcAft>
                <a:spcPct val="0"/>
              </a:spcAft>
            </a:pPr>
            <a:r>
              <a:rPr lang="en-US" sz="2400" b="1" dirty="0">
                <a:solidFill>
                  <a:srgbClr val="008C95"/>
                </a:solidFill>
                <a:latin typeface="Arial"/>
                <a:cs typeface="Arial" charset="0"/>
                <a:sym typeface="Wingdings" pitchFamily="2" charset="2"/>
              </a:rPr>
              <a:t>** The number of minutes spent providing</a:t>
            </a:r>
          </a:p>
          <a:p>
            <a:pPr algn="ctr" fontAlgn="base">
              <a:spcBef>
                <a:spcPct val="0"/>
              </a:spcBef>
              <a:spcAft>
                <a:spcPct val="0"/>
              </a:spcAft>
            </a:pPr>
            <a:r>
              <a:rPr lang="en-US" sz="2400" b="1" dirty="0">
                <a:solidFill>
                  <a:srgbClr val="008C95"/>
                </a:solidFill>
                <a:latin typeface="Arial"/>
                <a:cs typeface="Arial" charset="0"/>
                <a:sym typeface="Wingdings" pitchFamily="2" charset="2"/>
              </a:rPr>
              <a:t> the service must be documented **</a:t>
            </a:r>
          </a:p>
        </p:txBody>
      </p:sp>
      <p:graphicFrame>
        <p:nvGraphicFramePr>
          <p:cNvPr id="5" name="Content Placeholder 3">
            <a:extLst>
              <a:ext uri="{FF2B5EF4-FFF2-40B4-BE49-F238E27FC236}">
                <a16:creationId xmlns:a16="http://schemas.microsoft.com/office/drawing/2014/main" id="{9EFACD65-5C4F-45C5-900A-2CD8F71FAD7F}"/>
              </a:ext>
            </a:extLst>
          </p:cNvPr>
          <p:cNvGraphicFramePr>
            <a:graphicFrameLocks/>
          </p:cNvGraphicFramePr>
          <p:nvPr>
            <p:extLst>
              <p:ext uri="{D42A27DB-BD31-4B8C-83A1-F6EECF244321}">
                <p14:modId xmlns:p14="http://schemas.microsoft.com/office/powerpoint/2010/main" val="986770451"/>
              </p:ext>
            </p:extLst>
          </p:nvPr>
        </p:nvGraphicFramePr>
        <p:xfrm>
          <a:off x="685144" y="4029740"/>
          <a:ext cx="7810500" cy="1798320"/>
        </p:xfrm>
        <a:graphic>
          <a:graphicData uri="http://schemas.openxmlformats.org/drawingml/2006/table">
            <a:tbl>
              <a:tblPr firstRow="1" bandRow="1"/>
              <a:tblGrid>
                <a:gridCol w="1518709">
                  <a:extLst>
                    <a:ext uri="{9D8B030D-6E8A-4147-A177-3AD203B41FA5}">
                      <a16:colId xmlns:a16="http://schemas.microsoft.com/office/drawing/2014/main" val="334296927"/>
                    </a:ext>
                  </a:extLst>
                </a:gridCol>
                <a:gridCol w="6291791">
                  <a:extLst>
                    <a:ext uri="{9D8B030D-6E8A-4147-A177-3AD203B41FA5}">
                      <a16:colId xmlns:a16="http://schemas.microsoft.com/office/drawing/2014/main" val="1123155706"/>
                    </a:ext>
                  </a:extLst>
                </a:gridCol>
              </a:tblGrid>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000" dirty="0"/>
                        <a:t>CPT Code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20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825293353"/>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dirty="0">
                          <a:solidFill>
                            <a:schemeClr val="tx1">
                              <a:lumMod val="75000"/>
                              <a:lumOff val="25000"/>
                            </a:schemeClr>
                          </a:solidFill>
                        </a:rPr>
                        <a:t>99406</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000" dirty="0">
                          <a:solidFill>
                            <a:schemeClr val="tx1">
                              <a:lumMod val="75000"/>
                              <a:lumOff val="25000"/>
                            </a:schemeClr>
                          </a:solidFill>
                        </a:rPr>
                        <a:t>Smoking</a:t>
                      </a:r>
                      <a:r>
                        <a:rPr lang="en-US" sz="2000" baseline="0" dirty="0">
                          <a:solidFill>
                            <a:schemeClr val="tx1">
                              <a:lumMod val="75000"/>
                              <a:lumOff val="25000"/>
                            </a:schemeClr>
                          </a:solidFill>
                        </a:rPr>
                        <a:t> and tobacco use cessation counseling visit; intermediate, greater than 3 minutes up to 10 minutes</a:t>
                      </a:r>
                      <a:endParaRPr lang="en-US" sz="2000"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8966949"/>
                  </a:ext>
                </a:extLst>
              </a:tr>
              <a:tr h="37084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dirty="0">
                          <a:solidFill>
                            <a:schemeClr val="tx1">
                              <a:lumMod val="75000"/>
                              <a:lumOff val="25000"/>
                            </a:schemeClr>
                          </a:solidFill>
                        </a:rPr>
                        <a:t>99407</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000" dirty="0">
                          <a:solidFill>
                            <a:schemeClr val="tx1">
                              <a:lumMod val="75000"/>
                              <a:lumOff val="25000"/>
                            </a:schemeClr>
                          </a:solidFill>
                        </a:rPr>
                        <a:t>Smoking and tobacco use cessation counseling</a:t>
                      </a:r>
                      <a:r>
                        <a:rPr lang="en-US" sz="2000" baseline="0" dirty="0">
                          <a:solidFill>
                            <a:schemeClr val="tx1">
                              <a:lumMod val="75000"/>
                              <a:lumOff val="25000"/>
                            </a:schemeClr>
                          </a:solidFill>
                        </a:rPr>
                        <a:t> visit; intensive, greater than 10 minutes</a:t>
                      </a:r>
                      <a:endParaRPr lang="en-US" sz="2000"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795704650"/>
                  </a:ext>
                </a:extLst>
              </a:tr>
            </a:tbl>
          </a:graphicData>
        </a:graphic>
      </p:graphicFrame>
    </p:spTree>
    <p:extLst>
      <p:ext uri="{BB962C8B-B14F-4D97-AF65-F5344CB8AC3E}">
        <p14:creationId xmlns:p14="http://schemas.microsoft.com/office/powerpoint/2010/main" val="2402064477"/>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Smoking Cessation Counseling</a:t>
            </a:r>
          </a:p>
        </p:txBody>
      </p:sp>
      <p:sp>
        <p:nvSpPr>
          <p:cNvPr id="3" name="Rectangle 3">
            <a:extLst>
              <a:ext uri="{FF2B5EF4-FFF2-40B4-BE49-F238E27FC236}">
                <a16:creationId xmlns:a16="http://schemas.microsoft.com/office/drawing/2014/main" id="{32183941-37FD-4505-9B39-5E4B1DE3C59C}"/>
              </a:ext>
            </a:extLst>
          </p:cNvPr>
          <p:cNvSpPr txBox="1">
            <a:spLocks noChangeArrowheads="1"/>
          </p:cNvSpPr>
          <p:nvPr/>
        </p:nvSpPr>
        <p:spPr bwMode="auto">
          <a:xfrm>
            <a:off x="361294" y="1734879"/>
            <a:ext cx="8458200" cy="400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ts val="4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 coverage criteria include:</a:t>
            </a:r>
          </a:p>
          <a:p>
            <a:pPr marL="742950" marR="0" lvl="1" indent="-285750" algn="l" defTabSz="914400" rtl="0" eaLnBrk="1" fontAlgn="base" latinLnBrk="0" hangingPunct="1">
              <a:lnSpc>
                <a:spcPct val="100000"/>
              </a:lnSpc>
              <a:spcBef>
                <a:spcPts val="2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Counseling must be provided by a physician or an Advanced Clinical Practitioner (ACP)</a:t>
            </a:r>
          </a:p>
          <a:p>
            <a:pPr marL="742950" marR="0" lvl="1" indent="-285750" algn="l" defTabSz="914400" rtl="0" eaLnBrk="1" fontAlgn="base" latinLnBrk="0" hangingPunct="1">
              <a:lnSpc>
                <a:spcPct val="100000"/>
              </a:lnSpc>
              <a:spcBef>
                <a:spcPts val="2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Physician/ACP must document intervention methods recommended</a:t>
            </a:r>
          </a:p>
          <a:p>
            <a:pPr marL="742950" marR="0" lvl="1" indent="-285750" algn="l" defTabSz="914400" rtl="0" eaLnBrk="1" fontAlgn="base" latinLnBrk="0" hangingPunct="1">
              <a:lnSpc>
                <a:spcPct val="100000"/>
              </a:lnSpc>
              <a:spcBef>
                <a:spcPts val="2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Patient must be alert and competent</a:t>
            </a:r>
          </a:p>
          <a:p>
            <a:pPr marL="742950" marR="0" lvl="1" indent="-285750" algn="l" defTabSz="914400" rtl="0" eaLnBrk="1" fontAlgn="base" latinLnBrk="0" hangingPunct="1">
              <a:lnSpc>
                <a:spcPct val="100000"/>
              </a:lnSpc>
              <a:spcBef>
                <a:spcPts val="2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Counseling is covered in both inpatient and outpatient settings</a:t>
            </a:r>
          </a:p>
          <a:p>
            <a:pPr marL="742950" marR="0" lvl="1" indent="-285750" algn="l" defTabSz="914400" rtl="0" eaLnBrk="1" fontAlgn="base" latinLnBrk="0" hangingPunct="1">
              <a:lnSpc>
                <a:spcPct val="100000"/>
              </a:lnSpc>
              <a:spcBef>
                <a:spcPts val="200"/>
              </a:spcBef>
              <a:spcAft>
                <a:spcPct val="0"/>
              </a:spcAft>
              <a:buClr>
                <a:srgbClr val="333333"/>
              </a:buClr>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 co-payment, co-insurance and deductible are waived</a:t>
            </a:r>
          </a:p>
        </p:txBody>
      </p:sp>
    </p:spTree>
    <p:extLst>
      <p:ext uri="{BB962C8B-B14F-4D97-AF65-F5344CB8AC3E}">
        <p14:creationId xmlns:p14="http://schemas.microsoft.com/office/powerpoint/2010/main" val="4061549900"/>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Smoking Cessation Counseling</a:t>
            </a:r>
          </a:p>
        </p:txBody>
      </p:sp>
      <p:sp>
        <p:nvSpPr>
          <p:cNvPr id="3" name="Rectangle 3">
            <a:extLst>
              <a:ext uri="{FF2B5EF4-FFF2-40B4-BE49-F238E27FC236}">
                <a16:creationId xmlns:a16="http://schemas.microsoft.com/office/drawing/2014/main" id="{FB870A52-FE1D-46AF-9734-E89A30CFA7FF}"/>
              </a:ext>
            </a:extLst>
          </p:cNvPr>
          <p:cNvSpPr txBox="1">
            <a:spLocks noChangeArrowheads="1"/>
          </p:cNvSpPr>
          <p:nvPr/>
        </p:nvSpPr>
        <p:spPr bwMode="auto">
          <a:xfrm>
            <a:off x="145645" y="1486786"/>
            <a:ext cx="883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400"/>
              </a:spcBef>
              <a:spcAft>
                <a:spcPct val="0"/>
              </a:spcAft>
              <a:buClrTx/>
              <a:buSzTx/>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Medicare will cover two smoking cessation attempts per year</a:t>
            </a:r>
          </a:p>
          <a:p>
            <a:pPr marR="0" lvl="1" algn="l" defTabSz="914400" rtl="0" eaLnBrk="1" fontAlgn="base" latinLnBrk="0" hangingPunct="1">
              <a:lnSpc>
                <a:spcPct val="100000"/>
              </a:lnSpc>
              <a:spcBef>
                <a:spcPts val="2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Each attempt includes a maximum of 4 intermediate or 4 intensive sessions for a total of 8 sessions per 12-month period</a:t>
            </a:r>
          </a:p>
        </p:txBody>
      </p:sp>
      <p:sp>
        <p:nvSpPr>
          <p:cNvPr id="4" name="Text Box 5">
            <a:extLst>
              <a:ext uri="{FF2B5EF4-FFF2-40B4-BE49-F238E27FC236}">
                <a16:creationId xmlns:a16="http://schemas.microsoft.com/office/drawing/2014/main" id="{40A7E926-727C-4C89-8CA3-E18677B334B3}"/>
              </a:ext>
            </a:extLst>
          </p:cNvPr>
          <p:cNvSpPr txBox="1">
            <a:spLocks noChangeArrowheads="1"/>
          </p:cNvSpPr>
          <p:nvPr/>
        </p:nvSpPr>
        <p:spPr bwMode="auto">
          <a:xfrm>
            <a:off x="457199" y="2697125"/>
            <a:ext cx="3806536" cy="3862387"/>
          </a:xfrm>
          <a:prstGeom prst="rect">
            <a:avLst/>
          </a:prstGeom>
          <a:noFill/>
          <a:ln w="25400">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fontAlgn="base" hangingPunct="1">
              <a:spcBef>
                <a:spcPct val="50000"/>
              </a:spcBef>
              <a:spcAft>
                <a:spcPct val="0"/>
              </a:spcAft>
            </a:pPr>
            <a:r>
              <a:rPr lang="en-US" sz="2000" b="0" dirty="0">
                <a:solidFill>
                  <a:srgbClr val="008C95"/>
                </a:solidFill>
                <a:cs typeface="Arial" charset="0"/>
              </a:rPr>
              <a:t>Medicare </a:t>
            </a:r>
            <a:r>
              <a:rPr lang="en-US" sz="2000" b="0" u="sng" dirty="0">
                <a:solidFill>
                  <a:srgbClr val="008C95"/>
                </a:solidFill>
                <a:cs typeface="Arial" charset="0"/>
              </a:rPr>
              <a:t>Asymptomatic</a:t>
            </a:r>
            <a:r>
              <a:rPr lang="en-US" sz="2000" b="0" dirty="0">
                <a:solidFill>
                  <a:srgbClr val="008C95"/>
                </a:solidFill>
                <a:cs typeface="Arial" charset="0"/>
              </a:rPr>
              <a:t> Diagnosis Codes</a:t>
            </a:r>
          </a:p>
          <a:p>
            <a:pPr eaLnBrk="1" fontAlgn="base" hangingPunct="1">
              <a:spcBef>
                <a:spcPct val="50000"/>
              </a:spcBef>
              <a:spcAft>
                <a:spcPct val="0"/>
              </a:spcAft>
            </a:pPr>
            <a:r>
              <a:rPr lang="en-US" sz="1800" dirty="0">
                <a:solidFill>
                  <a:schemeClr val="tx1">
                    <a:lumMod val="75000"/>
                    <a:lumOff val="25000"/>
                  </a:schemeClr>
                </a:solidFill>
                <a:cs typeface="Arial" charset="0"/>
              </a:rPr>
              <a:t>F17.210 – F17.211 </a:t>
            </a:r>
            <a:r>
              <a:rPr lang="en-US" sz="1800" b="0" dirty="0">
                <a:solidFill>
                  <a:schemeClr val="tx1">
                    <a:lumMod val="75000"/>
                    <a:lumOff val="25000"/>
                  </a:schemeClr>
                </a:solidFill>
                <a:cs typeface="Arial" charset="0"/>
              </a:rPr>
              <a:t>Nicotine dependence, cigarettes</a:t>
            </a:r>
            <a:endParaRPr lang="en-US" sz="1800" dirty="0">
              <a:solidFill>
                <a:schemeClr val="tx1">
                  <a:lumMod val="75000"/>
                  <a:lumOff val="25000"/>
                </a:schemeClr>
              </a:solidFill>
              <a:cs typeface="Arial" charset="0"/>
            </a:endParaRPr>
          </a:p>
          <a:p>
            <a:pPr eaLnBrk="1" fontAlgn="base" hangingPunct="1">
              <a:spcBef>
                <a:spcPct val="50000"/>
              </a:spcBef>
              <a:spcAft>
                <a:spcPct val="0"/>
              </a:spcAft>
            </a:pPr>
            <a:r>
              <a:rPr lang="en-US" sz="1800" dirty="0">
                <a:solidFill>
                  <a:schemeClr val="tx1">
                    <a:lumMod val="75000"/>
                    <a:lumOff val="25000"/>
                  </a:schemeClr>
                </a:solidFill>
                <a:cs typeface="Arial" charset="0"/>
              </a:rPr>
              <a:t>F17.220 – F17.221 </a:t>
            </a:r>
            <a:r>
              <a:rPr lang="en-US" sz="1800" b="0" dirty="0">
                <a:solidFill>
                  <a:schemeClr val="tx1">
                    <a:lumMod val="75000"/>
                    <a:lumOff val="25000"/>
                  </a:schemeClr>
                </a:solidFill>
                <a:cs typeface="Arial" charset="0"/>
              </a:rPr>
              <a:t>Nicotine dependence, chewing tobacco</a:t>
            </a:r>
            <a:endParaRPr lang="en-US" sz="1800" dirty="0">
              <a:solidFill>
                <a:schemeClr val="tx1">
                  <a:lumMod val="75000"/>
                  <a:lumOff val="25000"/>
                </a:schemeClr>
              </a:solidFill>
              <a:cs typeface="Arial" charset="0"/>
            </a:endParaRPr>
          </a:p>
          <a:p>
            <a:pPr eaLnBrk="1" fontAlgn="base" hangingPunct="1">
              <a:spcBef>
                <a:spcPct val="50000"/>
              </a:spcBef>
              <a:spcAft>
                <a:spcPct val="0"/>
              </a:spcAft>
            </a:pPr>
            <a:r>
              <a:rPr lang="en-US" sz="1800" dirty="0">
                <a:solidFill>
                  <a:schemeClr val="tx1">
                    <a:lumMod val="75000"/>
                    <a:lumOff val="25000"/>
                  </a:schemeClr>
                </a:solidFill>
                <a:cs typeface="Arial" charset="0"/>
              </a:rPr>
              <a:t>F17.290 – F17.291 </a:t>
            </a:r>
            <a:r>
              <a:rPr lang="en-US" sz="1800" b="0" dirty="0">
                <a:solidFill>
                  <a:schemeClr val="tx1">
                    <a:lumMod val="75000"/>
                    <a:lumOff val="25000"/>
                  </a:schemeClr>
                </a:solidFill>
                <a:cs typeface="Arial" charset="0"/>
              </a:rPr>
              <a:t>Nicotine dependence, other product</a:t>
            </a:r>
            <a:endParaRPr lang="en-US" sz="1800" dirty="0">
              <a:solidFill>
                <a:schemeClr val="tx1">
                  <a:lumMod val="75000"/>
                  <a:lumOff val="25000"/>
                </a:schemeClr>
              </a:solidFill>
              <a:cs typeface="Arial" charset="0"/>
            </a:endParaRPr>
          </a:p>
          <a:p>
            <a:pPr eaLnBrk="1" fontAlgn="base" hangingPunct="1">
              <a:spcBef>
                <a:spcPct val="50000"/>
              </a:spcBef>
              <a:spcAft>
                <a:spcPct val="0"/>
              </a:spcAft>
            </a:pPr>
            <a:r>
              <a:rPr lang="en-US" sz="1800" dirty="0">
                <a:solidFill>
                  <a:schemeClr val="tx1">
                    <a:lumMod val="75000"/>
                    <a:lumOff val="25000"/>
                  </a:schemeClr>
                </a:solidFill>
                <a:cs typeface="Arial" charset="0"/>
              </a:rPr>
              <a:t>Z87.891</a:t>
            </a:r>
            <a:r>
              <a:rPr lang="en-US" sz="1800" b="0" dirty="0">
                <a:solidFill>
                  <a:schemeClr val="tx1">
                    <a:lumMod val="75000"/>
                    <a:lumOff val="25000"/>
                  </a:schemeClr>
                </a:solidFill>
                <a:cs typeface="Arial" charset="0"/>
              </a:rPr>
              <a:t> Personal history of nicotine dependence (may not be reported with F17.2xx codes)</a:t>
            </a:r>
          </a:p>
        </p:txBody>
      </p:sp>
      <p:sp>
        <p:nvSpPr>
          <p:cNvPr id="5" name="Text Box 6">
            <a:extLst>
              <a:ext uri="{FF2B5EF4-FFF2-40B4-BE49-F238E27FC236}">
                <a16:creationId xmlns:a16="http://schemas.microsoft.com/office/drawing/2014/main" id="{C723D9F4-02C8-48A7-8695-BF9EBC52FAA8}"/>
              </a:ext>
            </a:extLst>
          </p:cNvPr>
          <p:cNvSpPr txBox="1">
            <a:spLocks noChangeArrowheads="1"/>
          </p:cNvSpPr>
          <p:nvPr/>
        </p:nvSpPr>
        <p:spPr bwMode="auto">
          <a:xfrm>
            <a:off x="4687291" y="2705986"/>
            <a:ext cx="3873998" cy="3620385"/>
          </a:xfrm>
          <a:prstGeom prst="rect">
            <a:avLst/>
          </a:prstGeom>
          <a:noFill/>
          <a:ln w="25400">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fontAlgn="base" hangingPunct="1">
              <a:spcBef>
                <a:spcPct val="50000"/>
              </a:spcBef>
              <a:spcAft>
                <a:spcPct val="0"/>
              </a:spcAft>
            </a:pPr>
            <a:r>
              <a:rPr lang="en-US" sz="2000" b="0" dirty="0">
                <a:solidFill>
                  <a:srgbClr val="008C95"/>
                </a:solidFill>
                <a:cs typeface="Arial" charset="0"/>
              </a:rPr>
              <a:t>Medicare </a:t>
            </a:r>
            <a:r>
              <a:rPr lang="en-US" sz="2000" b="0" u="sng" dirty="0">
                <a:solidFill>
                  <a:srgbClr val="008C95"/>
                </a:solidFill>
                <a:cs typeface="Arial" charset="0"/>
              </a:rPr>
              <a:t>Symptomatic</a:t>
            </a:r>
            <a:r>
              <a:rPr lang="en-US" sz="2000" b="0" dirty="0">
                <a:solidFill>
                  <a:srgbClr val="008C95"/>
                </a:solidFill>
                <a:cs typeface="Arial" charset="0"/>
              </a:rPr>
              <a:t> Diagnosis Codes</a:t>
            </a:r>
          </a:p>
          <a:p>
            <a:pPr eaLnBrk="1" fontAlgn="base" hangingPunct="1">
              <a:spcBef>
                <a:spcPct val="50000"/>
              </a:spcBef>
              <a:spcAft>
                <a:spcPct val="0"/>
              </a:spcAft>
            </a:pPr>
            <a:r>
              <a:rPr lang="en-US" sz="1800" dirty="0">
                <a:solidFill>
                  <a:schemeClr val="tx1">
                    <a:lumMod val="75000"/>
                    <a:lumOff val="25000"/>
                  </a:schemeClr>
                </a:solidFill>
                <a:cs typeface="Arial" charset="0"/>
              </a:rPr>
              <a:t>T65.211A – T65.214A </a:t>
            </a:r>
            <a:r>
              <a:rPr lang="en-US" sz="1800" b="0" dirty="0">
                <a:solidFill>
                  <a:schemeClr val="tx1">
                    <a:lumMod val="75000"/>
                    <a:lumOff val="25000"/>
                  </a:schemeClr>
                </a:solidFill>
                <a:cs typeface="Arial" charset="0"/>
              </a:rPr>
              <a:t>Toxic effect of chewing tobacco</a:t>
            </a:r>
            <a:endParaRPr lang="en-US" sz="1800" dirty="0">
              <a:solidFill>
                <a:schemeClr val="tx1">
                  <a:lumMod val="75000"/>
                  <a:lumOff val="25000"/>
                </a:schemeClr>
              </a:solidFill>
              <a:cs typeface="Arial" charset="0"/>
            </a:endParaRPr>
          </a:p>
          <a:p>
            <a:pPr eaLnBrk="1" fontAlgn="base" hangingPunct="1">
              <a:spcBef>
                <a:spcPct val="50000"/>
              </a:spcBef>
              <a:spcAft>
                <a:spcPct val="0"/>
              </a:spcAft>
            </a:pPr>
            <a:r>
              <a:rPr lang="en-US" sz="1800" dirty="0">
                <a:solidFill>
                  <a:schemeClr val="tx1">
                    <a:lumMod val="75000"/>
                    <a:lumOff val="25000"/>
                  </a:schemeClr>
                </a:solidFill>
                <a:cs typeface="Arial" charset="0"/>
              </a:rPr>
              <a:t>T65.221A – T65.224A </a:t>
            </a:r>
            <a:r>
              <a:rPr lang="en-US" sz="1800" b="0" dirty="0">
                <a:solidFill>
                  <a:schemeClr val="tx1">
                    <a:lumMod val="75000"/>
                    <a:lumOff val="25000"/>
                  </a:schemeClr>
                </a:solidFill>
                <a:cs typeface="Arial" charset="0"/>
              </a:rPr>
              <a:t>Toxic effect of tobacco cigarettes (use additional code for exposure to 2</a:t>
            </a:r>
            <a:r>
              <a:rPr lang="en-US" sz="1800" b="0" baseline="30000" dirty="0">
                <a:solidFill>
                  <a:schemeClr val="tx1">
                    <a:lumMod val="75000"/>
                    <a:lumOff val="25000"/>
                  </a:schemeClr>
                </a:solidFill>
                <a:cs typeface="Arial" charset="0"/>
              </a:rPr>
              <a:t>nd</a:t>
            </a:r>
            <a:r>
              <a:rPr lang="en-US" sz="1800" b="0" dirty="0">
                <a:solidFill>
                  <a:schemeClr val="tx1">
                    <a:lumMod val="75000"/>
                    <a:lumOff val="25000"/>
                  </a:schemeClr>
                </a:solidFill>
                <a:cs typeface="Arial" charset="0"/>
              </a:rPr>
              <a:t> hand smoke Z57.31, Z77.22)</a:t>
            </a:r>
            <a:endParaRPr lang="en-US" sz="1800" dirty="0">
              <a:solidFill>
                <a:schemeClr val="tx1">
                  <a:lumMod val="75000"/>
                  <a:lumOff val="25000"/>
                </a:schemeClr>
              </a:solidFill>
              <a:cs typeface="Arial" charset="0"/>
            </a:endParaRPr>
          </a:p>
          <a:p>
            <a:pPr eaLnBrk="1" fontAlgn="base" hangingPunct="1">
              <a:spcBef>
                <a:spcPct val="50000"/>
              </a:spcBef>
              <a:spcAft>
                <a:spcPct val="0"/>
              </a:spcAft>
            </a:pPr>
            <a:r>
              <a:rPr lang="en-US" sz="1800" dirty="0">
                <a:solidFill>
                  <a:schemeClr val="tx1">
                    <a:lumMod val="75000"/>
                    <a:lumOff val="25000"/>
                  </a:schemeClr>
                </a:solidFill>
                <a:cs typeface="Arial" charset="0"/>
              </a:rPr>
              <a:t>T65.291A – T65.294A </a:t>
            </a:r>
            <a:r>
              <a:rPr lang="en-US" sz="1800" b="0" dirty="0">
                <a:solidFill>
                  <a:schemeClr val="tx1">
                    <a:lumMod val="75000"/>
                    <a:lumOff val="25000"/>
                  </a:schemeClr>
                </a:solidFill>
                <a:cs typeface="Arial" charset="0"/>
              </a:rPr>
              <a:t>Toxic effect of tobacco and nicotine</a:t>
            </a:r>
            <a:endParaRPr lang="en-US" sz="1750" b="0" dirty="0">
              <a:solidFill>
                <a:schemeClr val="tx1">
                  <a:lumMod val="75000"/>
                  <a:lumOff val="25000"/>
                </a:schemeClr>
              </a:solidFill>
              <a:cs typeface="Arial" charset="0"/>
            </a:endParaRPr>
          </a:p>
        </p:txBody>
      </p:sp>
    </p:spTree>
    <p:extLst>
      <p:ext uri="{BB962C8B-B14F-4D97-AF65-F5344CB8AC3E}">
        <p14:creationId xmlns:p14="http://schemas.microsoft.com/office/powerpoint/2010/main" val="257532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990600"/>
          </a:xfrm>
        </p:spPr>
        <p:txBody>
          <a:bodyPr anchor="ctr"/>
          <a:lstStyle/>
          <a:p>
            <a:pPr marL="0" indent="0">
              <a:buNone/>
            </a:pPr>
            <a:r>
              <a:rPr lang="en-US" sz="3200" b="1" dirty="0">
                <a:solidFill>
                  <a:schemeClr val="bg1"/>
                </a:solidFill>
              </a:rPr>
              <a:t>Medical Decision Making (MDM)</a:t>
            </a:r>
            <a:endParaRPr lang="en-US" sz="3200" dirty="0">
              <a:solidFill>
                <a:schemeClr val="bg1"/>
              </a:solidFill>
            </a:endParaRPr>
          </a:p>
        </p:txBody>
      </p:sp>
      <p:sp>
        <p:nvSpPr>
          <p:cNvPr id="2" name="TextBox 1">
            <a:extLst>
              <a:ext uri="{FF2B5EF4-FFF2-40B4-BE49-F238E27FC236}">
                <a16:creationId xmlns:a16="http://schemas.microsoft.com/office/drawing/2014/main" id="{A3E87B39-B651-42A9-BAC2-F95AB6976814}"/>
              </a:ext>
            </a:extLst>
          </p:cNvPr>
          <p:cNvSpPr txBox="1"/>
          <p:nvPr/>
        </p:nvSpPr>
        <p:spPr>
          <a:xfrm>
            <a:off x="685799" y="1709057"/>
            <a:ext cx="7772400" cy="830997"/>
          </a:xfrm>
          <a:prstGeom prst="rect">
            <a:avLst/>
          </a:prstGeom>
          <a:noFill/>
        </p:spPr>
        <p:txBody>
          <a:bodyPr wrap="square" rtlCol="0">
            <a:spAutoFit/>
          </a:bodyPr>
          <a:lstStyle/>
          <a:p>
            <a:r>
              <a:rPr lang="en-US" sz="2400" dirty="0">
                <a:latin typeface="Arial Body"/>
              </a:rPr>
              <a:t>Refers to the complexity of establishing a diagnosis and/or selecting a management option based on:</a:t>
            </a:r>
            <a:endParaRPr lang="en-US" dirty="0"/>
          </a:p>
        </p:txBody>
      </p:sp>
      <p:sp>
        <p:nvSpPr>
          <p:cNvPr id="4" name="TextBox 3">
            <a:extLst>
              <a:ext uri="{FF2B5EF4-FFF2-40B4-BE49-F238E27FC236}">
                <a16:creationId xmlns:a16="http://schemas.microsoft.com/office/drawing/2014/main" id="{F9E9202F-7CEA-4E83-B037-8CBC0248656F}"/>
              </a:ext>
            </a:extLst>
          </p:cNvPr>
          <p:cNvSpPr txBox="1"/>
          <p:nvPr/>
        </p:nvSpPr>
        <p:spPr>
          <a:xfrm>
            <a:off x="1295399" y="2710542"/>
            <a:ext cx="6553199" cy="3139321"/>
          </a:xfrm>
          <a:prstGeom prst="rect">
            <a:avLst/>
          </a:prstGeom>
          <a:noFill/>
        </p:spPr>
        <p:txBody>
          <a:bodyPr wrap="square" rtlCol="0">
            <a:spAutoFit/>
          </a:bodyPr>
          <a:lstStyle/>
          <a:p>
            <a:pPr marL="342900" indent="-342900">
              <a:buAutoNum type="alphaUcPeriod"/>
            </a:pPr>
            <a:r>
              <a:rPr lang="en-US" sz="2200" i="1" dirty="0">
                <a:latin typeface="Arial Body"/>
              </a:rPr>
              <a:t>Number of possible diagnoses and/or treatment options</a:t>
            </a:r>
          </a:p>
          <a:p>
            <a:pPr marL="342900" indent="-342900">
              <a:buAutoNum type="alphaUcPeriod"/>
            </a:pPr>
            <a:r>
              <a:rPr lang="en-US" sz="2200" i="1" dirty="0">
                <a:latin typeface="Arial Body"/>
              </a:rPr>
              <a:t>Amount and/or complexity of data obtained, reviewed, or analyzed</a:t>
            </a:r>
          </a:p>
          <a:p>
            <a:pPr marL="342900" indent="-342900">
              <a:buAutoNum type="alphaUcPeriod"/>
            </a:pPr>
            <a:r>
              <a:rPr lang="en-US" sz="2200" i="1" dirty="0">
                <a:latin typeface="Arial Body"/>
              </a:rPr>
              <a:t>Risk of significant complication, morbidity and/or mortality; including comorbidities associated with the presenting problems(s), diagnostic procedures(s), and/or possible management options</a:t>
            </a:r>
          </a:p>
        </p:txBody>
      </p:sp>
    </p:spTree>
    <p:extLst>
      <p:ext uri="{BB962C8B-B14F-4D97-AF65-F5344CB8AC3E}">
        <p14:creationId xmlns:p14="http://schemas.microsoft.com/office/powerpoint/2010/main" val="245341513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Smoking Cessation Counseling</a:t>
            </a:r>
          </a:p>
        </p:txBody>
      </p:sp>
      <p:sp>
        <p:nvSpPr>
          <p:cNvPr id="3" name="Rectangle 3">
            <a:extLst>
              <a:ext uri="{FF2B5EF4-FFF2-40B4-BE49-F238E27FC236}">
                <a16:creationId xmlns:a16="http://schemas.microsoft.com/office/drawing/2014/main" id="{73F1D5B9-929D-483D-89FB-B5A6DA020EB9}"/>
              </a:ext>
            </a:extLst>
          </p:cNvPr>
          <p:cNvSpPr txBox="1">
            <a:spLocks noChangeArrowheads="1"/>
          </p:cNvSpPr>
          <p:nvPr/>
        </p:nvSpPr>
        <p:spPr bwMode="auto">
          <a:xfrm>
            <a:off x="494643" y="1635891"/>
            <a:ext cx="8191500" cy="99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None/>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For Commercial payers, benefits may vary by payer and individual plan</a:t>
            </a:r>
          </a:p>
        </p:txBody>
      </p:sp>
      <p:sp>
        <p:nvSpPr>
          <p:cNvPr id="4" name="Text Box 4">
            <a:extLst>
              <a:ext uri="{FF2B5EF4-FFF2-40B4-BE49-F238E27FC236}">
                <a16:creationId xmlns:a16="http://schemas.microsoft.com/office/drawing/2014/main" id="{A642DB4A-1B5C-446D-8891-F871EE7B0124}"/>
              </a:ext>
            </a:extLst>
          </p:cNvPr>
          <p:cNvSpPr txBox="1">
            <a:spLocks noChangeArrowheads="1"/>
          </p:cNvSpPr>
          <p:nvPr/>
        </p:nvSpPr>
        <p:spPr bwMode="auto">
          <a:xfrm>
            <a:off x="1020900" y="2877879"/>
            <a:ext cx="7138987" cy="3323987"/>
          </a:xfrm>
          <a:prstGeom prst="rect">
            <a:avLst/>
          </a:prstGeom>
          <a:noFill/>
          <a:ln w="28575">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pPr>
            <a:r>
              <a:rPr lang="en-US" sz="2000" dirty="0">
                <a:solidFill>
                  <a:srgbClr val="008C95"/>
                </a:solidFill>
                <a:cs typeface="Arial" charset="0"/>
              </a:rPr>
              <a:t>US Department of Health and Human Services published the Clinical Practice Guidelines for the “5” A’s of brief intervention:</a:t>
            </a:r>
          </a:p>
          <a:p>
            <a:pPr marL="457200" indent="-457200" eaLnBrk="1" fontAlgn="base" hangingPunct="1">
              <a:spcBef>
                <a:spcPct val="50000"/>
              </a:spcBef>
              <a:spcAft>
                <a:spcPct val="0"/>
              </a:spcAft>
              <a:buFont typeface="+mj-lt"/>
              <a:buAutoNum type="arabicPeriod"/>
            </a:pPr>
            <a:r>
              <a:rPr lang="en-US" sz="2000" b="0" dirty="0">
                <a:solidFill>
                  <a:srgbClr val="008C95"/>
                </a:solidFill>
                <a:cs typeface="Arial" charset="0"/>
              </a:rPr>
              <a:t>Ask about tobacco use</a:t>
            </a:r>
          </a:p>
          <a:p>
            <a:pPr marL="457200" indent="-457200" eaLnBrk="1" fontAlgn="base" hangingPunct="1">
              <a:spcBef>
                <a:spcPct val="50000"/>
              </a:spcBef>
              <a:spcAft>
                <a:spcPct val="0"/>
              </a:spcAft>
              <a:buFont typeface="+mj-lt"/>
              <a:buAutoNum type="arabicPeriod"/>
            </a:pPr>
            <a:r>
              <a:rPr lang="en-US" sz="2000" b="0" dirty="0">
                <a:solidFill>
                  <a:srgbClr val="008C95"/>
                </a:solidFill>
                <a:cs typeface="Arial" charset="0"/>
              </a:rPr>
              <a:t>Advise to quit</a:t>
            </a:r>
          </a:p>
          <a:p>
            <a:pPr marL="457200" indent="-457200" eaLnBrk="1" fontAlgn="base" hangingPunct="1">
              <a:spcBef>
                <a:spcPct val="50000"/>
              </a:spcBef>
              <a:spcAft>
                <a:spcPct val="0"/>
              </a:spcAft>
              <a:buFont typeface="+mj-lt"/>
              <a:buAutoNum type="arabicPeriod"/>
            </a:pPr>
            <a:r>
              <a:rPr lang="en-US" sz="2000" b="0" dirty="0">
                <a:solidFill>
                  <a:srgbClr val="008C95"/>
                </a:solidFill>
                <a:cs typeface="Arial" charset="0"/>
              </a:rPr>
              <a:t>Assess willingness to make a quit attempt</a:t>
            </a:r>
          </a:p>
          <a:p>
            <a:pPr marL="457200" indent="-457200" eaLnBrk="1" fontAlgn="base" hangingPunct="1">
              <a:spcBef>
                <a:spcPct val="50000"/>
              </a:spcBef>
              <a:spcAft>
                <a:spcPct val="0"/>
              </a:spcAft>
              <a:buFont typeface="+mj-lt"/>
              <a:buAutoNum type="arabicPeriod"/>
            </a:pPr>
            <a:r>
              <a:rPr lang="en-US" sz="2000" b="0" dirty="0">
                <a:solidFill>
                  <a:srgbClr val="008C95"/>
                </a:solidFill>
                <a:cs typeface="Arial" charset="0"/>
              </a:rPr>
              <a:t>Assist in quit attempt</a:t>
            </a:r>
          </a:p>
          <a:p>
            <a:pPr marL="457200" indent="-457200" eaLnBrk="1" fontAlgn="base" hangingPunct="1">
              <a:spcBef>
                <a:spcPct val="50000"/>
              </a:spcBef>
              <a:spcAft>
                <a:spcPct val="0"/>
              </a:spcAft>
              <a:buFont typeface="+mj-lt"/>
              <a:buAutoNum type="arabicPeriod"/>
            </a:pPr>
            <a:r>
              <a:rPr lang="en-US" sz="2000" b="0" dirty="0">
                <a:solidFill>
                  <a:srgbClr val="008C95"/>
                </a:solidFill>
                <a:cs typeface="Arial" charset="0"/>
              </a:rPr>
              <a:t>Arrange follow up</a:t>
            </a:r>
          </a:p>
        </p:txBody>
      </p:sp>
    </p:spTree>
    <p:extLst>
      <p:ext uri="{BB962C8B-B14F-4D97-AF65-F5344CB8AC3E}">
        <p14:creationId xmlns:p14="http://schemas.microsoft.com/office/powerpoint/2010/main" val="37887400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659602"/>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F</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Commonly Performed</a:t>
            </a:r>
          </a:p>
          <a:p>
            <a:pPr algn="ctr"/>
            <a:r>
              <a:rPr lang="en-US" sz="4400" b="1" dirty="0">
                <a:latin typeface="Arial" panose="020B0604020202020204" pitchFamily="34" charset="0"/>
                <a:cs typeface="Arial" panose="020B0604020202020204" pitchFamily="34" charset="0"/>
              </a:rPr>
              <a:t>Office Procedures</a:t>
            </a:r>
          </a:p>
        </p:txBody>
      </p:sp>
    </p:spTree>
    <p:extLst>
      <p:ext uri="{BB962C8B-B14F-4D97-AF65-F5344CB8AC3E}">
        <p14:creationId xmlns:p14="http://schemas.microsoft.com/office/powerpoint/2010/main" val="3313955609"/>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Commonly Performed Office Procedures and Services</a:t>
            </a:r>
          </a:p>
        </p:txBody>
      </p:sp>
      <p:sp>
        <p:nvSpPr>
          <p:cNvPr id="3" name="Rectangle 3">
            <a:extLst>
              <a:ext uri="{FF2B5EF4-FFF2-40B4-BE49-F238E27FC236}">
                <a16:creationId xmlns:a16="http://schemas.microsoft.com/office/drawing/2014/main" id="{0B0ED7C4-8972-418E-B7F1-55A6428A66BB}"/>
              </a:ext>
            </a:extLst>
          </p:cNvPr>
          <p:cNvSpPr txBox="1">
            <a:spLocks noChangeArrowheads="1"/>
          </p:cNvSpPr>
          <p:nvPr/>
        </p:nvSpPr>
        <p:spPr bwMode="auto">
          <a:xfrm>
            <a:off x="695466" y="1790700"/>
            <a:ext cx="739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Cerumen Removal*</a:t>
            </a:r>
          </a:p>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EKGs*</a:t>
            </a:r>
          </a:p>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Ultrasounds</a:t>
            </a:r>
          </a:p>
          <a:p>
            <a:pPr>
              <a:buClr>
                <a:sysClr val="windowText" lastClr="000000"/>
              </a:buClr>
              <a:buFont typeface="Arial" panose="020B0604020202020204" pitchFamily="34" charset="0"/>
              <a:buChar char="•"/>
              <a:defRPr/>
            </a:pPr>
            <a:r>
              <a:rPr lang="en-US" dirty="0">
                <a:solidFill>
                  <a:schemeClr val="tx1">
                    <a:lumMod val="75000"/>
                    <a:lumOff val="25000"/>
                  </a:schemeClr>
                </a:solidFill>
                <a:latin typeface="Arial"/>
              </a:rPr>
              <a:t>X-rays*</a:t>
            </a:r>
            <a:endParaRPr kumimoji="0" lang="en-US" sz="2400" b="0" i="0" u="none" strike="noStrike" kern="1200" cap="none" spc="0" normalizeH="0" baseline="0" noProof="0" dirty="0">
              <a:ln>
                <a:noFill/>
              </a:ln>
              <a:solidFill>
                <a:schemeClr val="tx1">
                  <a:lumMod val="75000"/>
                  <a:lumOff val="25000"/>
                </a:schemeClr>
              </a:solidFill>
              <a:effectLst/>
              <a:uLnTx/>
              <a:uFillTx/>
              <a:latin typeface="Arial"/>
            </a:endParaRPr>
          </a:p>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Laceration (Wound) Repairs*</a:t>
            </a:r>
          </a:p>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Incision and Drainage (I&amp;D) </a:t>
            </a:r>
          </a:p>
          <a:p>
            <a:pPr marL="342900" marR="0" lvl="0" indent="-3429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Foreign Body Removal</a:t>
            </a:r>
          </a:p>
        </p:txBody>
      </p:sp>
      <p:sp>
        <p:nvSpPr>
          <p:cNvPr id="4" name="TextBox 3">
            <a:extLst>
              <a:ext uri="{FF2B5EF4-FFF2-40B4-BE49-F238E27FC236}">
                <a16:creationId xmlns:a16="http://schemas.microsoft.com/office/drawing/2014/main" id="{91F21801-422F-4E05-8716-4302E2B3BF71}"/>
              </a:ext>
            </a:extLst>
          </p:cNvPr>
          <p:cNvSpPr txBox="1"/>
          <p:nvPr/>
        </p:nvSpPr>
        <p:spPr>
          <a:xfrm>
            <a:off x="1157663" y="5372100"/>
            <a:ext cx="7384201" cy="430887"/>
          </a:xfrm>
          <a:prstGeom prst="rect">
            <a:avLst/>
          </a:prstGeom>
          <a:noFill/>
        </p:spPr>
        <p:txBody>
          <a:bodyPr wrap="none" rtlCol="0">
            <a:spAutoFit/>
          </a:bodyPr>
          <a:lstStyle/>
          <a:p>
            <a:pPr fontAlgn="base">
              <a:spcBef>
                <a:spcPct val="0"/>
              </a:spcBef>
              <a:spcAft>
                <a:spcPct val="0"/>
              </a:spcAft>
            </a:pPr>
            <a:r>
              <a:rPr lang="en-US" sz="2200" dirty="0">
                <a:solidFill>
                  <a:schemeClr val="tx1">
                    <a:lumMod val="75000"/>
                    <a:lumOff val="25000"/>
                  </a:schemeClr>
                </a:solidFill>
                <a:cs typeface="Arial" charset="0"/>
              </a:rPr>
              <a:t>* </a:t>
            </a:r>
            <a:r>
              <a:rPr lang="en-US" sz="2200" dirty="0">
                <a:solidFill>
                  <a:schemeClr val="tx1">
                    <a:lumMod val="75000"/>
                    <a:lumOff val="25000"/>
                  </a:schemeClr>
                </a:solidFill>
                <a:latin typeface="Arial"/>
                <a:cs typeface="Arial" charset="0"/>
              </a:rPr>
              <a:t>A coding job aid is available on eLink for your reference</a:t>
            </a:r>
            <a:endParaRPr lang="en-US" sz="2200" dirty="0">
              <a:solidFill>
                <a:schemeClr val="tx1">
                  <a:lumMod val="75000"/>
                  <a:lumOff val="25000"/>
                </a:schemeClr>
              </a:solidFill>
              <a:cs typeface="Arial" charset="0"/>
            </a:endParaRPr>
          </a:p>
        </p:txBody>
      </p:sp>
    </p:spTree>
    <p:extLst>
      <p:ext uri="{BB962C8B-B14F-4D97-AF65-F5344CB8AC3E}">
        <p14:creationId xmlns:p14="http://schemas.microsoft.com/office/powerpoint/2010/main" val="140793968"/>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Cerumen Removal 69209</a:t>
            </a:r>
          </a:p>
        </p:txBody>
      </p:sp>
      <p:sp>
        <p:nvSpPr>
          <p:cNvPr id="3" name="Rectangle 3">
            <a:extLst>
              <a:ext uri="{FF2B5EF4-FFF2-40B4-BE49-F238E27FC236}">
                <a16:creationId xmlns:a16="http://schemas.microsoft.com/office/drawing/2014/main" id="{C2B86F4F-3BB8-4D13-9718-307C0F65A608}"/>
              </a:ext>
            </a:extLst>
          </p:cNvPr>
          <p:cNvSpPr txBox="1">
            <a:spLocks noChangeArrowheads="1"/>
          </p:cNvSpPr>
          <p:nvPr/>
        </p:nvSpPr>
        <p:spPr bwMode="auto">
          <a:xfrm>
            <a:off x="393405" y="1805763"/>
            <a:ext cx="82296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Patient must be symptomatic and/or the impacted cerumen must be impeding proper evaluation of signs or symptoms experienced by the patient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must illustrate that the service required significant time and effort and was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performed via irrigation/lavage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Service may be performed either by clinical staff (RN, LPN, CNA, CMA) or the Physician/ACP</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For bilateral procedure, report 69209 with modifier -50</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101846683"/>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Cerumen Removal 69210</a:t>
            </a:r>
          </a:p>
        </p:txBody>
      </p:sp>
      <p:sp>
        <p:nvSpPr>
          <p:cNvPr id="3" name="Rectangle 3">
            <a:extLst>
              <a:ext uri="{FF2B5EF4-FFF2-40B4-BE49-F238E27FC236}">
                <a16:creationId xmlns:a16="http://schemas.microsoft.com/office/drawing/2014/main" id="{E7F80803-4944-4981-9568-243C30DEC6AC}"/>
              </a:ext>
            </a:extLst>
          </p:cNvPr>
          <p:cNvSpPr txBox="1">
            <a:spLocks noChangeArrowheads="1"/>
          </p:cNvSpPr>
          <p:nvPr/>
        </p:nvSpPr>
        <p:spPr bwMode="auto">
          <a:xfrm>
            <a:off x="475594" y="1656907"/>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Patient must be symptomatic and/or the impacted cerumen must be impeding proper evaluation of signs or symptoms experienced by the patient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Documentation must illustrate significant time and effort was spent and </a:t>
            </a:r>
            <a:r>
              <a:rPr kumimoji="0" lang="en-US" sz="2400" b="0" i="1" u="sng" strike="noStrike" kern="1200" cap="none" spc="0" normalizeH="0" baseline="0" noProof="0" dirty="0">
                <a:ln>
                  <a:noFill/>
                </a:ln>
                <a:solidFill>
                  <a:srgbClr val="333333"/>
                </a:solidFill>
                <a:effectLst/>
                <a:uLnTx/>
                <a:uFillTx/>
                <a:latin typeface="Arial"/>
                <a:ea typeface="+mn-ea"/>
                <a:cs typeface="+mn-cs"/>
              </a:rPr>
              <a:t>use of an instrument was required</a:t>
            </a:r>
            <a:r>
              <a:rPr kumimoji="0" lang="en-US" sz="2400" b="0" i="0" u="none" strike="noStrike" kern="1200" cap="none" spc="0" normalizeH="0" baseline="0" noProof="0" dirty="0">
                <a:ln>
                  <a:noFill/>
                </a:ln>
                <a:solidFill>
                  <a:srgbClr val="333333"/>
                </a:solidFill>
                <a:effectLst/>
                <a:uLnTx/>
                <a:uFillTx/>
                <a:latin typeface="Arial"/>
                <a:ea typeface="+mn-ea"/>
                <a:cs typeface="+mn-cs"/>
              </a:rPr>
              <a:t> to accomplish the procedure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Service must be performed by a physician or Advanced Clinical Provider (PA, NP)</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333333"/>
                </a:solidFill>
                <a:effectLst/>
                <a:uLnTx/>
                <a:uFillTx/>
                <a:latin typeface="Arial"/>
                <a:ea typeface="+mn-ea"/>
                <a:cs typeface="+mn-cs"/>
              </a:rPr>
              <a:t>For bilateral procedure, report 69210 with modifier -50</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spTree>
    <p:extLst>
      <p:ext uri="{BB962C8B-B14F-4D97-AF65-F5344CB8AC3E}">
        <p14:creationId xmlns:p14="http://schemas.microsoft.com/office/powerpoint/2010/main" val="3941717206"/>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Cerumen Removal</a:t>
            </a:r>
          </a:p>
        </p:txBody>
      </p:sp>
      <p:sp>
        <p:nvSpPr>
          <p:cNvPr id="3" name="Rectangle 4">
            <a:extLst>
              <a:ext uri="{FF2B5EF4-FFF2-40B4-BE49-F238E27FC236}">
                <a16:creationId xmlns:a16="http://schemas.microsoft.com/office/drawing/2014/main" id="{F6885194-2623-46F7-88C2-5B60FFFCADF6}"/>
              </a:ext>
            </a:extLst>
          </p:cNvPr>
          <p:cNvSpPr txBox="1">
            <a:spLocks noChangeArrowheads="1"/>
          </p:cNvSpPr>
          <p:nvPr/>
        </p:nvSpPr>
        <p:spPr bwMode="auto">
          <a:xfrm>
            <a:off x="558210" y="1793359"/>
            <a:ext cx="7734869" cy="3990753"/>
          </a:xfrm>
          <a:prstGeom prst="rect">
            <a:avLst/>
          </a:prstGeom>
          <a:noFill/>
          <a:ln w="28575">
            <a:solidFill>
              <a:srgbClr val="008C95"/>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2200" b="0" i="0" u="none" strike="noStrike" kern="1200" cap="none" spc="0" normalizeH="0" baseline="0" noProof="0" dirty="0">
              <a:ln>
                <a:noFill/>
              </a:ln>
              <a:solidFill>
                <a:srgbClr val="008C95"/>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008C95"/>
                </a:solidFill>
                <a:effectLst/>
                <a:uLnTx/>
                <a:uFillTx/>
                <a:latin typeface="Arial"/>
                <a:ea typeface="+mn-ea"/>
                <a:cs typeface="+mn-cs"/>
              </a:rPr>
              <a:t>Diagnosis codes for reporting cerumen removal services:</a:t>
            </a: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000" b="0" i="0" u="none" strike="noStrike" kern="1200" cap="none" spc="0" normalizeH="0" baseline="0" noProof="0" dirty="0">
              <a:ln>
                <a:noFill/>
              </a:ln>
              <a:solidFill>
                <a:srgbClr val="333333"/>
              </a:solidFill>
              <a:effectLst/>
              <a:uLnTx/>
              <a:uFillTx/>
              <a:latin typeface="Arial"/>
              <a:ea typeface="+mn-ea"/>
              <a:cs typeface="+mn-cs"/>
            </a:endParaRP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ICD-10-CM diagnosis code options:</a:t>
            </a: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       H61.20  Impacted cerumen, unspecified ear</a:t>
            </a: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       H61.21  Impacted cerumen, right ear</a:t>
            </a: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       H61.22  Impacted cerumen, left ear</a:t>
            </a:r>
          </a:p>
          <a:p>
            <a:pPr marL="1143000" marR="0" lvl="2" indent="-22860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rgbClr val="333333"/>
                </a:solidFill>
                <a:effectLst/>
                <a:uLnTx/>
                <a:uFillTx/>
                <a:latin typeface="Arial"/>
                <a:ea typeface="+mn-ea"/>
                <a:cs typeface="+mn-cs"/>
              </a:rPr>
              <a:t>       H61.23  Impacted cerumen, bilateral</a:t>
            </a:r>
          </a:p>
        </p:txBody>
      </p:sp>
    </p:spTree>
    <p:extLst>
      <p:ext uri="{BB962C8B-B14F-4D97-AF65-F5344CB8AC3E}">
        <p14:creationId xmlns:p14="http://schemas.microsoft.com/office/powerpoint/2010/main" val="1092981345"/>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EKG Documentation Requirements</a:t>
            </a:r>
          </a:p>
        </p:txBody>
      </p:sp>
      <p:sp>
        <p:nvSpPr>
          <p:cNvPr id="3" name="Rectangle 3">
            <a:extLst>
              <a:ext uri="{FF2B5EF4-FFF2-40B4-BE49-F238E27FC236}">
                <a16:creationId xmlns:a16="http://schemas.microsoft.com/office/drawing/2014/main" id="{BCEC0532-33C3-45F0-8858-55679FA1B332}"/>
              </a:ext>
            </a:extLst>
          </p:cNvPr>
          <p:cNvSpPr txBox="1">
            <a:spLocks noChangeArrowheads="1"/>
          </p:cNvSpPr>
          <p:nvPr/>
        </p:nvSpPr>
        <p:spPr bwMode="auto">
          <a:xfrm>
            <a:off x="551794" y="1520456"/>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specific order for the test must be documented and signed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documentation must indicate that the test is reasonable and medically necessary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Physician/ACP must document the cognitive work performed in the analysis of the EKG tracing</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complete documented interpretation and report must be prepared and signed by the Physician/ACP</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Merely signing the computerized EKG printout and noting “agree” is not sufficient to support an interpretation and report</a:t>
            </a:r>
          </a:p>
        </p:txBody>
      </p:sp>
    </p:spTree>
    <p:extLst>
      <p:ext uri="{BB962C8B-B14F-4D97-AF65-F5344CB8AC3E}">
        <p14:creationId xmlns:p14="http://schemas.microsoft.com/office/powerpoint/2010/main" val="154264240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EKG Label</a:t>
            </a:r>
          </a:p>
        </p:txBody>
      </p:sp>
      <p:sp>
        <p:nvSpPr>
          <p:cNvPr id="3" name="Rectangle 5">
            <a:extLst>
              <a:ext uri="{FF2B5EF4-FFF2-40B4-BE49-F238E27FC236}">
                <a16:creationId xmlns:a16="http://schemas.microsoft.com/office/drawing/2014/main" id="{73FE837B-46B6-4A96-9309-C6142E6A1850}"/>
              </a:ext>
            </a:extLst>
          </p:cNvPr>
          <p:cNvSpPr>
            <a:spLocks noChangeArrowheads="1"/>
          </p:cNvSpPr>
          <p:nvPr/>
        </p:nvSpPr>
        <p:spPr bwMode="auto">
          <a:xfrm>
            <a:off x="2950535" y="2379977"/>
            <a:ext cx="5791200" cy="3276600"/>
          </a:xfrm>
          <a:prstGeom prst="rect">
            <a:avLst/>
          </a:prstGeom>
          <a:solidFill>
            <a:srgbClr val="4F81BD">
              <a:alpha val="0"/>
            </a:srgbClr>
          </a:solidFill>
          <a:ln w="317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285750" marR="0" lvl="0" indent="-285750" defTabSz="914400" eaLnBrk="1" fontAlgn="base" latinLnBrk="0" hangingPunct="1">
              <a:lnSpc>
                <a:spcPct val="90000"/>
              </a:lnSpc>
              <a:spcBef>
                <a:spcPct val="0"/>
              </a:spcBef>
              <a:spcAft>
                <a:spcPct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Normal (Rate, Rhythm, Axis, Intervals and Wave Changes)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1" u="none" strike="noStrike" kern="0" cap="none" spc="0" normalizeH="0" baseline="0" noProof="0" dirty="0">
                <a:ln>
                  <a:noFill/>
                </a:ln>
                <a:solidFill>
                  <a:prstClr val="black"/>
                </a:solidFill>
                <a:effectLst/>
                <a:uLnTx/>
                <a:uFillTx/>
                <a:latin typeface="Arial" pitchFamily="34" charset="0"/>
                <a:cs typeface="Arial" pitchFamily="34" charset="0"/>
              </a:rPr>
              <a:t>Except </a:t>
            </a: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as specified _______________________________________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I have personally reviewed the EKG tracing and </a:t>
            </a:r>
          </a:p>
          <a:p>
            <a:pPr marL="285750" marR="0" lvl="0" indent="-285750" defTabSz="914400" eaLnBrk="1" fontAlgn="base" latinLnBrk="0" hangingPunct="1">
              <a:lnSpc>
                <a:spcPct val="90000"/>
              </a:lnSpc>
              <a:spcBef>
                <a:spcPct val="0"/>
              </a:spcBef>
              <a:spcAft>
                <a:spcPct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Agree with computerized printout </a:t>
            </a:r>
          </a:p>
          <a:p>
            <a:pPr marL="285750" marR="0" lvl="0" indent="-285750" defTabSz="914400" eaLnBrk="1" fontAlgn="base" latinLnBrk="0" hangingPunct="1">
              <a:lnSpc>
                <a:spcPct val="90000"/>
              </a:lnSpc>
              <a:spcBef>
                <a:spcPct val="0"/>
              </a:spcBef>
              <a:spcAft>
                <a:spcPct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Disagree with computerized printout as noted: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____________________________________________________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endPar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endParaRP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Comparison to Prior EKG dated _______ /_______ / _______ </a:t>
            </a:r>
          </a:p>
          <a:p>
            <a:pPr marL="285750" marR="0" lvl="0" indent="-285750" defTabSz="914400" eaLnBrk="1" fontAlgn="base" latinLnBrk="0" hangingPunct="1">
              <a:lnSpc>
                <a:spcPct val="90000"/>
              </a:lnSpc>
              <a:spcBef>
                <a:spcPct val="0"/>
              </a:spcBef>
              <a:spcAft>
                <a:spcPct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Unchanged </a:t>
            </a:r>
          </a:p>
          <a:p>
            <a:pPr marL="285750" marR="0" lvl="0" indent="-285750" defTabSz="914400" eaLnBrk="1" fontAlgn="base" latinLnBrk="0" hangingPunct="1">
              <a:lnSpc>
                <a:spcPct val="90000"/>
              </a:lnSpc>
              <a:spcBef>
                <a:spcPct val="0"/>
              </a:spcBef>
              <a:spcAft>
                <a:spcPct val="0"/>
              </a:spcAft>
              <a:buClrTx/>
              <a:buSzTx/>
              <a:buFont typeface="Wingdings" panose="05000000000000000000" pitchFamily="2" charset="2"/>
              <a:buChar char="q"/>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Changed as noted: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______________________________________________________</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 </a:t>
            </a:r>
          </a:p>
          <a:p>
            <a:pPr marL="0" marR="0" lvl="0" indent="0" defTabSz="914400" eaLnBrk="1" fontAlgn="base" latinLnBrk="0" hangingPunct="1">
              <a:lnSpc>
                <a:spcPct val="90000"/>
              </a:lnSpc>
              <a:spcBef>
                <a:spcPct val="0"/>
              </a:spcBef>
              <a:spcAft>
                <a:spcPct val="0"/>
              </a:spcAft>
              <a:buClrTx/>
              <a:buSzTx/>
              <a:buFont typeface="Wingdings" pitchFamily="2" charset="2"/>
              <a:buNone/>
              <a:tabLst/>
              <a:defRPr/>
            </a:pPr>
            <a:r>
              <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rPr>
              <a:t>Signature/Date:                                                </a:t>
            </a:r>
            <a:r>
              <a:rPr kumimoji="0" lang="en-US" sz="1400" b="0" i="1" u="none" strike="noStrike" kern="0" cap="none" spc="0" normalizeH="0" baseline="0" noProof="0" dirty="0">
                <a:ln>
                  <a:noFill/>
                </a:ln>
                <a:solidFill>
                  <a:prstClr val="black"/>
                </a:solidFill>
                <a:effectLst/>
                <a:uLnTx/>
                <a:uFillTx/>
                <a:latin typeface="Arial" pitchFamily="34" charset="0"/>
                <a:cs typeface="Arial" pitchFamily="34" charset="0"/>
              </a:rPr>
              <a:t>Actual size: 1.5” x 3”</a:t>
            </a:r>
            <a:endParaRPr kumimoji="0" lang="en-US" sz="1400" b="0" i="0" u="none" strike="noStrike" kern="0" cap="none" spc="0" normalizeH="0" baseline="0" noProof="0" dirty="0">
              <a:ln>
                <a:noFill/>
              </a:ln>
              <a:solidFill>
                <a:prstClr val="black"/>
              </a:solidFill>
              <a:effectLst/>
              <a:uLnTx/>
              <a:uFillTx/>
              <a:latin typeface="Arial" pitchFamily="34" charset="0"/>
              <a:cs typeface="Arial" pitchFamily="34" charset="0"/>
            </a:endParaRPr>
          </a:p>
        </p:txBody>
      </p:sp>
      <p:sp>
        <p:nvSpPr>
          <p:cNvPr id="4" name="Rectangle 3">
            <a:extLst>
              <a:ext uri="{FF2B5EF4-FFF2-40B4-BE49-F238E27FC236}">
                <a16:creationId xmlns:a16="http://schemas.microsoft.com/office/drawing/2014/main" id="{914C1106-5402-450C-BF07-316B89C76CCB}"/>
              </a:ext>
            </a:extLst>
          </p:cNvPr>
          <p:cNvSpPr txBox="1">
            <a:spLocks noChangeArrowheads="1"/>
          </p:cNvSpPr>
          <p:nvPr/>
        </p:nvSpPr>
        <p:spPr bwMode="auto">
          <a:xfrm>
            <a:off x="303351" y="2509282"/>
            <a:ext cx="2133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In addition to recording his </a:t>
            </a:r>
            <a:r>
              <a:rPr kumimoji="0" lang="en-US" sz="1400" b="0" i="0" u="sng" strike="noStrike" kern="1200" cap="none" spc="0" normalizeH="0" baseline="0" noProof="0" dirty="0">
                <a:ln>
                  <a:noFill/>
                </a:ln>
                <a:solidFill>
                  <a:srgbClr val="333333"/>
                </a:solidFill>
                <a:effectLst/>
                <a:uLnTx/>
                <a:uFillTx/>
                <a:latin typeface="Arial"/>
                <a:ea typeface="+mn-ea"/>
                <a:cs typeface="+mn-cs"/>
              </a:rPr>
              <a:t>findings</a:t>
            </a:r>
            <a:r>
              <a:rPr kumimoji="0" lang="en-US" sz="1400" b="0" i="0" u="none" strike="noStrike" kern="1200" cap="none" spc="0" normalizeH="0" baseline="0" noProof="0" dirty="0">
                <a:ln>
                  <a:noFill/>
                </a:ln>
                <a:solidFill>
                  <a:srgbClr val="333333"/>
                </a:solidFill>
                <a:effectLst/>
                <a:uLnTx/>
                <a:uFillTx/>
                <a:latin typeface="Arial"/>
                <a:ea typeface="+mn-ea"/>
                <a:cs typeface="+mn-cs"/>
              </a:rPr>
              <a:t>, the interpreting Physician/ACP should notate any </a:t>
            </a:r>
            <a:r>
              <a:rPr kumimoji="0" lang="en-US" sz="1400" b="0" i="0" u="sng" strike="noStrike" kern="1200" cap="none" spc="0" normalizeH="0" baseline="0" noProof="0" dirty="0">
                <a:ln>
                  <a:noFill/>
                </a:ln>
                <a:solidFill>
                  <a:srgbClr val="333333"/>
                </a:solidFill>
                <a:effectLst/>
                <a:uLnTx/>
                <a:uFillTx/>
                <a:latin typeface="Arial"/>
                <a:ea typeface="+mn-ea"/>
                <a:cs typeface="+mn-cs"/>
              </a:rPr>
              <a:t>comparison to a prior EKG</a:t>
            </a:r>
            <a:r>
              <a:rPr kumimoji="0" lang="en-US" sz="1400" b="0" i="0" u="none" strike="noStrike" kern="1200" cap="none" spc="0" normalizeH="0" baseline="0" noProof="0" dirty="0">
                <a:ln>
                  <a:noFill/>
                </a:ln>
                <a:solidFill>
                  <a:srgbClr val="333333"/>
                </a:solidFill>
                <a:effectLst/>
                <a:uLnTx/>
                <a:uFillTx/>
                <a:latin typeface="Arial"/>
                <a:ea typeface="+mn-ea"/>
                <a:cs typeface="+mn-cs"/>
              </a:rPr>
              <a:t> documenting any changes on the EKG label.</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The interpreting Physician/ACP should  </a:t>
            </a:r>
            <a:r>
              <a:rPr kumimoji="0" lang="en-US" sz="1400" b="0" i="0" u="sng" strike="noStrike" kern="1200" cap="none" spc="0" normalizeH="0" baseline="0" noProof="0" dirty="0">
                <a:ln>
                  <a:noFill/>
                </a:ln>
                <a:solidFill>
                  <a:srgbClr val="333333"/>
                </a:solidFill>
                <a:effectLst/>
                <a:uLnTx/>
                <a:uFillTx/>
                <a:latin typeface="Arial"/>
                <a:ea typeface="+mn-ea"/>
                <a:cs typeface="+mn-cs"/>
              </a:rPr>
              <a:t>sign and date</a:t>
            </a:r>
            <a:r>
              <a:rPr kumimoji="0" lang="en-US" sz="1400" b="0" i="0" u="none" strike="noStrike" kern="1200" cap="none" spc="0" normalizeH="0" baseline="0" noProof="0" dirty="0">
                <a:ln>
                  <a:noFill/>
                </a:ln>
                <a:solidFill>
                  <a:srgbClr val="333333"/>
                </a:solidFill>
                <a:effectLst/>
                <a:uLnTx/>
                <a:uFillTx/>
                <a:latin typeface="Arial"/>
                <a:ea typeface="+mn-ea"/>
                <a:cs typeface="+mn-cs"/>
              </a:rPr>
              <a:t> the EKG label.</a:t>
            </a:r>
          </a:p>
        </p:txBody>
      </p:sp>
      <p:sp>
        <p:nvSpPr>
          <p:cNvPr id="5" name="Line 6">
            <a:extLst>
              <a:ext uri="{FF2B5EF4-FFF2-40B4-BE49-F238E27FC236}">
                <a16:creationId xmlns:a16="http://schemas.microsoft.com/office/drawing/2014/main" id="{22E9CB92-6C97-4CB6-B317-CB5BD86DF17C}"/>
              </a:ext>
            </a:extLst>
          </p:cNvPr>
          <p:cNvSpPr>
            <a:spLocks noChangeShapeType="1"/>
          </p:cNvSpPr>
          <p:nvPr/>
        </p:nvSpPr>
        <p:spPr bwMode="auto">
          <a:xfrm flipV="1">
            <a:off x="1938669" y="2872949"/>
            <a:ext cx="893782" cy="113801"/>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6" name="Line 6">
            <a:extLst>
              <a:ext uri="{FF2B5EF4-FFF2-40B4-BE49-F238E27FC236}">
                <a16:creationId xmlns:a16="http://schemas.microsoft.com/office/drawing/2014/main" id="{C291B6F5-A4EF-49D2-8F6C-963DFEFCD43D}"/>
              </a:ext>
            </a:extLst>
          </p:cNvPr>
          <p:cNvSpPr>
            <a:spLocks noChangeShapeType="1"/>
          </p:cNvSpPr>
          <p:nvPr/>
        </p:nvSpPr>
        <p:spPr bwMode="auto">
          <a:xfrm>
            <a:off x="1938669" y="2986751"/>
            <a:ext cx="893782" cy="394402"/>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7" name="Line 6">
            <a:extLst>
              <a:ext uri="{FF2B5EF4-FFF2-40B4-BE49-F238E27FC236}">
                <a16:creationId xmlns:a16="http://schemas.microsoft.com/office/drawing/2014/main" id="{0D5387D6-71CC-467E-8C93-DA2C344FFC3F}"/>
              </a:ext>
            </a:extLst>
          </p:cNvPr>
          <p:cNvSpPr>
            <a:spLocks noChangeShapeType="1"/>
          </p:cNvSpPr>
          <p:nvPr/>
        </p:nvSpPr>
        <p:spPr bwMode="auto">
          <a:xfrm>
            <a:off x="1938669" y="3806457"/>
            <a:ext cx="944046" cy="58379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8" name="Line 6">
            <a:extLst>
              <a:ext uri="{FF2B5EF4-FFF2-40B4-BE49-F238E27FC236}">
                <a16:creationId xmlns:a16="http://schemas.microsoft.com/office/drawing/2014/main" id="{B60E6CDD-C0D8-426F-8DB7-FDDCFE3B7804}"/>
              </a:ext>
            </a:extLst>
          </p:cNvPr>
          <p:cNvSpPr>
            <a:spLocks noChangeShapeType="1"/>
          </p:cNvSpPr>
          <p:nvPr/>
        </p:nvSpPr>
        <p:spPr bwMode="auto">
          <a:xfrm flipV="1">
            <a:off x="2030819" y="5209953"/>
            <a:ext cx="801632" cy="148856"/>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9" name="Text Box 10">
            <a:extLst>
              <a:ext uri="{FF2B5EF4-FFF2-40B4-BE49-F238E27FC236}">
                <a16:creationId xmlns:a16="http://schemas.microsoft.com/office/drawing/2014/main" id="{C52DD6EF-1DAF-4C6B-9E29-6EC01F0CC9B8}"/>
              </a:ext>
            </a:extLst>
          </p:cNvPr>
          <p:cNvSpPr txBox="1">
            <a:spLocks noChangeArrowheads="1"/>
          </p:cNvSpPr>
          <p:nvPr/>
        </p:nvSpPr>
        <p:spPr bwMode="auto">
          <a:xfrm>
            <a:off x="303351" y="1407155"/>
            <a:ext cx="8686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pPr>
            <a:r>
              <a:rPr lang="en-US" sz="2200" b="0" dirty="0">
                <a:solidFill>
                  <a:schemeClr val="tx1">
                    <a:lumMod val="75000"/>
                    <a:lumOff val="25000"/>
                  </a:schemeClr>
                </a:solidFill>
                <a:cs typeface="Arial" charset="0"/>
              </a:rPr>
              <a:t>The following label is designed to meet the minimum documentation requirements and is available from </a:t>
            </a:r>
            <a:r>
              <a:rPr lang="en-US" sz="2200" b="0" i="1" dirty="0">
                <a:solidFill>
                  <a:schemeClr val="tx1">
                    <a:lumMod val="75000"/>
                    <a:lumOff val="25000"/>
                  </a:schemeClr>
                </a:solidFill>
                <a:cs typeface="Arial" charset="0"/>
              </a:rPr>
              <a:t>Coding Support</a:t>
            </a:r>
            <a:endParaRPr lang="en-US" sz="2200" b="0" dirty="0">
              <a:solidFill>
                <a:schemeClr val="tx1">
                  <a:lumMod val="75000"/>
                  <a:lumOff val="25000"/>
                </a:schemeClr>
              </a:solidFill>
              <a:cs typeface="Arial" charset="0"/>
            </a:endParaRPr>
          </a:p>
        </p:txBody>
      </p:sp>
    </p:spTree>
    <p:extLst>
      <p:ext uri="{BB962C8B-B14F-4D97-AF65-F5344CB8AC3E}">
        <p14:creationId xmlns:p14="http://schemas.microsoft.com/office/powerpoint/2010/main" val="2238464321"/>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EKGs and Rhythm Strips: The Codes</a:t>
            </a:r>
          </a:p>
        </p:txBody>
      </p:sp>
      <p:sp>
        <p:nvSpPr>
          <p:cNvPr id="3" name="Content Placeholder 2">
            <a:extLst>
              <a:ext uri="{FF2B5EF4-FFF2-40B4-BE49-F238E27FC236}">
                <a16:creationId xmlns:a16="http://schemas.microsoft.com/office/drawing/2014/main" id="{77C26EF5-CB48-41D8-8ABB-54CB995793D5}"/>
              </a:ext>
            </a:extLst>
          </p:cNvPr>
          <p:cNvSpPr txBox="1">
            <a:spLocks/>
          </p:cNvSpPr>
          <p:nvPr/>
        </p:nvSpPr>
        <p:spPr bwMode="auto">
          <a:xfrm>
            <a:off x="372139" y="1518933"/>
            <a:ext cx="8229600" cy="3601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93000     12 lead; tracing with interpretation and report</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93005     12 lead; tracing only</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93010     12 lead; interpretation and report only</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endParaRPr kumimoji="0" lang="en-US" sz="1400" b="0" i="0" u="none" strike="noStrike" kern="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93040     1 – 3 leads; tracing with interpretation and report</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93041     1 – 3 leads; tracing only</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panose="020B0604020202020204" pitchFamily="34" charset="0"/>
              <a:buChar char="•"/>
              <a:tabLst/>
              <a:defRPr/>
            </a:pPr>
            <a:r>
              <a:rPr kumimoji="0" lang="en-US" sz="2200" b="0" i="0" u="none" strike="noStrike" kern="0" cap="none" spc="0" normalizeH="0" baseline="0" noProof="0" dirty="0">
                <a:ln>
                  <a:noFill/>
                </a:ln>
                <a:solidFill>
                  <a:schemeClr val="tx1">
                    <a:lumMod val="75000"/>
                    <a:lumOff val="25000"/>
                  </a:schemeClr>
                </a:solidFill>
                <a:effectLst/>
                <a:uLnTx/>
                <a:uFillTx/>
                <a:latin typeface="Arial"/>
                <a:ea typeface="+mn-ea"/>
                <a:cs typeface="+mn-cs"/>
              </a:rPr>
              <a:t>93042     1 – 3 leads; interpretation and report only</a:t>
            </a:r>
          </a:p>
          <a:p>
            <a:pPr marL="342900" marR="0" lvl="0" indent="-342900" algn="l" defTabSz="914400" rtl="0" eaLnBrk="1" fontAlgn="base" latinLnBrk="0" hangingPunct="1">
              <a:lnSpc>
                <a:spcPct val="100000"/>
              </a:lnSpc>
              <a:spcBef>
                <a:spcPct val="20000"/>
              </a:spcBef>
              <a:spcAft>
                <a:spcPct val="0"/>
              </a:spcAft>
              <a:buClr>
                <a:srgbClr val="00007D"/>
              </a:buClr>
              <a:buSzPct val="75000"/>
              <a:buFont typeface="Arial" charset="0"/>
              <a:buNone/>
              <a:tabLst/>
              <a:defRPr/>
            </a:pPr>
            <a:endParaRPr kumimoji="0" lang="en-US" sz="800" b="0" i="0" u="none" strike="noStrike" kern="0" cap="none" spc="0" normalizeH="0" baseline="0" noProof="0" dirty="0">
              <a:ln>
                <a:noFill/>
              </a:ln>
              <a:solidFill>
                <a:srgbClr val="003399"/>
              </a:solidFill>
              <a:effectLst/>
              <a:uLnTx/>
              <a:uFillTx/>
              <a:latin typeface="Arial"/>
              <a:ea typeface="+mn-ea"/>
              <a:cs typeface="+mn-cs"/>
            </a:endParaRPr>
          </a:p>
          <a:p>
            <a:pPr marL="342900" marR="0" lvl="0" indent="-342900" algn="ctr" defTabSz="914400" rtl="0" eaLnBrk="1" fontAlgn="base" latinLnBrk="0" hangingPunct="1">
              <a:lnSpc>
                <a:spcPct val="100000"/>
              </a:lnSpc>
              <a:spcBef>
                <a:spcPct val="20000"/>
              </a:spcBef>
              <a:spcAft>
                <a:spcPct val="0"/>
              </a:spcAft>
              <a:buClr>
                <a:srgbClr val="00007D"/>
              </a:buClr>
              <a:buSzPct val="75000"/>
              <a:buFont typeface="Arial" charset="0"/>
              <a:buNone/>
              <a:tabLst/>
              <a:defRPr/>
            </a:pPr>
            <a:r>
              <a:rPr kumimoji="0" lang="en-US" sz="2200" b="0" i="0" u="none" strike="noStrike" kern="0" cap="none" spc="0" normalizeH="0" baseline="0" noProof="0" dirty="0">
                <a:ln>
                  <a:noFill/>
                </a:ln>
                <a:solidFill>
                  <a:srgbClr val="CC0000"/>
                </a:solidFill>
                <a:effectLst/>
                <a:uLnTx/>
                <a:uFillTx/>
                <a:latin typeface="Arial"/>
                <a:ea typeface="+mn-ea"/>
                <a:cs typeface="+mn-cs"/>
              </a:rPr>
              <a:t>** It is not appropriate to report 93042 </a:t>
            </a:r>
          </a:p>
          <a:p>
            <a:pPr marL="342900" marR="0" lvl="0" indent="-342900" algn="ctr" defTabSz="914400" rtl="0" eaLnBrk="1" fontAlgn="base" latinLnBrk="0" hangingPunct="1">
              <a:lnSpc>
                <a:spcPct val="100000"/>
              </a:lnSpc>
              <a:spcBef>
                <a:spcPct val="20000"/>
              </a:spcBef>
              <a:spcAft>
                <a:spcPct val="0"/>
              </a:spcAft>
              <a:buClr>
                <a:srgbClr val="00007D"/>
              </a:buClr>
              <a:buSzPct val="75000"/>
              <a:buFont typeface="Arial" charset="0"/>
              <a:buNone/>
              <a:tabLst/>
              <a:defRPr/>
            </a:pPr>
            <a:r>
              <a:rPr kumimoji="0" lang="en-US" sz="2200" b="0" i="0" u="none" strike="noStrike" kern="0" cap="none" spc="0" normalizeH="0" baseline="0" noProof="0" dirty="0">
                <a:ln>
                  <a:noFill/>
                </a:ln>
                <a:solidFill>
                  <a:srgbClr val="CC0000"/>
                </a:solidFill>
                <a:effectLst/>
                <a:uLnTx/>
                <a:uFillTx/>
                <a:latin typeface="Arial"/>
                <a:ea typeface="+mn-ea"/>
                <a:cs typeface="+mn-cs"/>
              </a:rPr>
              <a:t>      for reviewing telemetry monitoring strips.**</a:t>
            </a:r>
          </a:p>
        </p:txBody>
      </p:sp>
      <p:sp>
        <p:nvSpPr>
          <p:cNvPr id="4" name="TextBox 3">
            <a:extLst>
              <a:ext uri="{FF2B5EF4-FFF2-40B4-BE49-F238E27FC236}">
                <a16:creationId xmlns:a16="http://schemas.microsoft.com/office/drawing/2014/main" id="{B81C242D-FB92-496E-8BFD-C96FEB3321FB}"/>
              </a:ext>
            </a:extLst>
          </p:cNvPr>
          <p:cNvSpPr txBox="1"/>
          <p:nvPr/>
        </p:nvSpPr>
        <p:spPr>
          <a:xfrm>
            <a:off x="299291" y="5339067"/>
            <a:ext cx="8582206" cy="830997"/>
          </a:xfrm>
          <a:prstGeom prst="rect">
            <a:avLst/>
          </a:prstGeom>
          <a:noFill/>
          <a:ln>
            <a:solidFill>
              <a:srgbClr val="008C95"/>
            </a:solidFill>
          </a:ln>
        </p:spPr>
        <p:txBody>
          <a:bodyPr wrap="square" rtlCol="0">
            <a:spAutoFit/>
          </a:bodyPr>
          <a:lstStyle/>
          <a:p>
            <a:pPr fontAlgn="base">
              <a:spcBef>
                <a:spcPct val="0"/>
              </a:spcBef>
              <a:spcAft>
                <a:spcPct val="0"/>
              </a:spcAft>
            </a:pPr>
            <a:r>
              <a:rPr lang="en-US" sz="1600" b="1" i="1" kern="0" dirty="0">
                <a:solidFill>
                  <a:srgbClr val="008C95"/>
                </a:solidFill>
                <a:latin typeface="Arial"/>
                <a:cs typeface="Arial" charset="0"/>
              </a:rPr>
              <a:t>Note</a:t>
            </a:r>
            <a:r>
              <a:rPr lang="en-US" sz="1600" b="1" kern="0" dirty="0">
                <a:solidFill>
                  <a:srgbClr val="008C95"/>
                </a:solidFill>
                <a:latin typeface="Arial"/>
                <a:cs typeface="Arial" charset="0"/>
              </a:rPr>
              <a:t>: </a:t>
            </a:r>
            <a:r>
              <a:rPr lang="en-US" sz="1600" kern="0" dirty="0">
                <a:solidFill>
                  <a:srgbClr val="008C95"/>
                </a:solidFill>
                <a:latin typeface="Arial"/>
                <a:cs typeface="Arial" charset="0"/>
              </a:rPr>
              <a:t>Provider-based clinics typically split bill their services. Therefore the “global” code (93000) would not be reported. The professional component (93010) is reported in the Physician/ACP billing system </a:t>
            </a:r>
            <a:r>
              <a:rPr lang="en-US" sz="1600" i="1" kern="0" dirty="0">
                <a:solidFill>
                  <a:srgbClr val="008C95"/>
                </a:solidFill>
                <a:latin typeface="Arial"/>
                <a:cs typeface="Arial" charset="0"/>
              </a:rPr>
              <a:t>and </a:t>
            </a:r>
            <a:r>
              <a:rPr lang="en-US" sz="1600" kern="0" dirty="0">
                <a:solidFill>
                  <a:srgbClr val="008C95"/>
                </a:solidFill>
                <a:latin typeface="Arial"/>
                <a:cs typeface="Arial" charset="0"/>
              </a:rPr>
              <a:t>the technical component (93005) is reported by the facility. </a:t>
            </a:r>
            <a:endParaRPr lang="en-US" dirty="0">
              <a:solidFill>
                <a:srgbClr val="008C95"/>
              </a:solidFill>
              <a:cs typeface="Arial" charset="0"/>
            </a:endParaRPr>
          </a:p>
        </p:txBody>
      </p:sp>
    </p:spTree>
    <p:extLst>
      <p:ext uri="{BB962C8B-B14F-4D97-AF65-F5344CB8AC3E}">
        <p14:creationId xmlns:p14="http://schemas.microsoft.com/office/powerpoint/2010/main" val="150527937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Ultrasound Documentation Requirements</a:t>
            </a:r>
          </a:p>
        </p:txBody>
      </p:sp>
      <p:sp>
        <p:nvSpPr>
          <p:cNvPr id="3" name="Rectangle 3">
            <a:extLst>
              <a:ext uri="{FF2B5EF4-FFF2-40B4-BE49-F238E27FC236}">
                <a16:creationId xmlns:a16="http://schemas.microsoft.com/office/drawing/2014/main" id="{6D3D1A3D-5A55-4DDC-924C-C3380CB2B6BC}"/>
              </a:ext>
            </a:extLst>
          </p:cNvPr>
          <p:cNvSpPr txBox="1">
            <a:spLocks noChangeArrowheads="1"/>
          </p:cNvSpPr>
          <p:nvPr/>
        </p:nvSpPr>
        <p:spPr bwMode="auto">
          <a:xfrm>
            <a:off x="471377" y="1616149"/>
            <a:ext cx="8077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specific order for the test must be documented and signed</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documentation must indicate that the test is reasonable and medically necessary</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Physician/ACP must document the cognitive work performed in the analysis of the ultrasound images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complete documented interpretation and report must be prepared and signed by the Physician/ACP</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Merely signing the computerized ultrasound report and noting “agree” is not sufficient to support an interpretation and report</a:t>
            </a:r>
          </a:p>
        </p:txBody>
      </p:sp>
    </p:spTree>
    <p:extLst>
      <p:ext uri="{BB962C8B-B14F-4D97-AF65-F5344CB8AC3E}">
        <p14:creationId xmlns:p14="http://schemas.microsoft.com/office/powerpoint/2010/main" val="4154857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446314" y="305493"/>
            <a:ext cx="7772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b"/>
          <a:lstStyle/>
          <a:p>
            <a:r>
              <a:rPr lang="en-US" sz="3200" b="1" dirty="0">
                <a:solidFill>
                  <a:schemeClr val="bg1"/>
                </a:solidFill>
                <a:latin typeface="Arial" panose="020B0604020202020204" pitchFamily="34" charset="0"/>
                <a:cs typeface="Arial" panose="020B0604020202020204" pitchFamily="34" charset="0"/>
              </a:rPr>
              <a:t>MDM formu</a:t>
            </a:r>
            <a:r>
              <a:rPr lang="en-US" sz="3400" b="1" dirty="0">
                <a:solidFill>
                  <a:schemeClr val="bg1"/>
                </a:solidFill>
                <a:latin typeface="Arial" panose="020B0604020202020204" pitchFamily="34" charset="0"/>
                <a:cs typeface="Arial" panose="020B0604020202020204" pitchFamily="34" charset="0"/>
              </a:rPr>
              <a:t>la </a:t>
            </a:r>
          </a:p>
        </p:txBody>
      </p:sp>
      <p:sp>
        <p:nvSpPr>
          <p:cNvPr id="7" name="Text Box 5"/>
          <p:cNvSpPr txBox="1">
            <a:spLocks noChangeArrowheads="1"/>
          </p:cNvSpPr>
          <p:nvPr/>
        </p:nvSpPr>
        <p:spPr bwMode="auto">
          <a:xfrm>
            <a:off x="800100" y="1600198"/>
            <a:ext cx="7543800" cy="53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hangingPunct="1">
              <a:lnSpc>
                <a:spcPct val="90000"/>
              </a:lnSpc>
              <a:spcBef>
                <a:spcPct val="50000"/>
              </a:spcBef>
              <a:buClr>
                <a:schemeClr val="tx2"/>
              </a:buClr>
              <a:buFont typeface="Wingdings" pitchFamily="2" charset="2"/>
              <a:buNone/>
            </a:pPr>
            <a:r>
              <a:rPr lang="en-US" sz="3200" dirty="0">
                <a:solidFill>
                  <a:srgbClr val="008C95"/>
                </a:solidFill>
                <a:latin typeface="Arial" panose="020B0604020202020204" pitchFamily="34" charset="0"/>
                <a:cs typeface="Arial" panose="020B0604020202020204" pitchFamily="34" charset="0"/>
              </a:rPr>
              <a:t>2 out of 3 of ABC = MDM</a:t>
            </a:r>
          </a:p>
        </p:txBody>
      </p:sp>
      <p:sp>
        <p:nvSpPr>
          <p:cNvPr id="8" name="Text Box 7"/>
          <p:cNvSpPr txBox="1">
            <a:spLocks noChangeArrowheads="1"/>
          </p:cNvSpPr>
          <p:nvPr/>
        </p:nvSpPr>
        <p:spPr bwMode="auto">
          <a:xfrm>
            <a:off x="846161" y="2396243"/>
            <a:ext cx="745167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50000"/>
              </a:spcBef>
              <a:buClr>
                <a:schemeClr val="tx2"/>
              </a:buClr>
              <a:buFont typeface="Wingdings" pitchFamily="2" charset="2"/>
              <a:buNone/>
            </a:pPr>
            <a:r>
              <a:rPr lang="en-US" dirty="0">
                <a:solidFill>
                  <a:schemeClr val="tx2"/>
                </a:solidFill>
              </a:rPr>
              <a:t>   </a:t>
            </a:r>
            <a:r>
              <a:rPr lang="en-US" sz="2400" b="0" dirty="0">
                <a:solidFill>
                  <a:schemeClr val="tx1">
                    <a:lumMod val="75000"/>
                    <a:lumOff val="25000"/>
                  </a:schemeClr>
                </a:solidFill>
              </a:rPr>
              <a:t>Two out of three of the components must meet or exceed the requirements to reach a given level of decision-making</a:t>
            </a:r>
          </a:p>
        </p:txBody>
      </p:sp>
      <p:graphicFrame>
        <p:nvGraphicFramePr>
          <p:cNvPr id="9" name="Group 35"/>
          <p:cNvGraphicFramePr>
            <a:graphicFrameLocks noGrp="1"/>
          </p:cNvGraphicFramePr>
          <p:nvPr>
            <p:extLst>
              <p:ext uri="{D42A27DB-BD31-4B8C-83A1-F6EECF244321}">
                <p14:modId xmlns:p14="http://schemas.microsoft.com/office/powerpoint/2010/main" val="155105329"/>
              </p:ext>
            </p:extLst>
          </p:nvPr>
        </p:nvGraphicFramePr>
        <p:xfrm>
          <a:off x="1333500" y="3799115"/>
          <a:ext cx="6477000" cy="2133601"/>
        </p:xfrm>
        <a:graphic>
          <a:graphicData uri="http://schemas.openxmlformats.org/drawingml/2006/table">
            <a:tbl>
              <a:tblPr/>
              <a:tblGrid>
                <a:gridCol w="1030288">
                  <a:extLst>
                    <a:ext uri="{9D8B030D-6E8A-4147-A177-3AD203B41FA5}">
                      <a16:colId xmlns:a16="http://schemas.microsoft.com/office/drawing/2014/main" val="20000"/>
                    </a:ext>
                  </a:extLst>
                </a:gridCol>
                <a:gridCol w="5446712">
                  <a:extLst>
                    <a:ext uri="{9D8B030D-6E8A-4147-A177-3AD203B41FA5}">
                      <a16:colId xmlns:a16="http://schemas.microsoft.com/office/drawing/2014/main" val="20001"/>
                    </a:ext>
                  </a:extLst>
                </a:gridCol>
              </a:tblGrid>
              <a:tr h="68080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2400" b="1" i="0" u="none" strike="noStrike" cap="none" normalizeH="0" baseline="0" dirty="0">
                          <a:ln>
                            <a:noFill/>
                          </a:ln>
                          <a:solidFill>
                            <a:srgbClr val="FF0000"/>
                          </a:solidFill>
                          <a:effectLst/>
                          <a:latin typeface="Arial" charset="0"/>
                          <a:cs typeface="Arial" charset="0"/>
                        </a:rPr>
                        <a:t>A</a:t>
                      </a:r>
                      <a:endParaRPr kumimoji="1" lang="en-US" sz="2400" b="1" i="0" u="none" strike="noStrike" cap="none" normalizeH="0" baseline="0" dirty="0">
                        <a:ln>
                          <a:noFill/>
                        </a:ln>
                        <a:solidFill>
                          <a:srgbClr val="FF0000"/>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900" b="1" i="0" u="none" strike="noStrike" cap="none" normalizeH="0" baseline="0" dirty="0">
                          <a:ln>
                            <a:noFill/>
                          </a:ln>
                          <a:solidFill>
                            <a:srgbClr val="008C95"/>
                          </a:solidFill>
                          <a:effectLst/>
                          <a:latin typeface="Arial" charset="0"/>
                          <a:cs typeface="Arial" charset="0"/>
                        </a:rPr>
                        <a:t>Number of Diagnoses or Treatment Options</a:t>
                      </a:r>
                      <a:endParaRPr kumimoji="1" lang="en-US" sz="4900" b="1" i="0" u="none" strike="noStrike" cap="none" normalizeH="0" baseline="0" dirty="0">
                        <a:ln>
                          <a:noFill/>
                        </a:ln>
                        <a:solidFill>
                          <a:srgbClr val="008C95"/>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0000"/>
                  </a:ext>
                </a:extLst>
              </a:tr>
              <a:tr h="727410">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2400" b="1" i="0" u="none" strike="noStrike" cap="none" normalizeH="0" baseline="0" dirty="0">
                          <a:ln>
                            <a:noFill/>
                          </a:ln>
                          <a:solidFill>
                            <a:srgbClr val="FF0000"/>
                          </a:solidFill>
                          <a:effectLst/>
                          <a:latin typeface="Arial" charset="0"/>
                          <a:cs typeface="Arial" charset="0"/>
                        </a:rPr>
                        <a:t>B</a:t>
                      </a:r>
                      <a:endParaRPr kumimoji="1" lang="en-US" sz="2400" b="1" i="0" u="none" strike="noStrike" cap="none" normalizeH="0" baseline="0" dirty="0">
                        <a:ln>
                          <a:noFill/>
                        </a:ln>
                        <a:solidFill>
                          <a:srgbClr val="FF0000"/>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900" b="1" i="0" u="none" strike="noStrike" cap="none" normalizeH="0" baseline="0" dirty="0">
                          <a:ln>
                            <a:noFill/>
                          </a:ln>
                          <a:solidFill>
                            <a:srgbClr val="008C95"/>
                          </a:solidFill>
                          <a:effectLst/>
                          <a:latin typeface="Arial" charset="0"/>
                          <a:cs typeface="Arial" charset="0"/>
                        </a:rPr>
                        <a:t>Amount and/or Complexity of Data</a:t>
                      </a:r>
                      <a:endParaRPr kumimoji="1" lang="en-US" sz="1900" b="1" i="0" u="none" strike="noStrike" cap="none" normalizeH="0" baseline="0" dirty="0">
                        <a:ln>
                          <a:noFill/>
                        </a:ln>
                        <a:solidFill>
                          <a:srgbClr val="008C95"/>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extLst>
                  <a:ext uri="{0D108BD9-81ED-4DB2-BD59-A6C34878D82A}">
                    <a16:rowId xmlns:a16="http://schemas.microsoft.com/office/drawing/2014/main" val="10001"/>
                  </a:ext>
                </a:extLst>
              </a:tr>
              <a:tr h="725384">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2400" b="1" i="0" u="none" strike="noStrike" cap="none" normalizeH="0" baseline="0" dirty="0">
                          <a:ln>
                            <a:noFill/>
                          </a:ln>
                          <a:solidFill>
                            <a:srgbClr val="FF0000"/>
                          </a:solidFill>
                          <a:effectLst/>
                          <a:latin typeface="Arial" charset="0"/>
                          <a:cs typeface="Arial" charset="0"/>
                        </a:rPr>
                        <a:t>C</a:t>
                      </a:r>
                      <a:endParaRPr kumimoji="1" lang="en-US" sz="2400" b="1" i="0" u="none" strike="noStrike" cap="none" normalizeH="0" baseline="0" dirty="0">
                        <a:ln>
                          <a:noFill/>
                        </a:ln>
                        <a:solidFill>
                          <a:srgbClr val="FF0000"/>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900" b="1" i="0" u="none" strike="noStrike" cap="none" normalizeH="0" baseline="0" dirty="0">
                          <a:ln>
                            <a:noFill/>
                          </a:ln>
                          <a:solidFill>
                            <a:srgbClr val="008C95"/>
                          </a:solidFill>
                          <a:effectLst/>
                          <a:latin typeface="Arial" charset="0"/>
                          <a:cs typeface="Arial" charset="0"/>
                        </a:rPr>
                        <a:t>Risk associated with patient’s condition</a:t>
                      </a:r>
                      <a:endParaRPr kumimoji="1" lang="en-US" sz="1900" b="1" i="0" u="none" strike="noStrike" cap="none" normalizeH="0" baseline="0" dirty="0">
                        <a:ln>
                          <a:noFill/>
                        </a:ln>
                        <a:solidFill>
                          <a:srgbClr val="008C95"/>
                        </a:solidFill>
                        <a:effectLst/>
                        <a:latin typeface="Arial" charset="0"/>
                      </a:endParaRPr>
                    </a:p>
                  </a:txBody>
                  <a:tcPr marL="92075" marR="92075" marT="46038" marB="4603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758609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Ultrasound Label</a:t>
            </a:r>
          </a:p>
        </p:txBody>
      </p:sp>
      <p:sp>
        <p:nvSpPr>
          <p:cNvPr id="4" name="Text Box 10">
            <a:extLst>
              <a:ext uri="{FF2B5EF4-FFF2-40B4-BE49-F238E27FC236}">
                <a16:creationId xmlns:a16="http://schemas.microsoft.com/office/drawing/2014/main" id="{817BFAB9-8FC6-4ED9-87AD-729EB211F7EE}"/>
              </a:ext>
            </a:extLst>
          </p:cNvPr>
          <p:cNvSpPr txBox="1">
            <a:spLocks noChangeArrowheads="1"/>
          </p:cNvSpPr>
          <p:nvPr/>
        </p:nvSpPr>
        <p:spPr bwMode="auto">
          <a:xfrm>
            <a:off x="567069" y="1623680"/>
            <a:ext cx="83058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fontAlgn="base" hangingPunct="1">
              <a:spcBef>
                <a:spcPct val="50000"/>
              </a:spcBef>
              <a:spcAft>
                <a:spcPct val="0"/>
              </a:spcAft>
            </a:pPr>
            <a:r>
              <a:rPr lang="en-US" sz="2200" b="0" dirty="0">
                <a:solidFill>
                  <a:schemeClr val="tx1">
                    <a:lumMod val="75000"/>
                    <a:lumOff val="25000"/>
                  </a:schemeClr>
                </a:solidFill>
                <a:cs typeface="Arial" charset="0"/>
              </a:rPr>
              <a:t>The following label is designed to meet the minimum documentation requirements</a:t>
            </a:r>
          </a:p>
        </p:txBody>
      </p:sp>
      <p:sp>
        <p:nvSpPr>
          <p:cNvPr id="5" name="Rectangle 5">
            <a:extLst>
              <a:ext uri="{FF2B5EF4-FFF2-40B4-BE49-F238E27FC236}">
                <a16:creationId xmlns:a16="http://schemas.microsoft.com/office/drawing/2014/main" id="{0CE315BE-5D13-4A21-8C5D-2EEF111A6FF2}"/>
              </a:ext>
            </a:extLst>
          </p:cNvPr>
          <p:cNvSpPr>
            <a:spLocks noChangeArrowheads="1"/>
          </p:cNvSpPr>
          <p:nvPr/>
        </p:nvSpPr>
        <p:spPr bwMode="auto">
          <a:xfrm>
            <a:off x="3067493" y="2773712"/>
            <a:ext cx="5486400" cy="2857500"/>
          </a:xfrm>
          <a:prstGeom prst="rect">
            <a:avLst/>
          </a:prstGeom>
          <a:solidFill>
            <a:srgbClr val="4F81BD">
              <a:alpha val="0"/>
            </a:srgbClr>
          </a:solidFill>
          <a:ln w="3175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charset="0"/>
              </a:rPr>
              <a:t>I have personally reviewed the ultrasound images and</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prstClr val="black"/>
                </a:solidFill>
                <a:effectLst/>
                <a:uLnTx/>
                <a:uFillTx/>
                <a:latin typeface="Arial"/>
                <a:cs typeface="Arial" charset="0"/>
              </a:rPr>
              <a:t>Agree with the examination report</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prstClr val="black"/>
                </a:solidFill>
                <a:effectLst/>
                <a:uLnTx/>
                <a:uFillTx/>
                <a:latin typeface="Arial"/>
                <a:cs typeface="Arial" charset="0"/>
              </a:rPr>
              <a:t>Disagree with the examination report as noted:</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charset="0"/>
              </a:rPr>
              <a:t>_____________________________________________________</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charset="0"/>
              </a:rPr>
              <a:t>                </a:t>
            </a:r>
            <a:br>
              <a:rPr kumimoji="0" lang="en-US" sz="1400" b="1" i="0" u="none" strike="noStrike" kern="0" cap="none" spc="0" normalizeH="0" baseline="0" noProof="0" dirty="0">
                <a:ln>
                  <a:noFill/>
                </a:ln>
                <a:solidFill>
                  <a:prstClr val="black"/>
                </a:solidFill>
                <a:effectLst/>
                <a:uLnTx/>
                <a:uFillTx/>
                <a:latin typeface="Arial"/>
                <a:cs typeface="Arial" charset="0"/>
              </a:rPr>
            </a:br>
            <a:r>
              <a:rPr kumimoji="0" lang="en-US" sz="1400" b="1" i="0" u="none" strike="noStrike" kern="0" cap="none" spc="0" normalizeH="0" baseline="0" noProof="0" dirty="0">
                <a:ln>
                  <a:noFill/>
                </a:ln>
                <a:solidFill>
                  <a:prstClr val="black"/>
                </a:solidFill>
                <a:effectLst/>
                <a:uLnTx/>
                <a:uFillTx/>
                <a:latin typeface="Arial"/>
                <a:cs typeface="Arial" charset="0"/>
              </a:rPr>
              <a:t>Conclusion/Clinical Impression:</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prstClr val="black"/>
                </a:solidFill>
                <a:effectLst/>
                <a:uLnTx/>
                <a:uFillTx/>
                <a:latin typeface="Arial"/>
                <a:cs typeface="Arial" charset="0"/>
              </a:rPr>
              <a:t>Normal</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285750" marR="0" lvl="0" indent="-285750" defTabSz="914400" eaLnBrk="1" fontAlgn="base" latinLnBrk="0" hangingPunct="1">
              <a:lnSpc>
                <a:spcPct val="100000"/>
              </a:lnSpc>
              <a:spcBef>
                <a:spcPct val="0"/>
              </a:spcBef>
              <a:spcAft>
                <a:spcPct val="0"/>
              </a:spcAft>
              <a:buClrTx/>
              <a:buSzTx/>
              <a:buFont typeface="Wingdings" panose="05000000000000000000" pitchFamily="2" charset="2"/>
              <a:buChar char="q"/>
              <a:tabLst/>
              <a:defRPr/>
            </a:pPr>
            <a:r>
              <a:rPr kumimoji="0" lang="en-US" sz="1400" b="1" i="0" u="none" strike="noStrike" kern="0" cap="none" spc="0" normalizeH="0" baseline="0" noProof="0" dirty="0">
                <a:ln>
                  <a:noFill/>
                </a:ln>
                <a:solidFill>
                  <a:prstClr val="black"/>
                </a:solidFill>
                <a:effectLst/>
                <a:uLnTx/>
                <a:uFillTx/>
                <a:latin typeface="Arial"/>
                <a:cs typeface="Arial" charset="0"/>
              </a:rPr>
              <a:t>Abnormal (</a:t>
            </a:r>
            <a:r>
              <a:rPr kumimoji="0" lang="en-US" sz="1400" b="1" i="1" u="none" strike="noStrike" kern="0" cap="none" spc="0" normalizeH="0" baseline="0" noProof="0" dirty="0">
                <a:ln>
                  <a:noFill/>
                </a:ln>
                <a:solidFill>
                  <a:prstClr val="black"/>
                </a:solidFill>
                <a:effectLst/>
                <a:uLnTx/>
                <a:uFillTx/>
                <a:latin typeface="Arial"/>
                <a:cs typeface="Arial" charset="0"/>
              </a:rPr>
              <a:t>specify</a:t>
            </a:r>
            <a:r>
              <a:rPr kumimoji="0" lang="en-US" sz="1400" b="1" i="0" u="none" strike="noStrike" kern="0" cap="none" spc="0" normalizeH="0" baseline="0" noProof="0" dirty="0">
                <a:ln>
                  <a:noFill/>
                </a:ln>
                <a:solidFill>
                  <a:prstClr val="black"/>
                </a:solidFill>
                <a:effectLst/>
                <a:uLnTx/>
                <a:uFillTx/>
                <a:latin typeface="Arial"/>
                <a:cs typeface="Arial" charset="0"/>
              </a:rPr>
              <a:t>) _________________________________</a:t>
            </a: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ial"/>
              <a:cs typeface="Arial"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ial"/>
                <a:cs typeface="Arial" charset="0"/>
              </a:rPr>
              <a:t>Provider Signature/Date ________________________________</a:t>
            </a:r>
            <a:endParaRPr kumimoji="0" lang="en-US" sz="1400" b="0" i="0" u="none" strike="noStrike" kern="0" cap="none" spc="0" normalizeH="0" baseline="0" noProof="0" dirty="0">
              <a:ln>
                <a:noFill/>
              </a:ln>
              <a:solidFill>
                <a:prstClr val="black"/>
              </a:solidFill>
              <a:effectLst/>
              <a:uLnTx/>
              <a:uFillTx/>
              <a:latin typeface="Arial"/>
              <a:cs typeface="Arial" charset="0"/>
            </a:endParaRPr>
          </a:p>
        </p:txBody>
      </p:sp>
      <p:sp>
        <p:nvSpPr>
          <p:cNvPr id="6" name="Rectangle 3">
            <a:extLst>
              <a:ext uri="{FF2B5EF4-FFF2-40B4-BE49-F238E27FC236}">
                <a16:creationId xmlns:a16="http://schemas.microsoft.com/office/drawing/2014/main" id="{CF26A1C9-AE08-4667-8E18-60CAA1E78409}"/>
              </a:ext>
            </a:extLst>
          </p:cNvPr>
          <p:cNvSpPr txBox="1">
            <a:spLocks noChangeArrowheads="1"/>
          </p:cNvSpPr>
          <p:nvPr/>
        </p:nvSpPr>
        <p:spPr bwMode="auto">
          <a:xfrm>
            <a:off x="416765" y="2939191"/>
            <a:ext cx="2133600" cy="2526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The interpreting Physician/ACP should </a:t>
            </a:r>
            <a:r>
              <a:rPr kumimoji="0" lang="en-US" sz="1400" b="0" i="0" u="sng" strike="noStrike" kern="1200" cap="none" spc="0" normalizeH="0" baseline="0" noProof="0" dirty="0">
                <a:ln>
                  <a:noFill/>
                </a:ln>
                <a:solidFill>
                  <a:srgbClr val="333333"/>
                </a:solidFill>
                <a:effectLst/>
                <a:uLnTx/>
                <a:uFillTx/>
                <a:latin typeface="Arial"/>
                <a:ea typeface="+mn-ea"/>
                <a:cs typeface="+mn-cs"/>
              </a:rPr>
              <a:t>record his review and interpretation </a:t>
            </a:r>
            <a:r>
              <a:rPr kumimoji="0" lang="en-US" sz="1400" b="0" i="0" u="none" strike="noStrike" kern="1200" cap="none" spc="0" normalizeH="0" baseline="0" noProof="0" dirty="0">
                <a:ln>
                  <a:noFill/>
                </a:ln>
                <a:solidFill>
                  <a:srgbClr val="333333"/>
                </a:solidFill>
                <a:effectLst/>
                <a:uLnTx/>
                <a:uFillTx/>
                <a:latin typeface="Arial"/>
                <a:ea typeface="+mn-ea"/>
                <a:cs typeface="+mn-cs"/>
              </a:rPr>
              <a:t>on the label.</a:t>
            </a: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None/>
              <a:tabLst/>
              <a:defRPr/>
            </a:pPr>
            <a:endParaRPr kumimoji="0" lang="en-US" sz="14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Wingdings" pitchFamily="2" charset="2"/>
              <a:buChar char="§"/>
              <a:tabLst/>
              <a:defRPr/>
            </a:pPr>
            <a:r>
              <a:rPr kumimoji="0" lang="en-US" sz="1400" b="0" i="0" u="none" strike="noStrike" kern="1200" cap="none" spc="0" normalizeH="0" baseline="0" noProof="0" dirty="0">
                <a:ln>
                  <a:noFill/>
                </a:ln>
                <a:solidFill>
                  <a:srgbClr val="333333"/>
                </a:solidFill>
                <a:effectLst/>
                <a:uLnTx/>
                <a:uFillTx/>
                <a:latin typeface="Arial"/>
                <a:ea typeface="+mn-ea"/>
                <a:cs typeface="+mn-cs"/>
              </a:rPr>
              <a:t>The interpreting Physician/ACP should  </a:t>
            </a:r>
            <a:r>
              <a:rPr kumimoji="0" lang="en-US" sz="1400" b="0" i="0" u="sng" strike="noStrike" kern="1200" cap="none" spc="0" normalizeH="0" baseline="0" noProof="0" dirty="0">
                <a:ln>
                  <a:noFill/>
                </a:ln>
                <a:solidFill>
                  <a:srgbClr val="333333"/>
                </a:solidFill>
                <a:effectLst/>
                <a:uLnTx/>
                <a:uFillTx/>
                <a:latin typeface="Arial"/>
                <a:ea typeface="+mn-ea"/>
                <a:cs typeface="+mn-cs"/>
              </a:rPr>
              <a:t>sign and date</a:t>
            </a:r>
            <a:r>
              <a:rPr kumimoji="0" lang="en-US" sz="1400" b="0" i="0" u="none" strike="noStrike" kern="1200" cap="none" spc="0" normalizeH="0" baseline="0" noProof="0" dirty="0">
                <a:ln>
                  <a:noFill/>
                </a:ln>
                <a:solidFill>
                  <a:srgbClr val="333333"/>
                </a:solidFill>
                <a:effectLst/>
                <a:uLnTx/>
                <a:uFillTx/>
                <a:latin typeface="Arial"/>
                <a:ea typeface="+mn-ea"/>
                <a:cs typeface="+mn-cs"/>
              </a:rPr>
              <a:t> the label.</a:t>
            </a:r>
          </a:p>
        </p:txBody>
      </p:sp>
      <p:sp>
        <p:nvSpPr>
          <p:cNvPr id="7" name="Line 6">
            <a:extLst>
              <a:ext uri="{FF2B5EF4-FFF2-40B4-BE49-F238E27FC236}">
                <a16:creationId xmlns:a16="http://schemas.microsoft.com/office/drawing/2014/main" id="{3BC5E775-D07F-411A-841E-2E0425C1D007}"/>
              </a:ext>
            </a:extLst>
          </p:cNvPr>
          <p:cNvSpPr>
            <a:spLocks noChangeShapeType="1"/>
          </p:cNvSpPr>
          <p:nvPr/>
        </p:nvSpPr>
        <p:spPr bwMode="auto">
          <a:xfrm>
            <a:off x="2297757" y="3294319"/>
            <a:ext cx="638601" cy="0"/>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8" name="Line 6">
            <a:extLst>
              <a:ext uri="{FF2B5EF4-FFF2-40B4-BE49-F238E27FC236}">
                <a16:creationId xmlns:a16="http://schemas.microsoft.com/office/drawing/2014/main" id="{EFCFC332-449C-40EC-BB27-99B072F691FE}"/>
              </a:ext>
            </a:extLst>
          </p:cNvPr>
          <p:cNvSpPr>
            <a:spLocks noChangeShapeType="1"/>
          </p:cNvSpPr>
          <p:nvPr/>
        </p:nvSpPr>
        <p:spPr bwMode="auto">
          <a:xfrm>
            <a:off x="2297757" y="3294319"/>
            <a:ext cx="638601" cy="274499"/>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
        <p:nvSpPr>
          <p:cNvPr id="9" name="Line 6">
            <a:extLst>
              <a:ext uri="{FF2B5EF4-FFF2-40B4-BE49-F238E27FC236}">
                <a16:creationId xmlns:a16="http://schemas.microsoft.com/office/drawing/2014/main" id="{B0DD242D-383B-4646-AF29-DBE98C21A821}"/>
              </a:ext>
            </a:extLst>
          </p:cNvPr>
          <p:cNvSpPr>
            <a:spLocks noChangeShapeType="1"/>
          </p:cNvSpPr>
          <p:nvPr/>
        </p:nvSpPr>
        <p:spPr bwMode="auto">
          <a:xfrm>
            <a:off x="2297757" y="5081862"/>
            <a:ext cx="638601" cy="76198"/>
          </a:xfrm>
          <a:prstGeom prst="line">
            <a:avLst/>
          </a:prstGeom>
          <a:noFill/>
          <a:ln w="9525">
            <a:solidFill>
              <a:sysClr val="windowText" lastClr="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cs typeface="Arial" charset="0"/>
            </a:endParaRPr>
          </a:p>
        </p:txBody>
      </p:sp>
    </p:spTree>
    <p:extLst>
      <p:ext uri="{BB962C8B-B14F-4D97-AF65-F5344CB8AC3E}">
        <p14:creationId xmlns:p14="http://schemas.microsoft.com/office/powerpoint/2010/main" val="363926590"/>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X-Ray Documentation Requirements</a:t>
            </a:r>
          </a:p>
        </p:txBody>
      </p:sp>
      <p:sp>
        <p:nvSpPr>
          <p:cNvPr id="3" name="Rectangle 3">
            <a:extLst>
              <a:ext uri="{FF2B5EF4-FFF2-40B4-BE49-F238E27FC236}">
                <a16:creationId xmlns:a16="http://schemas.microsoft.com/office/drawing/2014/main" id="{49FA4BA7-411A-4CCE-AAB0-9AFF9C3F2AAD}"/>
              </a:ext>
            </a:extLst>
          </p:cNvPr>
          <p:cNvSpPr txBox="1">
            <a:spLocks noChangeArrowheads="1"/>
          </p:cNvSpPr>
          <p:nvPr/>
        </p:nvSpPr>
        <p:spPr bwMode="auto">
          <a:xfrm>
            <a:off x="475594" y="1623237"/>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6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a </a:t>
            </a:r>
            <a:r>
              <a:rPr kumimoji="0" lang="en-US" sz="26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global</a:t>
            </a:r>
            <a:r>
              <a:rPr kumimoji="0" lang="en-US" sz="26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x-ray code is billed, the following must be documented: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reason for the x-ray,</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body area or anatomical location x-rayed,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number of views taken,</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findings (including any incidental findings),</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Physician/ACP’s conclusions and clinical impression,</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date of service, and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5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The Physician/ACP’s signature</a:t>
            </a:r>
          </a:p>
        </p:txBody>
      </p:sp>
    </p:spTree>
    <p:extLst>
      <p:ext uri="{BB962C8B-B14F-4D97-AF65-F5344CB8AC3E}">
        <p14:creationId xmlns:p14="http://schemas.microsoft.com/office/powerpoint/2010/main" val="905852446"/>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X-Rays</a:t>
            </a:r>
          </a:p>
        </p:txBody>
      </p:sp>
      <p:sp>
        <p:nvSpPr>
          <p:cNvPr id="3" name="Rectangle 3">
            <a:extLst>
              <a:ext uri="{FF2B5EF4-FFF2-40B4-BE49-F238E27FC236}">
                <a16:creationId xmlns:a16="http://schemas.microsoft.com/office/drawing/2014/main" id="{C1FD2C44-419D-4A39-B336-0B9284FBB9E1}"/>
              </a:ext>
            </a:extLst>
          </p:cNvPr>
          <p:cNvSpPr txBox="1">
            <a:spLocks noChangeArrowheads="1"/>
          </p:cNvSpPr>
          <p:nvPr/>
        </p:nvSpPr>
        <p:spPr bwMode="auto">
          <a:xfrm>
            <a:off x="701749" y="1600200"/>
            <a:ext cx="434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8C95"/>
                </a:solidFill>
                <a:effectLst/>
                <a:uLnTx/>
                <a:uFillTx/>
                <a:latin typeface="Arial"/>
                <a:ea typeface="+mn-ea"/>
                <a:cs typeface="+mn-cs"/>
              </a:rPr>
              <a:t>Professional component</a:t>
            </a:r>
          </a:p>
          <a:p>
            <a:pPr marL="742950" marR="0" lvl="1" indent="-285750" algn="l" defTabSz="914400" rtl="0" eaLnBrk="1" fontAlgn="base" latinLnBrk="0" hangingPunct="1">
              <a:lnSpc>
                <a:spcPct val="9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Reading and interpretation of images</a:t>
            </a:r>
          </a:p>
          <a:p>
            <a:pPr marL="742950" marR="0" lvl="1" indent="-285750" algn="l" defTabSz="914400" rtl="0" eaLnBrk="1" fontAlgn="base" latinLnBrk="0" hangingPunct="1">
              <a:lnSpc>
                <a:spcPct val="9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Written report of findings</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8C95"/>
                </a:solidFill>
                <a:effectLst/>
                <a:uLnTx/>
                <a:uFillTx/>
                <a:latin typeface="Arial"/>
                <a:ea typeface="+mn-ea"/>
                <a:cs typeface="+mn-cs"/>
              </a:rPr>
              <a:t>Technical component</a:t>
            </a:r>
          </a:p>
          <a:p>
            <a:pPr marL="742950" marR="0" lvl="1" indent="-285750" algn="l" defTabSz="914400" rtl="0" eaLnBrk="1" fontAlgn="base" latinLnBrk="0" hangingPunct="1">
              <a:lnSpc>
                <a:spcPct val="9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Use of equipment and supplies</a:t>
            </a:r>
          </a:p>
          <a:p>
            <a:pPr marL="742950" marR="0" lvl="1" indent="-285750" algn="l" defTabSz="914400" rtl="0" eaLnBrk="1" fontAlgn="base" latinLnBrk="0" hangingPunct="1">
              <a:lnSpc>
                <a:spcPct val="9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Use of staff and facility</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rgbClr val="008C95"/>
                </a:solidFill>
                <a:effectLst/>
                <a:uLnTx/>
                <a:uFillTx/>
                <a:latin typeface="Arial"/>
                <a:ea typeface="+mn-ea"/>
                <a:cs typeface="+mn-cs"/>
              </a:rPr>
              <a:t>Over-read</a:t>
            </a:r>
          </a:p>
          <a:p>
            <a:pPr marL="742950" marR="0" lvl="1" indent="-285750" algn="l" defTabSz="914400" rtl="0" eaLnBrk="1" fontAlgn="base" latinLnBrk="0" hangingPunct="1">
              <a:lnSpc>
                <a:spcPct val="90000"/>
              </a:lnSpc>
              <a:spcBef>
                <a:spcPct val="20000"/>
              </a:spcBef>
              <a:spcAft>
                <a:spcPct val="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quality assurance measure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only,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not separately billable</a:t>
            </a:r>
          </a:p>
        </p:txBody>
      </p:sp>
      <p:sp>
        <p:nvSpPr>
          <p:cNvPr id="4" name="Text Box 5">
            <a:extLst>
              <a:ext uri="{FF2B5EF4-FFF2-40B4-BE49-F238E27FC236}">
                <a16:creationId xmlns:a16="http://schemas.microsoft.com/office/drawing/2014/main" id="{E3A3799F-A31C-43A4-A061-7A2C68237AFA}"/>
              </a:ext>
            </a:extLst>
          </p:cNvPr>
          <p:cNvSpPr txBox="1">
            <a:spLocks noChangeArrowheads="1"/>
          </p:cNvSpPr>
          <p:nvPr/>
        </p:nvSpPr>
        <p:spPr bwMode="auto">
          <a:xfrm>
            <a:off x="5528930" y="2895600"/>
            <a:ext cx="2819400" cy="533400"/>
          </a:xfrm>
          <a:prstGeom prst="rect">
            <a:avLst/>
          </a:prstGeom>
          <a:noFill/>
          <a:ln w="28575">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fontAlgn="base" hangingPunct="1">
              <a:spcBef>
                <a:spcPct val="50000"/>
              </a:spcBef>
              <a:spcAft>
                <a:spcPct val="0"/>
              </a:spcAft>
            </a:pPr>
            <a:r>
              <a:rPr lang="en-US" sz="2400" dirty="0">
                <a:solidFill>
                  <a:srgbClr val="008C95"/>
                </a:solidFill>
                <a:cs typeface="Arial" charset="0"/>
              </a:rPr>
              <a:t>Global Service</a:t>
            </a:r>
          </a:p>
        </p:txBody>
      </p:sp>
      <p:sp>
        <p:nvSpPr>
          <p:cNvPr id="5" name="AutoShape 4">
            <a:extLst>
              <a:ext uri="{FF2B5EF4-FFF2-40B4-BE49-F238E27FC236}">
                <a16:creationId xmlns:a16="http://schemas.microsoft.com/office/drawing/2014/main" id="{208DCB78-16FF-44F0-8C02-A6D0196F0E03}"/>
              </a:ext>
            </a:extLst>
          </p:cNvPr>
          <p:cNvSpPr>
            <a:spLocks/>
          </p:cNvSpPr>
          <p:nvPr/>
        </p:nvSpPr>
        <p:spPr bwMode="auto">
          <a:xfrm>
            <a:off x="4976038" y="1600200"/>
            <a:ext cx="304800" cy="3124200"/>
          </a:xfrm>
          <a:prstGeom prst="rightBrace">
            <a:avLst>
              <a:gd name="adj1" fmla="val 85417"/>
              <a:gd name="adj2" fmla="val 50000"/>
            </a:avLst>
          </a:prstGeom>
          <a:noFill/>
          <a:ln w="2540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dirty="0">
              <a:solidFill>
                <a:srgbClr val="008C95"/>
              </a:solidFill>
              <a:cs typeface="Arial" charset="0"/>
            </a:endParaRPr>
          </a:p>
        </p:txBody>
      </p:sp>
    </p:spTree>
    <p:extLst>
      <p:ext uri="{BB962C8B-B14F-4D97-AF65-F5344CB8AC3E}">
        <p14:creationId xmlns:p14="http://schemas.microsoft.com/office/powerpoint/2010/main" val="287634496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Wound (Laceration) Repairs</a:t>
            </a:r>
          </a:p>
        </p:txBody>
      </p:sp>
      <p:sp>
        <p:nvSpPr>
          <p:cNvPr id="3" name="Rectangle 3">
            <a:extLst>
              <a:ext uri="{FF2B5EF4-FFF2-40B4-BE49-F238E27FC236}">
                <a16:creationId xmlns:a16="http://schemas.microsoft.com/office/drawing/2014/main" id="{34164E49-2F7C-4D0D-9E48-EFB761C96669}"/>
              </a:ext>
            </a:extLst>
          </p:cNvPr>
          <p:cNvSpPr txBox="1">
            <a:spLocks noChangeArrowheads="1"/>
          </p:cNvSpPr>
          <p:nvPr/>
        </p:nvSpPr>
        <p:spPr bwMode="auto">
          <a:xfrm>
            <a:off x="195943" y="1388048"/>
            <a:ext cx="8458200" cy="5225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rgbClr val="333333"/>
                </a:solidFill>
                <a:effectLst/>
                <a:uLnTx/>
                <a:uFillTx/>
                <a:latin typeface="Arial"/>
                <a:ea typeface="+mn-ea"/>
                <a:cs typeface="+mn-cs"/>
              </a:rPr>
              <a:t>Wound closure utilizing sutures, staples, or tissue adhesives such as Dermabond </a:t>
            </a:r>
          </a:p>
          <a:p>
            <a:pPr marL="742950" marR="0" lvl="1" indent="-285750" algn="l" defTabSz="914400" rtl="0" eaLnBrk="1" fontAlgn="base" latinLnBrk="0" hangingPunct="1">
              <a:lnSpc>
                <a:spcPct val="100000"/>
              </a:lnSpc>
              <a:spcBef>
                <a:spcPct val="20000"/>
              </a:spcBef>
              <a:spcAft>
                <a:spcPct val="0"/>
              </a:spcAft>
              <a:buClr>
                <a:sysClr val="windowText" lastClr="000000"/>
              </a:buClr>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008C95"/>
                </a:solidFill>
                <a:effectLst/>
                <a:uLnTx/>
                <a:uFillTx/>
                <a:latin typeface="Arial"/>
                <a:ea typeface="+mn-ea"/>
                <a:cs typeface="+mn-cs"/>
              </a:rPr>
              <a:t>Simple repair</a:t>
            </a:r>
            <a:r>
              <a:rPr kumimoji="0" lang="en-US" sz="2400" b="0" i="0" u="none" strike="noStrike" kern="1200" cap="none" spc="0" normalizeH="0" baseline="0" noProof="0" dirty="0">
                <a:ln>
                  <a:noFill/>
                </a:ln>
                <a:solidFill>
                  <a:srgbClr val="008C95"/>
                </a:solidFill>
                <a:effectLst/>
                <a:uLnTx/>
                <a:uFillTx/>
                <a:latin typeface="Arial"/>
                <a:ea typeface="+mn-ea"/>
                <a:cs typeface="+mn-cs"/>
              </a:rPr>
              <a:t> </a:t>
            </a:r>
            <a:r>
              <a:rPr kumimoji="0" lang="en-US" sz="2400" b="0" i="0" u="none" strike="noStrike" kern="1200" cap="none" spc="0" normalizeH="0" baseline="0" noProof="0" dirty="0">
                <a:ln>
                  <a:noFill/>
                </a:ln>
                <a:solidFill>
                  <a:srgbClr val="333333"/>
                </a:solidFill>
                <a:effectLst/>
                <a:uLnTx/>
                <a:uFillTx/>
                <a:latin typeface="Arial"/>
                <a:ea typeface="+mn-ea"/>
                <a:cs typeface="+mn-cs"/>
              </a:rPr>
              <a:t>(</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12001 – 12018)  – used when wound is superficial and requires a simple one-layer closure</a:t>
            </a:r>
          </a:p>
          <a:p>
            <a:pPr marL="742950" marR="0" lvl="1" indent="-285750" algn="l" defTabSz="914400" rtl="0" eaLnBrk="1" fontAlgn="base" latinLnBrk="0" hangingPunct="1">
              <a:lnSpc>
                <a:spcPct val="100000"/>
              </a:lnSpc>
              <a:spcBef>
                <a:spcPct val="20000"/>
              </a:spcBef>
              <a:spcAft>
                <a:spcPct val="0"/>
              </a:spcAft>
              <a:buClr>
                <a:sysClr val="windowText" lastClr="000000"/>
              </a:buClr>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008C95"/>
                </a:solidFill>
                <a:effectLst/>
                <a:uLnTx/>
                <a:uFillTx/>
                <a:latin typeface="Arial"/>
                <a:ea typeface="+mn-ea"/>
                <a:cs typeface="+mn-cs"/>
              </a:rPr>
              <a:t>Intermediate repair</a:t>
            </a:r>
            <a:r>
              <a:rPr kumimoji="0" lang="en-US" sz="2400" b="0" i="0" u="none" strike="noStrike" kern="1200" cap="none" spc="0" normalizeH="0" baseline="0" noProof="0" dirty="0">
                <a:ln>
                  <a:noFill/>
                </a:ln>
                <a:solidFill>
                  <a:srgbClr val="008C95"/>
                </a:solidFill>
                <a:effectLst/>
                <a:uLnTx/>
                <a:uFillTx/>
                <a:latin typeface="Arial"/>
                <a:ea typeface="+mn-ea"/>
                <a:cs typeface="+mn-cs"/>
              </a:rPr>
              <a:t> </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(12031 – 12057)  – used when wound requires </a:t>
            </a:r>
            <a:r>
              <a:rPr kumimoji="0" lang="en-US" sz="2400" b="0" i="1" u="none" strike="noStrike" kern="1200" cap="none" spc="0" normalizeH="0" baseline="0" noProof="0" dirty="0">
                <a:ln>
                  <a:noFill/>
                </a:ln>
                <a:solidFill>
                  <a:sysClr val="windowText" lastClr="000000"/>
                </a:solidFill>
                <a:effectLst/>
                <a:uLnTx/>
                <a:uFillTx/>
                <a:latin typeface="Arial"/>
                <a:ea typeface="+mn-ea"/>
                <a:cs typeface="+mn-cs"/>
              </a:rPr>
              <a:t>layered closure</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 of deeper layers of subcutaneous tissue and superficial fascia in addition to skin closure; also can be used for single layer closure of heavily contaminated wounds that require extensive cleaning or removal of particulate matter</a:t>
            </a:r>
          </a:p>
          <a:p>
            <a:pPr marL="742950" marR="0" lvl="1" indent="-285750" algn="l" defTabSz="914400" rtl="0" eaLnBrk="1" fontAlgn="base" latinLnBrk="0" hangingPunct="1">
              <a:lnSpc>
                <a:spcPct val="100000"/>
              </a:lnSpc>
              <a:spcBef>
                <a:spcPct val="20000"/>
              </a:spcBef>
              <a:spcAft>
                <a:spcPct val="0"/>
              </a:spcAft>
              <a:buClr>
                <a:sysClr val="windowText" lastClr="000000"/>
              </a:buClr>
              <a:buSzTx/>
              <a:buFont typeface="Courier New" panose="02070309020205020404" pitchFamily="49" charset="0"/>
              <a:buChar char="o"/>
              <a:tabLst/>
              <a:defRPr/>
            </a:pPr>
            <a:r>
              <a:rPr kumimoji="0" lang="en-US" sz="2400" b="0" i="1" u="none" strike="noStrike" kern="1200" cap="none" spc="0" normalizeH="0" baseline="0" noProof="0" dirty="0">
                <a:ln>
                  <a:noFill/>
                </a:ln>
                <a:solidFill>
                  <a:srgbClr val="008C95"/>
                </a:solidFill>
                <a:effectLst/>
                <a:uLnTx/>
                <a:uFillTx/>
                <a:latin typeface="Arial"/>
                <a:ea typeface="+mn-ea"/>
                <a:cs typeface="+mn-cs"/>
              </a:rPr>
              <a:t>Complex repair</a:t>
            </a:r>
            <a:r>
              <a:rPr kumimoji="0" lang="en-US" sz="2400" b="0" i="0" u="none" strike="noStrike" kern="1200" cap="none" spc="0" normalizeH="0" baseline="0" noProof="0" dirty="0">
                <a:ln>
                  <a:noFill/>
                </a:ln>
                <a:solidFill>
                  <a:srgbClr val="008C95"/>
                </a:solidFill>
                <a:effectLst/>
                <a:uLnTx/>
                <a:uFillTx/>
                <a:latin typeface="Arial"/>
                <a:ea typeface="+mn-ea"/>
                <a:cs typeface="+mn-cs"/>
              </a:rPr>
              <a:t> </a:t>
            </a:r>
            <a:r>
              <a:rPr kumimoji="0" lang="en-US" sz="2400" b="0" i="0" u="none" strike="noStrike" kern="1200" cap="none" spc="0" normalizeH="0" baseline="0" noProof="0" dirty="0">
                <a:ln>
                  <a:noFill/>
                </a:ln>
                <a:solidFill>
                  <a:sysClr val="windowText" lastClr="000000"/>
                </a:solidFill>
                <a:effectLst/>
                <a:uLnTx/>
                <a:uFillTx/>
                <a:latin typeface="Arial"/>
                <a:ea typeface="+mn-ea"/>
                <a:cs typeface="+mn-cs"/>
              </a:rPr>
              <a:t>(13100 – 13153)  – includes repairs that require more than a layered closure</a:t>
            </a:r>
          </a:p>
          <a:p>
            <a:pPr marL="1143000" marR="0" lvl="2" indent="-228600" algn="l" defTabSz="914400" rtl="0" eaLnBrk="1" fontAlgn="base" latinLnBrk="0" hangingPunct="1">
              <a:lnSpc>
                <a:spcPct val="100000"/>
              </a:lnSpc>
              <a:spcBef>
                <a:spcPct val="20000"/>
              </a:spcBef>
              <a:spcAft>
                <a:spcPct val="0"/>
              </a:spcAft>
              <a:buClr>
                <a:sysClr val="windowText" lastClr="000000"/>
              </a:buClr>
              <a:buSzTx/>
              <a:buFont typeface="Arial" panose="020B0604020202020204" pitchFamily="34" charset="0"/>
              <a:buChar char="‒"/>
              <a:tabLst/>
              <a:defRPr/>
            </a:pPr>
            <a:r>
              <a:rPr kumimoji="0" lang="en-US" sz="2000" b="0" i="0" u="none" strike="noStrike" kern="1200" cap="none" spc="0" normalizeH="0" baseline="0" noProof="0" dirty="0">
                <a:ln>
                  <a:noFill/>
                </a:ln>
                <a:solidFill>
                  <a:sysClr val="windowText" lastClr="000000"/>
                </a:solidFill>
                <a:effectLst/>
                <a:uLnTx/>
                <a:uFillTx/>
                <a:latin typeface="Arial"/>
                <a:ea typeface="+mn-ea"/>
                <a:cs typeface="+mn-cs"/>
              </a:rPr>
              <a:t> </a:t>
            </a:r>
            <a:r>
              <a:rPr kumimoji="0" lang="en-US" sz="2000" b="0" i="1" u="none" strike="noStrike" kern="1200" cap="none" spc="0" normalizeH="0" baseline="0" noProof="0" dirty="0">
                <a:ln>
                  <a:noFill/>
                </a:ln>
                <a:solidFill>
                  <a:sysClr val="windowText" lastClr="000000"/>
                </a:solidFill>
                <a:effectLst/>
                <a:uLnTx/>
                <a:uFillTx/>
                <a:latin typeface="Arial"/>
                <a:ea typeface="+mn-ea"/>
                <a:cs typeface="+mn-cs"/>
              </a:rPr>
              <a:t>Note that these are not typically done in an office setting</a:t>
            </a:r>
            <a:r>
              <a:rPr kumimoji="0" lang="en-US" sz="2000" b="0" i="1" u="sng" strike="noStrike" kern="1200" cap="none" spc="0" normalizeH="0" baseline="0" noProof="0" dirty="0">
                <a:ln>
                  <a:noFill/>
                </a:ln>
                <a:solidFill>
                  <a:sysClr val="windowText" lastClr="000000"/>
                </a:solidFill>
                <a:effectLst/>
                <a:uLnTx/>
                <a:uFillTx/>
                <a:latin typeface="Arial"/>
                <a:ea typeface="+mn-ea"/>
                <a:cs typeface="+mn-cs"/>
              </a:rPr>
              <a:t> </a:t>
            </a:r>
            <a:endParaRPr kumimoji="0" lang="en-US" sz="2000" b="0" i="1" u="none" strike="noStrike" kern="1200" cap="none" spc="0" normalizeH="0" baseline="0" noProof="0" dirty="0">
              <a:ln>
                <a:noFill/>
              </a:ln>
              <a:solidFill>
                <a:sysClr val="windowText" lastClr="000000"/>
              </a:solidFill>
              <a:effectLst/>
              <a:uLnTx/>
              <a:uFillTx/>
              <a:latin typeface="Arial"/>
              <a:ea typeface="+mn-ea"/>
              <a:cs typeface="+mn-cs"/>
            </a:endParaRPr>
          </a:p>
        </p:txBody>
      </p:sp>
    </p:spTree>
    <p:extLst>
      <p:ext uri="{BB962C8B-B14F-4D97-AF65-F5344CB8AC3E}">
        <p14:creationId xmlns:p14="http://schemas.microsoft.com/office/powerpoint/2010/main" val="5591158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Selecting Wound Repair Codes</a:t>
            </a:r>
          </a:p>
        </p:txBody>
      </p:sp>
      <p:sp>
        <p:nvSpPr>
          <p:cNvPr id="3" name="Rectangle 3">
            <a:extLst>
              <a:ext uri="{FF2B5EF4-FFF2-40B4-BE49-F238E27FC236}">
                <a16:creationId xmlns:a16="http://schemas.microsoft.com/office/drawing/2014/main" id="{F5904F0B-5798-4E8E-BEAC-4EF3492C0E43}"/>
              </a:ext>
            </a:extLst>
          </p:cNvPr>
          <p:cNvSpPr txBox="1">
            <a:spLocks noChangeArrowheads="1"/>
          </p:cNvSpPr>
          <p:nvPr/>
        </p:nvSpPr>
        <p:spPr bwMode="auto">
          <a:xfrm>
            <a:off x="318976" y="1578935"/>
            <a:ext cx="8305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Wound repairs are coded based on anatomical site, and type and length of repairs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repaired wound should be measured and recorded in centimeters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repairing multiple wounds, add together lengths of wounds from grouped anatomical sites repaired using same method (e.g., simple repair) and select one code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repairing multiple wounds from different grouped anatomical sites and/or using different methods (e.g., one with a simple repair, another with an intermediate repair), select individual codes as necessary to represent the services performed</a:t>
            </a:r>
          </a:p>
        </p:txBody>
      </p:sp>
    </p:spTree>
    <p:extLst>
      <p:ext uri="{BB962C8B-B14F-4D97-AF65-F5344CB8AC3E}">
        <p14:creationId xmlns:p14="http://schemas.microsoft.com/office/powerpoint/2010/main" val="18776915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Selecting Wound Repair Codes</a:t>
            </a:r>
          </a:p>
        </p:txBody>
      </p:sp>
      <p:sp>
        <p:nvSpPr>
          <p:cNvPr id="3" name="Rectangle 3">
            <a:extLst>
              <a:ext uri="{FF2B5EF4-FFF2-40B4-BE49-F238E27FC236}">
                <a16:creationId xmlns:a16="http://schemas.microsoft.com/office/drawing/2014/main" id="{F4270D85-951B-4186-B1AB-CE844A74CFB6}"/>
              </a:ext>
            </a:extLst>
          </p:cNvPr>
          <p:cNvSpPr txBox="1">
            <a:spLocks noChangeArrowheads="1"/>
          </p:cNvSpPr>
          <p:nvPr/>
        </p:nvSpPr>
        <p:spPr bwMode="auto">
          <a:xfrm>
            <a:off x="381000" y="1743740"/>
            <a:ext cx="800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Placement of adhesive strips to close a laceration is </a:t>
            </a:r>
            <a:r>
              <a:rPr kumimoji="0" lang="en-US" sz="2400" b="0" i="1" u="sng" strike="noStrike" kern="1200" cap="none" spc="0" normalizeH="0" baseline="0" noProof="0" dirty="0">
                <a:ln>
                  <a:noFill/>
                </a:ln>
                <a:solidFill>
                  <a:schemeClr val="tx1">
                    <a:lumMod val="75000"/>
                    <a:lumOff val="25000"/>
                  </a:schemeClr>
                </a:solidFill>
                <a:effectLst/>
                <a:uLnTx/>
                <a:uFillTx/>
                <a:latin typeface="Arial"/>
                <a:ea typeface="+mn-ea"/>
                <a:cs typeface="+mn-cs"/>
              </a:rPr>
              <a:t>not</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billable as a wound repair and would be considered simply a portion of an E/M service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Use of</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 Dermabond</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adhesive may be reported as a simple repair</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Suture removal following a laceration repair is included in the wound repair itself and should not be separately billed</a:t>
            </a:r>
          </a:p>
        </p:txBody>
      </p:sp>
    </p:spTree>
    <p:extLst>
      <p:ext uri="{BB962C8B-B14F-4D97-AF65-F5344CB8AC3E}">
        <p14:creationId xmlns:p14="http://schemas.microsoft.com/office/powerpoint/2010/main" val="185859687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Selecting Wound Repair Codes</a:t>
            </a:r>
          </a:p>
        </p:txBody>
      </p:sp>
      <p:sp>
        <p:nvSpPr>
          <p:cNvPr id="3" name="Rectangle 3">
            <a:extLst>
              <a:ext uri="{FF2B5EF4-FFF2-40B4-BE49-F238E27FC236}">
                <a16:creationId xmlns:a16="http://schemas.microsoft.com/office/drawing/2014/main" id="{0B87E568-B836-463D-A091-8AA04ED1338F}"/>
              </a:ext>
            </a:extLst>
          </p:cNvPr>
          <p:cNvSpPr txBox="1">
            <a:spLocks noChangeArrowheads="1"/>
          </p:cNvSpPr>
          <p:nvPr/>
        </p:nvSpPr>
        <p:spPr bwMode="auto">
          <a:xfrm>
            <a:off x="437494" y="1639538"/>
            <a:ext cx="8305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Example:</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Patient is in an MVA where they sustain a laceration on their forehead and another laceration on their arm.  The laceration on the forehead measures 3.1 cm and is repaired using a simple repair.  The laceration on the arm measures 5.2 cm and is closed using an intermediate repair (layered closure).  The CPT codes for this scenario are:</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0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None/>
              <a:tabLst/>
              <a:defRPr/>
            </a:pPr>
            <a:r>
              <a:rPr kumimoji="0" lang="en-US" sz="2400" b="1" i="0" u="none" strike="noStrike" kern="1200" cap="none" spc="0" normalizeH="0" baseline="0" noProof="0" dirty="0">
                <a:ln>
                  <a:noFill/>
                </a:ln>
                <a:solidFill>
                  <a:srgbClr val="006C74"/>
                </a:solidFill>
                <a:effectLst/>
                <a:uLnTx/>
                <a:uFillTx/>
                <a:latin typeface="Arial"/>
                <a:ea typeface="+mn-ea"/>
                <a:cs typeface="+mn-cs"/>
              </a:rPr>
              <a:t>12032</a:t>
            </a:r>
            <a:r>
              <a:rPr kumimoji="0" lang="en-US" sz="2400" b="0" i="0" u="none" strike="noStrike" kern="1200" cap="none" spc="0" normalizeH="0" baseline="0" noProof="0" dirty="0">
                <a:ln>
                  <a:noFill/>
                </a:ln>
                <a:solidFill>
                  <a:srgbClr val="006C74"/>
                </a:solidFill>
                <a:effectLst/>
                <a:uLnTx/>
                <a:uFillTx/>
                <a:latin typeface="Arial"/>
                <a:ea typeface="+mn-ea"/>
                <a:cs typeface="+mn-cs"/>
              </a:rPr>
              <a:t> </a:t>
            </a:r>
            <a:r>
              <a:rPr kumimoji="0" lang="en-US" sz="2400" b="0" i="1" u="none" strike="noStrike" kern="1200" cap="none" spc="0" normalizeH="0" baseline="0" noProof="0" dirty="0">
                <a:ln>
                  <a:noFill/>
                </a:ln>
                <a:solidFill>
                  <a:srgbClr val="006C74"/>
                </a:solidFill>
                <a:effectLst/>
                <a:uLnTx/>
                <a:uFillTx/>
                <a:latin typeface="Arial"/>
                <a:ea typeface="+mn-ea"/>
                <a:cs typeface="+mn-cs"/>
              </a:rPr>
              <a:t>Repair, intermediate, wounds of scalp, axillae, trunk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1" u="none" strike="noStrike" kern="1200" cap="none" spc="0" normalizeH="0" baseline="0" noProof="0" dirty="0">
                <a:ln>
                  <a:noFill/>
                </a:ln>
                <a:solidFill>
                  <a:srgbClr val="006C74"/>
                </a:solidFill>
                <a:effectLst/>
                <a:uLnTx/>
                <a:uFillTx/>
                <a:latin typeface="Arial"/>
                <a:ea typeface="+mn-ea"/>
                <a:cs typeface="+mn-cs"/>
              </a:rPr>
              <a:t>      and/or extremities; 2.6 cm to 7.5 cm</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1" i="0" u="none" strike="noStrike" kern="1200" cap="none" spc="0" normalizeH="0" baseline="0" noProof="0" dirty="0">
                <a:ln>
                  <a:noFill/>
                </a:ln>
                <a:solidFill>
                  <a:srgbClr val="006C74"/>
                </a:solidFill>
                <a:effectLst/>
                <a:uLnTx/>
                <a:uFillTx/>
                <a:latin typeface="Arial"/>
                <a:ea typeface="+mn-ea"/>
                <a:cs typeface="+mn-cs"/>
              </a:rPr>
              <a:t>12013-59 </a:t>
            </a:r>
            <a:r>
              <a:rPr kumimoji="0" lang="en-US" sz="2400" b="0" i="0" u="none" strike="noStrike" kern="1200" cap="none" spc="0" normalizeH="0" baseline="0" noProof="0" dirty="0">
                <a:ln>
                  <a:noFill/>
                </a:ln>
                <a:solidFill>
                  <a:srgbClr val="006C74"/>
                </a:solidFill>
                <a:effectLst/>
                <a:uLnTx/>
                <a:uFillTx/>
                <a:latin typeface="Arial"/>
                <a:ea typeface="+mn-ea"/>
                <a:cs typeface="+mn-cs"/>
              </a:rPr>
              <a:t> </a:t>
            </a:r>
            <a:r>
              <a:rPr kumimoji="0" lang="en-US" sz="2400" b="0" i="1" u="none" strike="noStrike" kern="1200" cap="none" spc="0" normalizeH="0" baseline="0" noProof="0" dirty="0">
                <a:ln>
                  <a:noFill/>
                </a:ln>
                <a:solidFill>
                  <a:srgbClr val="006C74"/>
                </a:solidFill>
                <a:effectLst/>
                <a:uLnTx/>
                <a:uFillTx/>
                <a:latin typeface="Arial"/>
                <a:ea typeface="+mn-ea"/>
                <a:cs typeface="+mn-cs"/>
              </a:rPr>
              <a:t>Simple repair of superficial wounds of face, ears,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1" u="none" strike="noStrike" kern="1200" cap="none" spc="0" normalizeH="0" baseline="0" noProof="0" dirty="0">
                <a:ln>
                  <a:noFill/>
                </a:ln>
                <a:solidFill>
                  <a:srgbClr val="006C74"/>
                </a:solidFill>
                <a:effectLst/>
                <a:uLnTx/>
                <a:uFillTx/>
                <a:latin typeface="Arial"/>
                <a:ea typeface="+mn-ea"/>
                <a:cs typeface="+mn-cs"/>
              </a:rPr>
              <a:t>      eyelids, nose, lips and/or mucous membranes; 2.6 cm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400" b="0" i="1" u="none" strike="noStrike" kern="1200" cap="none" spc="0" normalizeH="0" baseline="0" noProof="0" dirty="0">
                <a:ln>
                  <a:noFill/>
                </a:ln>
                <a:solidFill>
                  <a:srgbClr val="006C74"/>
                </a:solidFill>
                <a:effectLst/>
                <a:uLnTx/>
                <a:uFillTx/>
                <a:latin typeface="Arial"/>
                <a:ea typeface="+mn-ea"/>
                <a:cs typeface="+mn-cs"/>
              </a:rPr>
              <a:t>      to 5.0 cm</a:t>
            </a:r>
          </a:p>
        </p:txBody>
      </p:sp>
    </p:spTree>
    <p:extLst>
      <p:ext uri="{BB962C8B-B14F-4D97-AF65-F5344CB8AC3E}">
        <p14:creationId xmlns:p14="http://schemas.microsoft.com/office/powerpoint/2010/main" val="331885202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Incision and Drainage (I&amp;D) Codes</a:t>
            </a:r>
          </a:p>
        </p:txBody>
      </p:sp>
      <p:sp>
        <p:nvSpPr>
          <p:cNvPr id="3" name="Rectangle 3">
            <a:extLst>
              <a:ext uri="{FF2B5EF4-FFF2-40B4-BE49-F238E27FC236}">
                <a16:creationId xmlns:a16="http://schemas.microsoft.com/office/drawing/2014/main" id="{40271755-D11E-4EA6-87A2-89C3AAA5CBCF}"/>
              </a:ext>
            </a:extLst>
          </p:cNvPr>
          <p:cNvSpPr txBox="1">
            <a:spLocks noChangeArrowheads="1"/>
          </p:cNvSpPr>
          <p:nvPr/>
        </p:nvSpPr>
        <p:spPr bwMode="auto">
          <a:xfrm>
            <a:off x="338470" y="1578935"/>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I&amp;D services performed in an office setting are typically found in the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Integumentary Section</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of the CPT book</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Codes include the following:</a:t>
            </a:r>
          </a:p>
          <a:p>
            <a:pPr marL="742950" marR="0" lvl="1" indent="-285750" algn="l" defTabSz="914400" rtl="0" eaLnBrk="1" fontAlgn="base" latinLnBrk="0" hangingPunct="1">
              <a:lnSpc>
                <a:spcPct val="100000"/>
              </a:lnSpc>
              <a:spcBef>
                <a:spcPct val="20000"/>
              </a:spcBef>
              <a:spcAft>
                <a:spcPct val="0"/>
              </a:spcAft>
              <a:buClr>
                <a:srgbClr val="003399"/>
              </a:buClr>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10060  I&amp;D of abscess, simple or single</a:t>
            </a:r>
          </a:p>
          <a:p>
            <a:pPr marL="742950" marR="0" lvl="1" indent="-285750" algn="l" defTabSz="914400" rtl="0" eaLnBrk="1" fontAlgn="base" latinLnBrk="0" hangingPunct="1">
              <a:lnSpc>
                <a:spcPct val="100000"/>
              </a:lnSpc>
              <a:spcBef>
                <a:spcPct val="20000"/>
              </a:spcBef>
              <a:spcAft>
                <a:spcPct val="0"/>
              </a:spcAft>
              <a:buClr>
                <a:srgbClr val="003399"/>
              </a:buClr>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10061  I&amp;D of abscess, complicated or multiple</a:t>
            </a:r>
          </a:p>
          <a:p>
            <a:pPr marL="742950" marR="0" lvl="1" indent="-285750" algn="l" defTabSz="914400" rtl="0" eaLnBrk="1" fontAlgn="base" latinLnBrk="0" hangingPunct="1">
              <a:lnSpc>
                <a:spcPct val="100000"/>
              </a:lnSpc>
              <a:spcBef>
                <a:spcPct val="20000"/>
              </a:spcBef>
              <a:spcAft>
                <a:spcPct val="0"/>
              </a:spcAft>
              <a:buClr>
                <a:srgbClr val="003399"/>
              </a:buClr>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10140  I&amp;D of hematoma, seroma or fluid collection</a:t>
            </a:r>
          </a:p>
          <a:p>
            <a:pPr marL="742950" marR="0" lvl="1" indent="-285750" algn="l" defTabSz="914400" rtl="0" eaLnBrk="1" fontAlgn="base" latinLnBrk="0" hangingPunct="1">
              <a:lnSpc>
                <a:spcPct val="100000"/>
              </a:lnSpc>
              <a:spcBef>
                <a:spcPct val="20000"/>
              </a:spcBef>
              <a:spcAft>
                <a:spcPct val="0"/>
              </a:spcAft>
              <a:buClr>
                <a:srgbClr val="003399"/>
              </a:buClr>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10160  Puncture aspiration of abscess, hematoma, bulla,</a:t>
            </a:r>
          </a:p>
          <a:p>
            <a:pPr marL="742950" marR="0" lvl="1" indent="-285750" algn="l" defTabSz="914400" rtl="0" eaLnBrk="1" fontAlgn="base" latinLnBrk="0" hangingPunct="1">
              <a:lnSpc>
                <a:spcPct val="100000"/>
              </a:lnSpc>
              <a:spcBef>
                <a:spcPct val="0"/>
              </a:spcBef>
              <a:spcAft>
                <a:spcPct val="0"/>
              </a:spcAft>
              <a:buClr>
                <a:srgbClr val="003399"/>
              </a:buClr>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or cyst</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Typically no wound closure is needed although a simple drain may be required</a:t>
            </a:r>
          </a:p>
          <a:p>
            <a:pPr marL="342900" marR="0" lvl="0" indent="-342900" algn="l" defTabSz="914400" rtl="0" eaLnBrk="1" fontAlgn="base" latinLnBrk="0" hangingPunct="1">
              <a:lnSpc>
                <a:spcPct val="100000"/>
              </a:lnSpc>
              <a:spcBef>
                <a:spcPct val="20000"/>
              </a:spcBef>
              <a:spcAft>
                <a:spcPct val="0"/>
              </a:spcAft>
              <a:buClr>
                <a:srgbClr val="333333"/>
              </a:buClr>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Includes use of topical anesthesia</a:t>
            </a:r>
          </a:p>
        </p:txBody>
      </p:sp>
    </p:spTree>
    <p:extLst>
      <p:ext uri="{BB962C8B-B14F-4D97-AF65-F5344CB8AC3E}">
        <p14:creationId xmlns:p14="http://schemas.microsoft.com/office/powerpoint/2010/main" val="308038503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Incision and Removal of a Foreign Body</a:t>
            </a:r>
          </a:p>
        </p:txBody>
      </p:sp>
      <p:sp>
        <p:nvSpPr>
          <p:cNvPr id="3" name="Rectangle 3">
            <a:extLst>
              <a:ext uri="{FF2B5EF4-FFF2-40B4-BE49-F238E27FC236}">
                <a16:creationId xmlns:a16="http://schemas.microsoft.com/office/drawing/2014/main" id="{8F5B5930-CD77-471D-8FDB-A3425BCEAE7A}"/>
              </a:ext>
            </a:extLst>
          </p:cNvPr>
          <p:cNvSpPr txBox="1">
            <a:spLocks noChangeArrowheads="1"/>
          </p:cNvSpPr>
          <p:nvPr/>
        </p:nvSpPr>
        <p:spPr bwMode="auto">
          <a:xfrm>
            <a:off x="276447" y="1486786"/>
            <a:ext cx="8458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Services performed in the office setting include the following:</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10120  Incision and removal of foreign body, subcutaneous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tissues; simple</a:t>
            </a:r>
          </a:p>
          <a:p>
            <a:pPr marL="742950" marR="0" lvl="1" indent="-28575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10121  Incision and removal of foreign body, subcutaneous</a:t>
            </a:r>
          </a:p>
          <a:p>
            <a:pPr marL="742950" marR="0" lvl="1" indent="-285750" algn="l" defTabSz="914400" rtl="0" eaLnBrk="1" fontAlgn="base" latinLnBrk="0" hangingPunct="1">
              <a:lnSpc>
                <a:spcPct val="100000"/>
              </a:lnSpc>
              <a:spcBef>
                <a:spcPct val="0"/>
              </a:spcBef>
              <a:spcAft>
                <a:spcPct val="0"/>
              </a:spcAft>
              <a:buClrTx/>
              <a:buSzTx/>
              <a:buFont typeface="Wingdings" pitchFamily="2" charset="2"/>
              <a:buNone/>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tissues; complicated</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To support billing of these codes, the documentation must indicate that it was necessary to make a simple incision or to extend the edges of the wound in order to remove the foreign body</a:t>
            </a:r>
          </a:p>
          <a:p>
            <a:pPr marL="342900" marR="0" lvl="0" indent="-342900" algn="l" defTabSz="914400" rtl="0" eaLnBrk="1" fontAlgn="base" latinLnBrk="0" hangingPunct="1">
              <a:lnSpc>
                <a:spcPct val="100000"/>
              </a:lnSpc>
              <a:spcBef>
                <a:spcPct val="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the foreign body can be removed simply by grasping it with forceps and pulling it out, the service is not separately billable and is considered part of the E/M service</a:t>
            </a:r>
          </a:p>
        </p:txBody>
      </p:sp>
    </p:spTree>
    <p:extLst>
      <p:ext uri="{BB962C8B-B14F-4D97-AF65-F5344CB8AC3E}">
        <p14:creationId xmlns:p14="http://schemas.microsoft.com/office/powerpoint/2010/main" val="191108380"/>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G</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Advance Care Planning</a:t>
            </a:r>
          </a:p>
        </p:txBody>
      </p:sp>
      <p:pic>
        <p:nvPicPr>
          <p:cNvPr id="2" name="Picture 1">
            <a:extLst>
              <a:ext uri="{FF2B5EF4-FFF2-40B4-BE49-F238E27FC236}">
                <a16:creationId xmlns:a16="http://schemas.microsoft.com/office/drawing/2014/main" id="{0262C916-6B7E-4276-A3BA-5342369EE16C}"/>
              </a:ext>
            </a:extLst>
          </p:cNvPr>
          <p:cNvPicPr>
            <a:picLocks noChangeAspect="1"/>
          </p:cNvPicPr>
          <p:nvPr/>
        </p:nvPicPr>
        <p:blipFill>
          <a:blip r:embed="rId2"/>
          <a:stretch>
            <a:fillRect/>
          </a:stretch>
        </p:blipFill>
        <p:spPr>
          <a:xfrm>
            <a:off x="1249392" y="4735786"/>
            <a:ext cx="6645216" cy="597460"/>
          </a:xfrm>
          <a:prstGeom prst="rect">
            <a:avLst/>
          </a:prstGeom>
        </p:spPr>
      </p:pic>
    </p:spTree>
    <p:extLst>
      <p:ext uri="{BB962C8B-B14F-4D97-AF65-F5344CB8AC3E}">
        <p14:creationId xmlns:p14="http://schemas.microsoft.com/office/powerpoint/2010/main" val="2129991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315686"/>
            <a:ext cx="8229600" cy="990600"/>
          </a:xfrm>
        </p:spPr>
        <p:txBody>
          <a:bodyPr>
            <a:normAutofit fontScale="90000"/>
          </a:bodyPr>
          <a:lstStyle/>
          <a:p>
            <a:pPr eaLnBrk="1" hangingPunct="1"/>
            <a:r>
              <a:rPr lang="en-US" b="1" dirty="0"/>
              <a:t>A = Number of Diagnoses or Treatment  </a:t>
            </a:r>
            <a:br>
              <a:rPr lang="en-US" b="1" dirty="0"/>
            </a:br>
            <a:r>
              <a:rPr lang="en-US" b="1" dirty="0"/>
              <a:t>      Options </a:t>
            </a:r>
          </a:p>
        </p:txBody>
      </p:sp>
      <p:sp>
        <p:nvSpPr>
          <p:cNvPr id="41988" name="Rectangle 3"/>
          <p:cNvSpPr>
            <a:spLocks noGrp="1" noChangeArrowheads="1"/>
          </p:cNvSpPr>
          <p:nvPr>
            <p:ph idx="1"/>
          </p:nvPr>
        </p:nvSpPr>
        <p:spPr>
          <a:xfrm>
            <a:off x="609600" y="2235653"/>
            <a:ext cx="7772400" cy="3755571"/>
          </a:xfrm>
        </p:spPr>
        <p:txBody>
          <a:bodyPr>
            <a:normAutofit/>
          </a:bodyPr>
          <a:lstStyle/>
          <a:p>
            <a:pPr eaLnBrk="1" hangingPunct="1">
              <a:lnSpc>
                <a:spcPct val="90000"/>
              </a:lnSpc>
              <a:buFont typeface="Wingdings" pitchFamily="2" charset="2"/>
              <a:buNone/>
            </a:pPr>
            <a:r>
              <a:rPr lang="en-US" sz="2400" dirty="0"/>
              <a:t>Consider the problems addressed during the encounter</a:t>
            </a:r>
          </a:p>
          <a:p>
            <a:pPr marL="514350" indent="-457200">
              <a:lnSpc>
                <a:spcPct val="90000"/>
              </a:lnSpc>
              <a:buFont typeface="Arial" panose="020B0604020202020204" pitchFamily="34" charset="0"/>
              <a:buChar char="•"/>
            </a:pPr>
            <a:r>
              <a:rPr lang="en-US" sz="2400" dirty="0"/>
              <a:t>Decision making may be easier for an established problem that was previously evaluated and treated by the Physician/ACP than for a new problem</a:t>
            </a:r>
          </a:p>
          <a:p>
            <a:pPr marL="514350" indent="-457200">
              <a:lnSpc>
                <a:spcPct val="90000"/>
              </a:lnSpc>
              <a:buFont typeface="Arial" panose="020B0604020202020204" pitchFamily="34" charset="0"/>
              <a:buChar char="•"/>
            </a:pPr>
            <a:r>
              <a:rPr lang="en-US" sz="2400" dirty="0"/>
              <a:t>Established problems that are improving are less complex than worsening problems or problems that are not improving as expected</a:t>
            </a:r>
          </a:p>
        </p:txBody>
      </p:sp>
    </p:spTree>
    <p:extLst>
      <p:ext uri="{BB962C8B-B14F-4D97-AF65-F5344CB8AC3E}">
        <p14:creationId xmlns:p14="http://schemas.microsoft.com/office/powerpoint/2010/main" val="1148605050"/>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p>
        </p:txBody>
      </p:sp>
      <p:sp>
        <p:nvSpPr>
          <p:cNvPr id="3" name="Rectangle 3">
            <a:extLst>
              <a:ext uri="{FF2B5EF4-FFF2-40B4-BE49-F238E27FC236}">
                <a16:creationId xmlns:a16="http://schemas.microsoft.com/office/drawing/2014/main" id="{C0182DE3-135F-4A2C-87E8-0766EECD67B7}"/>
              </a:ext>
            </a:extLst>
          </p:cNvPr>
          <p:cNvSpPr txBox="1">
            <a:spLocks noChangeArrowheads="1"/>
          </p:cNvSpPr>
          <p:nvPr/>
        </p:nvSpPr>
        <p:spPr bwMode="auto">
          <a:xfrm>
            <a:off x="666094" y="1724247"/>
            <a:ext cx="7848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Advance Care Planning is essentially the explanation and discussion of advance directives, including standard forms (with completion of such forms, when performed)</a:t>
            </a:r>
          </a:p>
          <a:p>
            <a:pPr marL="0" marR="0" lvl="0" indent="0" algn="l" defTabSz="914400" rtl="0" eaLnBrk="1" fontAlgn="base" latinLnBrk="0" hangingPunct="1">
              <a:lnSpc>
                <a:spcPct val="90000"/>
              </a:lnSpc>
              <a:spcBef>
                <a:spcPct val="20000"/>
              </a:spcBef>
              <a:spcAft>
                <a:spcPct val="0"/>
              </a:spcAft>
              <a:buClrTx/>
              <a:buSzTx/>
              <a:buFont typeface="Arial" charset="0"/>
              <a:buNone/>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Advance Care Planning may be provided and reported by a:</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Physician</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Advanced Clinical Practitioner (e.g., NP, PA)</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n-US" sz="800" b="0" i="0"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Other staff members may assist with certain aspects of the service</a:t>
            </a:r>
          </a:p>
        </p:txBody>
      </p:sp>
    </p:spTree>
    <p:extLst>
      <p:ext uri="{BB962C8B-B14F-4D97-AF65-F5344CB8AC3E}">
        <p14:creationId xmlns:p14="http://schemas.microsoft.com/office/powerpoint/2010/main" val="312988667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General Requirements</a:t>
            </a:r>
          </a:p>
        </p:txBody>
      </p:sp>
      <p:sp>
        <p:nvSpPr>
          <p:cNvPr id="4" name="Text Box 6">
            <a:extLst>
              <a:ext uri="{FF2B5EF4-FFF2-40B4-BE49-F238E27FC236}">
                <a16:creationId xmlns:a16="http://schemas.microsoft.com/office/drawing/2014/main" id="{23FAC7D7-DC25-4E65-B581-BD8CB329E8E4}"/>
              </a:ext>
            </a:extLst>
          </p:cNvPr>
          <p:cNvSpPr txBox="1">
            <a:spLocks noChangeArrowheads="1"/>
          </p:cNvSpPr>
          <p:nvPr/>
        </p:nvSpPr>
        <p:spPr bwMode="auto">
          <a:xfrm>
            <a:off x="589894" y="1671084"/>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Requires a </a:t>
            </a:r>
            <a:r>
              <a:rPr lang="en-US" sz="2400" dirty="0">
                <a:solidFill>
                  <a:schemeClr val="tx1">
                    <a:lumMod val="75000"/>
                    <a:lumOff val="25000"/>
                  </a:schemeClr>
                </a:solidFill>
                <a:cs typeface="Arial" charset="0"/>
              </a:rPr>
              <a:t>face-to-face</a:t>
            </a:r>
            <a:r>
              <a:rPr lang="en-US" sz="2400" b="0" dirty="0">
                <a:solidFill>
                  <a:schemeClr val="tx1">
                    <a:lumMod val="75000"/>
                    <a:lumOff val="25000"/>
                  </a:schemeClr>
                </a:solidFill>
                <a:cs typeface="Arial" charset="0"/>
              </a:rPr>
              <a:t> visit with the physician or Advanced Clinical Practitioner and a patient, family member, or surrogate</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Counseling and discussion of advanced directives may or may not include completion of relevant legal documents</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Since this is a time-based service, time must be documented by the Physician/ACP</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Services may be provided using a team-based approach by including other staff under the order and medical management of the patient’s treating physician</a:t>
            </a:r>
          </a:p>
        </p:txBody>
      </p:sp>
    </p:spTree>
    <p:extLst>
      <p:ext uri="{BB962C8B-B14F-4D97-AF65-F5344CB8AC3E}">
        <p14:creationId xmlns:p14="http://schemas.microsoft.com/office/powerpoint/2010/main" val="182484920"/>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General Requirements</a:t>
            </a:r>
          </a:p>
        </p:txBody>
      </p:sp>
      <p:sp>
        <p:nvSpPr>
          <p:cNvPr id="3" name="Text Box 6">
            <a:extLst>
              <a:ext uri="{FF2B5EF4-FFF2-40B4-BE49-F238E27FC236}">
                <a16:creationId xmlns:a16="http://schemas.microsoft.com/office/drawing/2014/main" id="{96EE0B73-454C-4D12-B9FD-B01043C8DA04}"/>
              </a:ext>
            </a:extLst>
          </p:cNvPr>
          <p:cNvSpPr txBox="1">
            <a:spLocks noChangeArrowheads="1"/>
          </p:cNvSpPr>
          <p:nvPr/>
        </p:nvSpPr>
        <p:spPr bwMode="auto">
          <a:xfrm>
            <a:off x="457200" y="1543493"/>
            <a:ext cx="8001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Order and/or plan of care is necessary and must be documented</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Physician and/or Advanced Clinical Practitioner participates and contributes to the provision of this service</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Advance Care Planning services are voluntary and beneficiaries should be given a clear opportunity to decline if they prefer to receive assistance and/or counseling from other nonclinical sources outside the Medicare program</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Co-pay and deductible </a:t>
            </a:r>
            <a:r>
              <a:rPr lang="en-US" sz="2400" dirty="0">
                <a:solidFill>
                  <a:schemeClr val="tx1">
                    <a:lumMod val="75000"/>
                    <a:lumOff val="25000"/>
                  </a:schemeClr>
                </a:solidFill>
                <a:cs typeface="Arial" charset="0"/>
              </a:rPr>
              <a:t>DO </a:t>
            </a:r>
            <a:r>
              <a:rPr lang="en-US" sz="2400" b="0" dirty="0">
                <a:solidFill>
                  <a:schemeClr val="tx1">
                    <a:lumMod val="75000"/>
                    <a:lumOff val="25000"/>
                  </a:schemeClr>
                </a:solidFill>
                <a:cs typeface="Arial" charset="0"/>
              </a:rPr>
              <a:t>apply unless the service is provided during an Annual Wellness Visit (AWV)</a:t>
            </a:r>
          </a:p>
          <a:p>
            <a:pPr marL="457200" indent="-457200" algn="just" fontAlgn="base">
              <a:spcBef>
                <a:spcPct val="0"/>
              </a:spcBef>
              <a:spcAft>
                <a:spcPct val="0"/>
              </a:spcAft>
              <a:buClr>
                <a:srgbClr val="333333"/>
              </a:buClr>
              <a:buSzPct val="100000"/>
              <a:buFont typeface="Arial" panose="020B0604020202020204" pitchFamily="34" charset="0"/>
              <a:buChar char="•"/>
            </a:pPr>
            <a:endParaRPr lang="en-US" sz="2400" b="0" dirty="0">
              <a:solidFill>
                <a:prstClr val="black"/>
              </a:solidFill>
              <a:cs typeface="Arial" charset="0"/>
            </a:endParaRPr>
          </a:p>
        </p:txBody>
      </p:sp>
    </p:spTree>
    <p:extLst>
      <p:ext uri="{BB962C8B-B14F-4D97-AF65-F5344CB8AC3E}">
        <p14:creationId xmlns:p14="http://schemas.microsoft.com/office/powerpoint/2010/main" val="28583819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Reporting in the Office Setting (POS 11)</a:t>
            </a:r>
          </a:p>
        </p:txBody>
      </p:sp>
      <p:sp>
        <p:nvSpPr>
          <p:cNvPr id="3" name="Text Box 6">
            <a:extLst>
              <a:ext uri="{FF2B5EF4-FFF2-40B4-BE49-F238E27FC236}">
                <a16:creationId xmlns:a16="http://schemas.microsoft.com/office/drawing/2014/main" id="{84DE9696-06C0-44BD-8811-F47F5F45276A}"/>
              </a:ext>
            </a:extLst>
          </p:cNvPr>
          <p:cNvSpPr txBox="1">
            <a:spLocks noChangeArrowheads="1"/>
          </p:cNvSpPr>
          <p:nvPr/>
        </p:nvSpPr>
        <p:spPr bwMode="auto">
          <a:xfrm>
            <a:off x="466060" y="1575391"/>
            <a:ext cx="783974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just" fontAlgn="base">
              <a:spcBef>
                <a:spcPct val="0"/>
              </a:spcBef>
              <a:spcAft>
                <a:spcPct val="0"/>
              </a:spcAft>
              <a:buClr>
                <a:srgbClr val="333333"/>
              </a:buClr>
              <a:buSzPct val="100000"/>
            </a:pPr>
            <a:r>
              <a:rPr lang="en-US" sz="2400" b="0" dirty="0">
                <a:solidFill>
                  <a:prstClr val="black"/>
                </a:solidFill>
                <a:cs typeface="Arial" charset="0"/>
              </a:rPr>
              <a:t>“</a:t>
            </a:r>
            <a:r>
              <a:rPr lang="en-US" sz="2400" b="0" dirty="0">
                <a:solidFill>
                  <a:schemeClr val="tx1">
                    <a:lumMod val="75000"/>
                    <a:lumOff val="25000"/>
                  </a:schemeClr>
                </a:solidFill>
                <a:cs typeface="Arial" charset="0"/>
              </a:rPr>
              <a:t>Incident to” guidelines applicable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A signature macro may be used by the supervising Physician/ACP when the Advance Care Planning service is performed “incident to”:</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i="1" dirty="0">
                <a:solidFill>
                  <a:schemeClr val="tx1">
                    <a:lumMod val="75000"/>
                    <a:lumOff val="25000"/>
                  </a:schemeClr>
                </a:solidFill>
                <a:cs typeface="Arial" charset="0"/>
              </a:rPr>
              <a:t>“In addition to providing direct supervision, I have actively managed, participated and contributed to the delivery of the advance care planning service.”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This statement would only need to be used when the Advance Care Planning service is performed “incident to”</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In cases where the Physician/ACP bills directly, only the Physician/ACP’s signature is needed in addition to their documentation</a:t>
            </a:r>
          </a:p>
        </p:txBody>
      </p:sp>
    </p:spTree>
    <p:extLst>
      <p:ext uri="{BB962C8B-B14F-4D97-AF65-F5344CB8AC3E}">
        <p14:creationId xmlns:p14="http://schemas.microsoft.com/office/powerpoint/2010/main" val="1950109350"/>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Reporting in the Office Setting (POS 11)</a:t>
            </a:r>
          </a:p>
        </p:txBody>
      </p:sp>
      <p:sp>
        <p:nvSpPr>
          <p:cNvPr id="3" name="Text Box 6">
            <a:extLst>
              <a:ext uri="{FF2B5EF4-FFF2-40B4-BE49-F238E27FC236}">
                <a16:creationId xmlns:a16="http://schemas.microsoft.com/office/drawing/2014/main" id="{D874560B-E1B4-4EC5-9ECF-E498D10255F4}"/>
              </a:ext>
            </a:extLst>
          </p:cNvPr>
          <p:cNvSpPr txBox="1">
            <a:spLocks noChangeArrowheads="1"/>
          </p:cNvSpPr>
          <p:nvPr/>
        </p:nvSpPr>
        <p:spPr bwMode="auto">
          <a:xfrm>
            <a:off x="427892" y="1591334"/>
            <a:ext cx="8001000"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just" fontAlgn="base">
              <a:spcBef>
                <a:spcPct val="0"/>
              </a:spcBef>
              <a:spcAft>
                <a:spcPct val="0"/>
              </a:spcAft>
              <a:buClr>
                <a:srgbClr val="333333"/>
              </a:buClr>
              <a:buSzPct val="100000"/>
            </a:pPr>
            <a:r>
              <a:rPr lang="en-US" sz="2400" b="0" dirty="0">
                <a:solidFill>
                  <a:schemeClr val="tx1">
                    <a:lumMod val="75000"/>
                    <a:lumOff val="25000"/>
                  </a:schemeClr>
                </a:solidFill>
                <a:cs typeface="Arial" charset="0"/>
              </a:rPr>
              <a:t>“Incident to” guidelines applicable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When Advance Care Planning services are performed “incident to”, there needs to be evidence of the following in the medical record:</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Physician initiates request/order for advance care planning</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Beneficiary’s approval</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Advance Care Planning services furnished under supervisory physician’s overall direction and control</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Physician activity/involvement frequently enough to reflect active participation/management</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Physician’s involvement should be documented in the medical record</a:t>
            </a:r>
          </a:p>
          <a:p>
            <a:pPr marL="1200150" lvl="1" indent="-457200" algn="just" fontAlgn="base">
              <a:spcBef>
                <a:spcPct val="0"/>
              </a:spcBef>
              <a:spcAft>
                <a:spcPct val="0"/>
              </a:spcAft>
              <a:buClr>
                <a:srgbClr val="333333"/>
              </a:buClr>
              <a:buSzPct val="100000"/>
              <a:buFont typeface="Arial" panose="020B0604020202020204" pitchFamily="34" charset="0"/>
              <a:buChar char="•"/>
            </a:pPr>
            <a:r>
              <a:rPr lang="en-US" sz="2000" b="0" dirty="0">
                <a:solidFill>
                  <a:schemeClr val="tx1">
                    <a:lumMod val="75000"/>
                    <a:lumOff val="25000"/>
                  </a:schemeClr>
                </a:solidFill>
                <a:cs typeface="Arial" charset="0"/>
              </a:rPr>
              <a:t>Physician must be on-site and immediately available (i.e., direct supervision)</a:t>
            </a:r>
          </a:p>
        </p:txBody>
      </p:sp>
    </p:spTree>
    <p:extLst>
      <p:ext uri="{BB962C8B-B14F-4D97-AF65-F5344CB8AC3E}">
        <p14:creationId xmlns:p14="http://schemas.microsoft.com/office/powerpoint/2010/main" val="420767596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Reporting in the Office Setting (POS 11)</a:t>
            </a:r>
          </a:p>
        </p:txBody>
      </p:sp>
      <p:sp>
        <p:nvSpPr>
          <p:cNvPr id="3" name="Text Box 6">
            <a:extLst>
              <a:ext uri="{FF2B5EF4-FFF2-40B4-BE49-F238E27FC236}">
                <a16:creationId xmlns:a16="http://schemas.microsoft.com/office/drawing/2014/main" id="{ABCF7B6D-DA2A-4435-870A-A6676170B3C5}"/>
              </a:ext>
            </a:extLst>
          </p:cNvPr>
          <p:cNvSpPr txBox="1">
            <a:spLocks noChangeArrowheads="1"/>
          </p:cNvSpPr>
          <p:nvPr/>
        </p:nvSpPr>
        <p:spPr bwMode="auto">
          <a:xfrm>
            <a:off x="435935" y="1628553"/>
            <a:ext cx="8001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Medicare requires direct physician supervision (i.e., immediately available and in the office suite)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May be billed separately with Annual Wellness Visit</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Modifier -33 should be appended to the service code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No copay or deductible applies when performed during an AWV</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May be reported during Transitional Care Management (TCM), Chronic Care Management (CCM), or global surgery period</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May be reported in the same session with other E/M services – Except when performed during a “Welcome to Medicare” (IPPE) service</a:t>
            </a:r>
          </a:p>
        </p:txBody>
      </p:sp>
    </p:spTree>
    <p:extLst>
      <p:ext uri="{BB962C8B-B14F-4D97-AF65-F5344CB8AC3E}">
        <p14:creationId xmlns:p14="http://schemas.microsoft.com/office/powerpoint/2010/main" val="3864303114"/>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br>
              <a:rPr lang="en-US" dirty="0"/>
            </a:br>
            <a:r>
              <a:rPr lang="en-US" dirty="0"/>
              <a:t>Reporting in the Hospital of NF Setting</a:t>
            </a:r>
          </a:p>
        </p:txBody>
      </p:sp>
      <p:sp>
        <p:nvSpPr>
          <p:cNvPr id="4" name="Text Box 6">
            <a:extLst>
              <a:ext uri="{FF2B5EF4-FFF2-40B4-BE49-F238E27FC236}">
                <a16:creationId xmlns:a16="http://schemas.microsoft.com/office/drawing/2014/main" id="{0772A1AC-6103-40E1-BD1D-CF43563CBC64}"/>
              </a:ext>
            </a:extLst>
          </p:cNvPr>
          <p:cNvSpPr txBox="1">
            <a:spLocks noChangeArrowheads="1"/>
          </p:cNvSpPr>
          <p:nvPr/>
        </p:nvSpPr>
        <p:spPr bwMode="auto">
          <a:xfrm>
            <a:off x="876300" y="2005819"/>
            <a:ext cx="7391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“Incident to” criteria </a:t>
            </a:r>
            <a:r>
              <a:rPr lang="en-US" sz="2400" dirty="0">
                <a:solidFill>
                  <a:schemeClr val="tx1">
                    <a:lumMod val="75000"/>
                    <a:lumOff val="25000"/>
                  </a:schemeClr>
                </a:solidFill>
                <a:cs typeface="Arial" charset="0"/>
              </a:rPr>
              <a:t>not</a:t>
            </a:r>
            <a:r>
              <a:rPr lang="en-US" sz="2400" b="0" dirty="0">
                <a:solidFill>
                  <a:schemeClr val="tx1">
                    <a:lumMod val="75000"/>
                    <a:lumOff val="25000"/>
                  </a:schemeClr>
                </a:solidFill>
                <a:cs typeface="Arial" charset="0"/>
              </a:rPr>
              <a:t> applicable</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Must be personally performed and reported by the Physician/ACP</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cs typeface="Arial" charset="0"/>
              </a:rPr>
              <a:t>May be reported in the same session with other E/M services – Except when performed during critical care, neonatal critical care, pediatric critical care, initial and continuing intensive care services</a:t>
            </a:r>
          </a:p>
        </p:txBody>
      </p:sp>
    </p:spTree>
    <p:extLst>
      <p:ext uri="{BB962C8B-B14F-4D97-AF65-F5344CB8AC3E}">
        <p14:creationId xmlns:p14="http://schemas.microsoft.com/office/powerpoint/2010/main" val="3869234958"/>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Care Planning</a:t>
            </a:r>
          </a:p>
        </p:txBody>
      </p:sp>
      <p:graphicFrame>
        <p:nvGraphicFramePr>
          <p:cNvPr id="3" name="Content Placeholder 3">
            <a:extLst>
              <a:ext uri="{FF2B5EF4-FFF2-40B4-BE49-F238E27FC236}">
                <a16:creationId xmlns:a16="http://schemas.microsoft.com/office/drawing/2014/main" id="{6C5C7F84-D602-4567-9589-5B902467F96B}"/>
              </a:ext>
            </a:extLst>
          </p:cNvPr>
          <p:cNvGraphicFramePr>
            <a:graphicFrameLocks/>
          </p:cNvGraphicFramePr>
          <p:nvPr>
            <p:extLst>
              <p:ext uri="{D42A27DB-BD31-4B8C-83A1-F6EECF244321}">
                <p14:modId xmlns:p14="http://schemas.microsoft.com/office/powerpoint/2010/main" val="1545943803"/>
              </p:ext>
            </p:extLst>
          </p:nvPr>
        </p:nvGraphicFramePr>
        <p:xfrm>
          <a:off x="501290" y="1773865"/>
          <a:ext cx="7877166" cy="4302697"/>
        </p:xfrm>
        <a:graphic>
          <a:graphicData uri="http://schemas.openxmlformats.org/drawingml/2006/table">
            <a:tbl>
              <a:tblPr firstRow="1" bandRow="1"/>
              <a:tblGrid>
                <a:gridCol w="1662154">
                  <a:extLst>
                    <a:ext uri="{9D8B030D-6E8A-4147-A177-3AD203B41FA5}">
                      <a16:colId xmlns:a16="http://schemas.microsoft.com/office/drawing/2014/main" val="20000"/>
                    </a:ext>
                  </a:extLst>
                </a:gridCol>
                <a:gridCol w="6215012">
                  <a:extLst>
                    <a:ext uri="{9D8B030D-6E8A-4147-A177-3AD203B41FA5}">
                      <a16:colId xmlns:a16="http://schemas.microsoft.com/office/drawing/2014/main" val="20001"/>
                    </a:ext>
                  </a:extLst>
                </a:gridCol>
              </a:tblGrid>
              <a:tr h="462217">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400" dirty="0">
                          <a:solidFill>
                            <a:schemeClr val="bg1"/>
                          </a:solidFill>
                        </a:rPr>
                        <a:t>CPT Code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4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1823543">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400" dirty="0">
                          <a:solidFill>
                            <a:schemeClr val="bg1"/>
                          </a:solidFill>
                          <a:sym typeface="Wingdings" panose="05000000000000000000" pitchFamily="2" charset="2"/>
                        </a:rPr>
                        <a:t> 99497</a:t>
                      </a:r>
                      <a:endParaRPr lang="en-US" sz="24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2400" dirty="0">
                          <a:solidFill>
                            <a:schemeClr val="bg1"/>
                          </a:solidFill>
                        </a:rPr>
                        <a:t>Advance care planning including the explanation and</a:t>
                      </a:r>
                      <a:r>
                        <a:rPr lang="en-US" sz="2400" baseline="0" dirty="0">
                          <a:solidFill>
                            <a:schemeClr val="bg1"/>
                          </a:solidFill>
                        </a:rPr>
                        <a:t> discussion of advance directives such as standard forms (with completion of such forms, when performed), by the physician or other qualified healthcare professional; first 30 minutes, face-to-face with the patient, family member(s) and/or surrogate</a:t>
                      </a:r>
                      <a:endParaRPr lang="en-US" sz="2400" dirty="0">
                        <a:solidFill>
                          <a:schemeClr val="bg1"/>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1"/>
                  </a:ext>
                </a:extLst>
              </a:tr>
              <a:tr h="7978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a:solidFill>
                            <a:schemeClr val="bg1"/>
                          </a:solidFill>
                          <a:sym typeface="Wingdings" panose="05000000000000000000" pitchFamily="2" charset="2"/>
                        </a:rPr>
                        <a:t> </a:t>
                      </a:r>
                      <a:r>
                        <a:rPr lang="en-US" sz="2400" dirty="0">
                          <a:solidFill>
                            <a:schemeClr val="bg1"/>
                          </a:solidFill>
                          <a:sym typeface="Wingdings" panose="05000000000000000000" pitchFamily="2" charset="2"/>
                        </a:rPr>
                        <a:t>+</a:t>
                      </a:r>
                      <a:r>
                        <a:rPr lang="en-US" sz="2400" baseline="0" dirty="0">
                          <a:solidFill>
                            <a:schemeClr val="bg1"/>
                          </a:solidFill>
                          <a:sym typeface="Wingdings" panose="05000000000000000000" pitchFamily="2" charset="2"/>
                        </a:rPr>
                        <a:t> </a:t>
                      </a:r>
                      <a:r>
                        <a:rPr lang="en-US" sz="2400" dirty="0">
                          <a:solidFill>
                            <a:schemeClr val="bg1"/>
                          </a:solidFill>
                          <a:sym typeface="Wingdings" panose="05000000000000000000" pitchFamily="2" charset="2"/>
                        </a:rPr>
                        <a:t>99498</a:t>
                      </a:r>
                      <a:endParaRPr lang="en-US" sz="2400" dirty="0">
                        <a:solidFill>
                          <a:schemeClr val="bg1"/>
                        </a:solidFill>
                      </a:endParaRPr>
                    </a:p>
                    <a:p>
                      <a:endParaRPr lang="en-US"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lvl="1"/>
                      <a:r>
                        <a:rPr lang="en-US" sz="2400" dirty="0">
                          <a:solidFill>
                            <a:schemeClr val="bg1"/>
                          </a:solidFill>
                        </a:rPr>
                        <a:t>each additional</a:t>
                      </a:r>
                      <a:r>
                        <a:rPr lang="en-US" sz="2400" baseline="0" dirty="0">
                          <a:solidFill>
                            <a:schemeClr val="bg1"/>
                          </a:solidFill>
                        </a:rPr>
                        <a:t> 30 minutes</a:t>
                      </a:r>
                      <a:endParaRPr lang="en-US" sz="2400"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3519282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H</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Telehealth Services</a:t>
            </a:r>
          </a:p>
        </p:txBody>
      </p:sp>
      <p:pic>
        <p:nvPicPr>
          <p:cNvPr id="2" name="Picture 1">
            <a:extLst>
              <a:ext uri="{FF2B5EF4-FFF2-40B4-BE49-F238E27FC236}">
                <a16:creationId xmlns:a16="http://schemas.microsoft.com/office/drawing/2014/main" id="{F19F246E-8EC3-4057-B84F-4630DE78126F}"/>
              </a:ext>
            </a:extLst>
          </p:cNvPr>
          <p:cNvPicPr>
            <a:picLocks noChangeAspect="1"/>
          </p:cNvPicPr>
          <p:nvPr/>
        </p:nvPicPr>
        <p:blipFill>
          <a:blip r:embed="rId2"/>
          <a:stretch>
            <a:fillRect/>
          </a:stretch>
        </p:blipFill>
        <p:spPr>
          <a:xfrm>
            <a:off x="1249392" y="4757051"/>
            <a:ext cx="6645216" cy="597460"/>
          </a:xfrm>
          <a:prstGeom prst="rect">
            <a:avLst/>
          </a:prstGeom>
        </p:spPr>
      </p:pic>
    </p:spTree>
    <p:extLst>
      <p:ext uri="{BB962C8B-B14F-4D97-AF65-F5344CB8AC3E}">
        <p14:creationId xmlns:p14="http://schemas.microsoft.com/office/powerpoint/2010/main" val="3864103690"/>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Telehealth Services</a:t>
            </a:r>
          </a:p>
        </p:txBody>
      </p:sp>
      <p:sp>
        <p:nvSpPr>
          <p:cNvPr id="3" name="Rectangle 3">
            <a:extLst>
              <a:ext uri="{FF2B5EF4-FFF2-40B4-BE49-F238E27FC236}">
                <a16:creationId xmlns:a16="http://schemas.microsoft.com/office/drawing/2014/main" id="{54566F4C-183D-4128-B9D2-D021C530B885}"/>
              </a:ext>
            </a:extLst>
          </p:cNvPr>
          <p:cNvSpPr txBox="1">
            <a:spLocks noChangeArrowheads="1"/>
          </p:cNvSpPr>
          <p:nvPr/>
        </p:nvSpPr>
        <p:spPr bwMode="auto">
          <a:xfrm>
            <a:off x="491543" y="1683487"/>
            <a:ext cx="8197702" cy="4589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Documentation of a telehealth service should be the same as that required for any in-person patient encounter.  However, the documentation must also include the following:</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statement that the service was provided via telemedicine,</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Location of the patient,</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Location of the Physician/ACP,</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Name of any referring Physician/ACP, and</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names of all Physicians/ACPs present during the telemedicine service and their role in the patient’s care</a:t>
            </a:r>
          </a:p>
        </p:txBody>
      </p:sp>
    </p:spTree>
    <p:extLst>
      <p:ext uri="{BB962C8B-B14F-4D97-AF65-F5344CB8AC3E}">
        <p14:creationId xmlns:p14="http://schemas.microsoft.com/office/powerpoint/2010/main" val="4107052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 = Number of Diagnoses or Treatment  </a:t>
            </a:r>
            <a:br>
              <a:rPr lang="en-US" dirty="0"/>
            </a:br>
            <a:r>
              <a:rPr lang="en-US" dirty="0"/>
              <a:t>      Options </a:t>
            </a:r>
          </a:p>
        </p:txBody>
      </p:sp>
      <p:pic>
        <p:nvPicPr>
          <p:cNvPr id="4" name="Content Placeholder 3">
            <a:extLst>
              <a:ext uri="{FF2B5EF4-FFF2-40B4-BE49-F238E27FC236}">
                <a16:creationId xmlns:a16="http://schemas.microsoft.com/office/drawing/2014/main" id="{1FBDBE0D-CF03-4BBB-9893-9202D19C1D91}"/>
              </a:ext>
            </a:extLst>
          </p:cNvPr>
          <p:cNvPicPr>
            <a:picLocks noGrp="1" noChangeAspect="1"/>
          </p:cNvPicPr>
          <p:nvPr>
            <p:ph idx="1"/>
          </p:nvPr>
        </p:nvPicPr>
        <p:blipFill>
          <a:blip r:embed="rId2"/>
          <a:stretch>
            <a:fillRect/>
          </a:stretch>
        </p:blipFill>
        <p:spPr>
          <a:xfrm>
            <a:off x="1448415" y="1790928"/>
            <a:ext cx="6131283" cy="4451350"/>
          </a:xfrm>
          <a:prstGeom prst="rect">
            <a:avLst/>
          </a:prstGeom>
        </p:spPr>
      </p:pic>
    </p:spTree>
    <p:extLst>
      <p:ext uri="{BB962C8B-B14F-4D97-AF65-F5344CB8AC3E}">
        <p14:creationId xmlns:p14="http://schemas.microsoft.com/office/powerpoint/2010/main" val="2661586808"/>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Telehealth Services</a:t>
            </a:r>
          </a:p>
        </p:txBody>
      </p:sp>
      <p:sp>
        <p:nvSpPr>
          <p:cNvPr id="3" name="Rectangle 3">
            <a:extLst>
              <a:ext uri="{FF2B5EF4-FFF2-40B4-BE49-F238E27FC236}">
                <a16:creationId xmlns:a16="http://schemas.microsoft.com/office/drawing/2014/main" id="{31AD67F5-3148-476F-B5A2-F4A1152DE96F}"/>
              </a:ext>
            </a:extLst>
          </p:cNvPr>
          <p:cNvSpPr txBox="1">
            <a:spLocks noChangeArrowheads="1"/>
          </p:cNvSpPr>
          <p:nvPr/>
        </p:nvSpPr>
        <p:spPr bwMode="auto">
          <a:xfrm>
            <a:off x="347330" y="1587795"/>
            <a:ext cx="822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For payment, Medicare requires an “</a:t>
            </a:r>
            <a:r>
              <a:rPr kumimoji="0" lang="en-US" sz="20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interactive telecommunications</a:t>
            </a: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system that at a minimum includes audio and video for 2-way, real-time communication</a:t>
            </a:r>
          </a:p>
          <a:p>
            <a:pPr marL="742950" marR="0" lvl="1" indent="-285750" algn="l" defTabSz="914400" rtl="0" eaLnBrk="1" fontAlgn="base" latinLnBrk="0" hangingPunct="1">
              <a:lnSpc>
                <a:spcPct val="100000"/>
              </a:lnSpc>
              <a:spcBef>
                <a:spcPct val="20000"/>
              </a:spcBef>
              <a:spcAft>
                <a:spcPct val="0"/>
              </a:spcAft>
              <a:buClr>
                <a:srgbClr val="333333"/>
              </a:buClr>
              <a:buSzTx/>
              <a:buFont typeface="Courier New" panose="02070309020205020404" pitchFamily="49" charset="0"/>
              <a:buChar char="o"/>
              <a:tabLst/>
              <a:defRPr/>
            </a:pPr>
            <a:r>
              <a:rPr kumimoji="0" lang="en-US" sz="20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Virtual care services, where the patient initiates the encounter via a computer, iPad, iPhone, etc., are not considered “telehealth” services for the purposes of Medicare payment</a:t>
            </a:r>
          </a:p>
        </p:txBody>
      </p:sp>
      <p:graphicFrame>
        <p:nvGraphicFramePr>
          <p:cNvPr id="4" name="Table 3">
            <a:extLst>
              <a:ext uri="{FF2B5EF4-FFF2-40B4-BE49-F238E27FC236}">
                <a16:creationId xmlns:a16="http://schemas.microsoft.com/office/drawing/2014/main" id="{C94B4F75-9FD1-439E-9183-4DFE0DE57766}"/>
              </a:ext>
            </a:extLst>
          </p:cNvPr>
          <p:cNvGraphicFramePr>
            <a:graphicFrameLocks noGrp="1"/>
          </p:cNvGraphicFramePr>
          <p:nvPr>
            <p:extLst>
              <p:ext uri="{D42A27DB-BD31-4B8C-83A1-F6EECF244321}">
                <p14:modId xmlns:p14="http://schemas.microsoft.com/office/powerpoint/2010/main" val="3709366057"/>
              </p:ext>
            </p:extLst>
          </p:nvPr>
        </p:nvGraphicFramePr>
        <p:xfrm>
          <a:off x="937880" y="3744433"/>
          <a:ext cx="7048500" cy="2712720"/>
        </p:xfrm>
        <a:graphic>
          <a:graphicData uri="http://schemas.openxmlformats.org/drawingml/2006/table">
            <a:tbl>
              <a:tblPr firstCol="1"/>
              <a:tblGrid>
                <a:gridCol w="2705100">
                  <a:extLst>
                    <a:ext uri="{9D8B030D-6E8A-4147-A177-3AD203B41FA5}">
                      <a16:colId xmlns:a16="http://schemas.microsoft.com/office/drawing/2014/main" val="2313804843"/>
                    </a:ext>
                  </a:extLst>
                </a:gridCol>
                <a:gridCol w="4343400">
                  <a:extLst>
                    <a:ext uri="{9D8B030D-6E8A-4147-A177-3AD203B41FA5}">
                      <a16:colId xmlns:a16="http://schemas.microsoft.com/office/drawing/2014/main" val="2193849278"/>
                    </a:ext>
                  </a:extLst>
                </a:gridCol>
              </a:tblGrid>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600" dirty="0"/>
                        <a:t>Virtual Visit </a:t>
                      </a:r>
                    </a:p>
                    <a:p>
                      <a:r>
                        <a:rPr lang="en-US" sz="1400" dirty="0"/>
                        <a:t>(On-line Medical Evaluation with Patient)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Patient initiates audiovisual contact with Physician/ACP via iPad, iPhone, computer,</a:t>
                      </a:r>
                      <a:r>
                        <a:rPr lang="en-US" sz="1600" baseline="0" dirty="0"/>
                        <a:t> etc.</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4176049914"/>
                  </a:ext>
                </a:extLst>
              </a:tr>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600" dirty="0"/>
                        <a:t>eVisit </a:t>
                      </a:r>
                    </a:p>
                    <a:p>
                      <a:r>
                        <a:rPr lang="en-US" sz="1400" dirty="0"/>
                        <a:t>(On-line Medical Evaluation with Patient)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Patient initiates electronic communication with Physician/ACP via iPad, iPhone, computer, etc.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2143707691"/>
                  </a:ext>
                </a:extLst>
              </a:tr>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TeleMedicine</a:t>
                      </a:r>
                      <a:r>
                        <a:rPr lang="en-US" sz="1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(Face-to-Face with Patient via audiovideo communication)</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Physician/ACP at ‘originating’ site (patient</a:t>
                      </a:r>
                      <a:r>
                        <a:rPr lang="en-US" sz="1600" baseline="0" dirty="0"/>
                        <a:t> location) initiates contact w/’distant’ site Physician/ACP using 2-way, synchronous audiovideo telecommunication technology</a:t>
                      </a:r>
                      <a:endParaRPr lang="en-US" sz="16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2034204066"/>
                  </a:ext>
                </a:extLst>
              </a:tr>
            </a:tbl>
          </a:graphicData>
        </a:graphic>
      </p:graphicFrame>
    </p:spTree>
    <p:extLst>
      <p:ext uri="{BB962C8B-B14F-4D97-AF65-F5344CB8AC3E}">
        <p14:creationId xmlns:p14="http://schemas.microsoft.com/office/powerpoint/2010/main" val="152555796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Telehealth Services</a:t>
            </a:r>
          </a:p>
        </p:txBody>
      </p:sp>
      <p:sp>
        <p:nvSpPr>
          <p:cNvPr id="3" name="Rectangle 3">
            <a:extLst>
              <a:ext uri="{FF2B5EF4-FFF2-40B4-BE49-F238E27FC236}">
                <a16:creationId xmlns:a16="http://schemas.microsoft.com/office/drawing/2014/main" id="{CBE6D5AF-7739-42BF-94CD-398B86EC4269}"/>
              </a:ext>
            </a:extLst>
          </p:cNvPr>
          <p:cNvSpPr txBox="1">
            <a:spLocks noChangeArrowheads="1"/>
          </p:cNvSpPr>
          <p:nvPr/>
        </p:nvSpPr>
        <p:spPr bwMode="auto">
          <a:xfrm>
            <a:off x="474850" y="1388048"/>
            <a:ext cx="7924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0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Originating Site:</a:t>
            </a:r>
          </a:p>
          <a:p>
            <a:pPr marL="742950" marR="0" lvl="1" indent="-28575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site where the beneficiary is located at the time the telehealth service is being furnished</a:t>
            </a:r>
          </a:p>
          <a:p>
            <a:pPr marL="742950" marR="0" lvl="1" indent="-285750" algn="l" defTabSz="914400" rtl="0" eaLnBrk="1" fontAlgn="base" latinLnBrk="0" hangingPunct="1">
              <a:lnSpc>
                <a:spcPct val="100000"/>
              </a:lnSpc>
              <a:spcBef>
                <a:spcPct val="20000"/>
              </a:spcBef>
              <a:spcAft>
                <a:spcPct val="0"/>
              </a:spcAft>
              <a:buClr>
                <a:srgbClr val="333333"/>
              </a:buClr>
              <a:buSzTx/>
              <a:buFont typeface="Arial" panose="020B0604020202020204" pitchFamily="34"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Approved telehealth sites:</a:t>
            </a:r>
          </a:p>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endParaRPr kumimoji="0" lang="en-US" sz="2000" b="0" i="0" u="none" strike="noStrike" kern="1200" cap="none" spc="0" normalizeH="0" baseline="0" noProof="0" dirty="0">
              <a:ln>
                <a:noFill/>
              </a:ln>
              <a:solidFill>
                <a:srgbClr val="333333"/>
              </a:solidFill>
              <a:effectLst/>
              <a:uLnTx/>
              <a:uFillTx/>
              <a:latin typeface="Arial"/>
              <a:ea typeface="+mn-ea"/>
              <a:cs typeface="+mn-cs"/>
            </a:endParaRPr>
          </a:p>
        </p:txBody>
      </p:sp>
      <p:sp>
        <p:nvSpPr>
          <p:cNvPr id="5" name="TextBox 4">
            <a:extLst>
              <a:ext uri="{FF2B5EF4-FFF2-40B4-BE49-F238E27FC236}">
                <a16:creationId xmlns:a16="http://schemas.microsoft.com/office/drawing/2014/main" id="{8D2E7668-C69A-481D-8F29-D413F73EAD90}"/>
              </a:ext>
            </a:extLst>
          </p:cNvPr>
          <p:cNvSpPr txBox="1"/>
          <p:nvPr/>
        </p:nvSpPr>
        <p:spPr>
          <a:xfrm>
            <a:off x="1470649" y="2767115"/>
            <a:ext cx="3605474" cy="1323439"/>
          </a:xfrm>
          <a:prstGeom prst="rect">
            <a:avLst/>
          </a:prstGeom>
          <a:noFill/>
        </p:spPr>
        <p:txBody>
          <a:bodyPr wrap="none" rtlCol="0">
            <a:spAutoFit/>
          </a:bodyPr>
          <a:lstStyle/>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Physician Office</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Hospital</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Critical Access Hospital</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Rural Health Clinics</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Federally Qualified Health Centers</a:t>
            </a:r>
          </a:p>
        </p:txBody>
      </p:sp>
      <p:sp>
        <p:nvSpPr>
          <p:cNvPr id="6" name="TextBox 5">
            <a:extLst>
              <a:ext uri="{FF2B5EF4-FFF2-40B4-BE49-F238E27FC236}">
                <a16:creationId xmlns:a16="http://schemas.microsoft.com/office/drawing/2014/main" id="{34BCFACF-0A7F-43D6-A02B-4CABDD9CEFA6}"/>
              </a:ext>
            </a:extLst>
          </p:cNvPr>
          <p:cNvSpPr txBox="1"/>
          <p:nvPr/>
        </p:nvSpPr>
        <p:spPr>
          <a:xfrm>
            <a:off x="4808449" y="2767115"/>
            <a:ext cx="3962400" cy="1323439"/>
          </a:xfrm>
          <a:prstGeom prst="rect">
            <a:avLst/>
          </a:prstGeom>
          <a:noFill/>
        </p:spPr>
        <p:txBody>
          <a:bodyPr wrap="square" rtlCol="0">
            <a:spAutoFit/>
          </a:bodyPr>
          <a:lstStyle/>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Skilled Nursing Facilities</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Community Mental Health Centers</a:t>
            </a:r>
          </a:p>
          <a:p>
            <a:pPr marL="285750" indent="-285750" fontAlgn="base">
              <a:spcBef>
                <a:spcPct val="0"/>
              </a:spcBef>
              <a:spcAft>
                <a:spcPct val="0"/>
              </a:spcAft>
              <a:buFont typeface="Courier New" panose="02070309020205020404" pitchFamily="49" charset="0"/>
              <a:buChar char="o"/>
            </a:pPr>
            <a:r>
              <a:rPr lang="en-US" sz="1600" dirty="0">
                <a:solidFill>
                  <a:schemeClr val="tx1">
                    <a:lumMod val="75000"/>
                    <a:lumOff val="25000"/>
                  </a:schemeClr>
                </a:solidFill>
                <a:latin typeface="Arial"/>
                <a:cs typeface="Arial" charset="0"/>
              </a:rPr>
              <a:t>Hospital-based or Critical Access Hospital-based Renal Dialysis Centers (including satellites)</a:t>
            </a:r>
          </a:p>
        </p:txBody>
      </p:sp>
      <p:sp>
        <p:nvSpPr>
          <p:cNvPr id="7" name="TextBox 6">
            <a:extLst>
              <a:ext uri="{FF2B5EF4-FFF2-40B4-BE49-F238E27FC236}">
                <a16:creationId xmlns:a16="http://schemas.microsoft.com/office/drawing/2014/main" id="{188750E6-29B6-4E2F-BAC4-DF28BF036A84}"/>
              </a:ext>
            </a:extLst>
          </p:cNvPr>
          <p:cNvSpPr txBox="1"/>
          <p:nvPr/>
        </p:nvSpPr>
        <p:spPr>
          <a:xfrm>
            <a:off x="1870224" y="4142712"/>
            <a:ext cx="6739345" cy="307777"/>
          </a:xfrm>
          <a:prstGeom prst="rect">
            <a:avLst/>
          </a:prstGeom>
          <a:noFill/>
        </p:spPr>
        <p:txBody>
          <a:bodyPr wrap="none" rtlCol="0">
            <a:spAutoFit/>
          </a:bodyPr>
          <a:lstStyle/>
          <a:p>
            <a:pPr fontAlgn="base">
              <a:spcBef>
                <a:spcPct val="0"/>
              </a:spcBef>
              <a:spcAft>
                <a:spcPct val="0"/>
              </a:spcAft>
            </a:pPr>
            <a:r>
              <a:rPr lang="en-US" sz="1400" b="1" i="1" u="sng" dirty="0">
                <a:solidFill>
                  <a:schemeClr val="tx1">
                    <a:lumMod val="75000"/>
                    <a:lumOff val="25000"/>
                  </a:schemeClr>
                </a:solidFill>
                <a:latin typeface="Arial"/>
                <a:cs typeface="Arial" charset="0"/>
              </a:rPr>
              <a:t>Note</a:t>
            </a:r>
            <a:r>
              <a:rPr lang="en-US" sz="1400" b="1" i="1" dirty="0">
                <a:solidFill>
                  <a:schemeClr val="tx1">
                    <a:lumMod val="75000"/>
                    <a:lumOff val="25000"/>
                  </a:schemeClr>
                </a:solidFill>
                <a:latin typeface="Arial"/>
                <a:cs typeface="Arial" charset="0"/>
              </a:rPr>
              <a:t>:  Independent renal dialysis facilities are not eligible as originating sites</a:t>
            </a:r>
          </a:p>
        </p:txBody>
      </p:sp>
      <p:sp>
        <p:nvSpPr>
          <p:cNvPr id="8" name="TextBox 7">
            <a:extLst>
              <a:ext uri="{FF2B5EF4-FFF2-40B4-BE49-F238E27FC236}">
                <a16:creationId xmlns:a16="http://schemas.microsoft.com/office/drawing/2014/main" id="{78944986-3B01-491D-98DF-A48936424630}"/>
              </a:ext>
            </a:extLst>
          </p:cNvPr>
          <p:cNvSpPr txBox="1"/>
          <p:nvPr/>
        </p:nvSpPr>
        <p:spPr>
          <a:xfrm>
            <a:off x="1003179" y="4450489"/>
            <a:ext cx="7863204" cy="1015663"/>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As of 2016, the Primary Enterprise hospital locations eligible for the telehealth originating site charge and payment are Anson, Kings Mountain, Cleveland, and Stanly</a:t>
            </a:r>
          </a:p>
        </p:txBody>
      </p:sp>
      <p:sp>
        <p:nvSpPr>
          <p:cNvPr id="9" name="Rectangle 8">
            <a:extLst>
              <a:ext uri="{FF2B5EF4-FFF2-40B4-BE49-F238E27FC236}">
                <a16:creationId xmlns:a16="http://schemas.microsoft.com/office/drawing/2014/main" id="{3669330A-7EAE-4CC4-8BB0-6FBA70686925}"/>
              </a:ext>
            </a:extLst>
          </p:cNvPr>
          <p:cNvSpPr/>
          <p:nvPr/>
        </p:nvSpPr>
        <p:spPr>
          <a:xfrm>
            <a:off x="474850" y="5466152"/>
            <a:ext cx="8231087" cy="1015663"/>
          </a:xfrm>
          <a:prstGeom prst="rect">
            <a:avLst/>
          </a:prstGeom>
        </p:spPr>
        <p:txBody>
          <a:bodyPr wrap="square">
            <a:spAutoFit/>
          </a:bodyPr>
          <a:lstStyle/>
          <a:p>
            <a:pPr fontAlgn="base">
              <a:spcBef>
                <a:spcPct val="0"/>
              </a:spcBef>
              <a:spcAft>
                <a:spcPct val="0"/>
              </a:spcAft>
              <a:buClr>
                <a:srgbClr val="333333"/>
              </a:buClr>
            </a:pPr>
            <a:r>
              <a:rPr lang="en-US" sz="2000" b="1" dirty="0">
                <a:solidFill>
                  <a:schemeClr val="tx1">
                    <a:lumMod val="75000"/>
                    <a:lumOff val="25000"/>
                  </a:schemeClr>
                </a:solidFill>
                <a:latin typeface="Arial"/>
                <a:cs typeface="Arial" charset="0"/>
              </a:rPr>
              <a:t>Distant Site:</a:t>
            </a:r>
          </a:p>
          <a:p>
            <a:pPr lvl="1" fontAlgn="base">
              <a:spcBef>
                <a:spcPct val="0"/>
              </a:spcBef>
              <a:spcAft>
                <a:spcPct val="0"/>
              </a:spcAft>
              <a:buClr>
                <a:srgbClr val="333333"/>
              </a:buClr>
              <a:buFont typeface="Arial" panose="020B0604020202020204" pitchFamily="34" charset="0"/>
              <a:buChar char="•"/>
            </a:pPr>
            <a:r>
              <a:rPr lang="en-US" dirty="0">
                <a:solidFill>
                  <a:schemeClr val="tx1">
                    <a:lumMod val="75000"/>
                    <a:lumOff val="25000"/>
                  </a:schemeClr>
                </a:solidFill>
                <a:latin typeface="Arial"/>
                <a:cs typeface="Arial" charset="0"/>
              </a:rPr>
              <a:t>  </a:t>
            </a:r>
            <a:r>
              <a:rPr lang="en-US" sz="2000" dirty="0">
                <a:solidFill>
                  <a:schemeClr val="tx1">
                    <a:lumMod val="75000"/>
                    <a:lumOff val="25000"/>
                  </a:schemeClr>
                </a:solidFill>
                <a:latin typeface="Arial"/>
                <a:cs typeface="Arial" charset="0"/>
              </a:rPr>
              <a:t>The site where the Physician/ACP, providing the professional service, is located at the time the telehealth service is provided</a:t>
            </a:r>
          </a:p>
        </p:txBody>
      </p:sp>
    </p:spTree>
    <p:extLst>
      <p:ext uri="{BB962C8B-B14F-4D97-AF65-F5344CB8AC3E}">
        <p14:creationId xmlns:p14="http://schemas.microsoft.com/office/powerpoint/2010/main" val="783167965"/>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Telehealth Services</a:t>
            </a:r>
          </a:p>
        </p:txBody>
      </p:sp>
      <p:sp>
        <p:nvSpPr>
          <p:cNvPr id="3" name="Rectangle 3">
            <a:extLst>
              <a:ext uri="{FF2B5EF4-FFF2-40B4-BE49-F238E27FC236}">
                <a16:creationId xmlns:a16="http://schemas.microsoft.com/office/drawing/2014/main" id="{1C4E2901-6E50-44B8-A531-C43D9E1537D1}"/>
              </a:ext>
            </a:extLst>
          </p:cNvPr>
          <p:cNvSpPr txBox="1">
            <a:spLocks noChangeArrowheads="1"/>
          </p:cNvSpPr>
          <p:nvPr/>
        </p:nvSpPr>
        <p:spPr bwMode="auto">
          <a:xfrm>
            <a:off x="570887" y="1520456"/>
            <a:ext cx="315936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
                <a:srgbClr val="333333"/>
              </a:buClr>
              <a:buSzTx/>
              <a:buFont typeface="Arial" charset="0"/>
              <a:buNone/>
              <a:tabLst/>
              <a:defRPr/>
            </a:pPr>
            <a:r>
              <a:rPr kumimoji="0" lang="en-US" sz="2400" b="1" i="0" u="sng" strike="noStrike" kern="1200" cap="none" spc="0" normalizeH="0" baseline="0" noProof="0" dirty="0">
                <a:ln>
                  <a:noFill/>
                </a:ln>
                <a:solidFill>
                  <a:schemeClr val="tx1">
                    <a:lumMod val="75000"/>
                    <a:lumOff val="25000"/>
                  </a:schemeClr>
                </a:solidFill>
                <a:effectLst/>
                <a:uLnTx/>
                <a:uFillTx/>
                <a:latin typeface="Arial"/>
                <a:ea typeface="+mn-ea"/>
                <a:cs typeface="+mn-cs"/>
              </a:rPr>
              <a:t>Telehealth Modifiers</a:t>
            </a:r>
          </a:p>
        </p:txBody>
      </p:sp>
      <p:graphicFrame>
        <p:nvGraphicFramePr>
          <p:cNvPr id="4" name="Table 3">
            <a:extLst>
              <a:ext uri="{FF2B5EF4-FFF2-40B4-BE49-F238E27FC236}">
                <a16:creationId xmlns:a16="http://schemas.microsoft.com/office/drawing/2014/main" id="{32491A80-4830-4A14-823F-3DEC4CC60C33}"/>
              </a:ext>
            </a:extLst>
          </p:cNvPr>
          <p:cNvGraphicFramePr>
            <a:graphicFrameLocks noGrp="1"/>
          </p:cNvGraphicFramePr>
          <p:nvPr>
            <p:extLst>
              <p:ext uri="{D42A27DB-BD31-4B8C-83A1-F6EECF244321}">
                <p14:modId xmlns:p14="http://schemas.microsoft.com/office/powerpoint/2010/main" val="582456970"/>
              </p:ext>
            </p:extLst>
          </p:nvPr>
        </p:nvGraphicFramePr>
        <p:xfrm>
          <a:off x="1580494" y="2032061"/>
          <a:ext cx="6019800" cy="2133600"/>
        </p:xfrm>
        <a:graphic>
          <a:graphicData uri="http://schemas.openxmlformats.org/drawingml/2006/table">
            <a:tbl>
              <a:tblPr firstRow="1" bandRow="1"/>
              <a:tblGrid>
                <a:gridCol w="1203960">
                  <a:extLst>
                    <a:ext uri="{9D8B030D-6E8A-4147-A177-3AD203B41FA5}">
                      <a16:colId xmlns:a16="http://schemas.microsoft.com/office/drawing/2014/main" val="1234080202"/>
                    </a:ext>
                  </a:extLst>
                </a:gridCol>
                <a:gridCol w="4815840">
                  <a:extLst>
                    <a:ext uri="{9D8B030D-6E8A-4147-A177-3AD203B41FA5}">
                      <a16:colId xmlns:a16="http://schemas.microsoft.com/office/drawing/2014/main" val="2391036123"/>
                    </a:ext>
                  </a:extLst>
                </a:gridCol>
              </a:tblGrid>
              <a:tr h="405606">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2000" dirty="0"/>
                        <a:t>Modifier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20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270300461"/>
                  </a:ext>
                </a:extLst>
              </a:tr>
              <a:tr h="737394">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dirty="0"/>
                        <a:t>-GT</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Via</a:t>
                      </a:r>
                      <a:r>
                        <a:rPr lang="en-US" sz="1800" baseline="0" dirty="0"/>
                        <a:t> interactive audio and video telecommunication systems</a:t>
                      </a:r>
                      <a:endParaRPr lang="en-US" sz="18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322249963"/>
                  </a:ext>
                </a:extLst>
              </a:tr>
              <a:tr h="9906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2000" dirty="0"/>
                        <a:t>-95</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t>Synchronous telemedicine service rendered via a real-time interactive audio and video telecommunications system</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3995271119"/>
                  </a:ext>
                </a:extLst>
              </a:tr>
            </a:tbl>
          </a:graphicData>
        </a:graphic>
      </p:graphicFrame>
      <p:sp>
        <p:nvSpPr>
          <p:cNvPr id="5" name="TextBox 4">
            <a:extLst>
              <a:ext uri="{FF2B5EF4-FFF2-40B4-BE49-F238E27FC236}">
                <a16:creationId xmlns:a16="http://schemas.microsoft.com/office/drawing/2014/main" id="{055EE312-D914-4CF8-8BC8-8E022945410F}"/>
              </a:ext>
            </a:extLst>
          </p:cNvPr>
          <p:cNvSpPr txBox="1"/>
          <p:nvPr/>
        </p:nvSpPr>
        <p:spPr>
          <a:xfrm>
            <a:off x="551794" y="4568084"/>
            <a:ext cx="8077200" cy="1631216"/>
          </a:xfrm>
          <a:prstGeom prst="rect">
            <a:avLst/>
          </a:prstGeom>
          <a:noFill/>
        </p:spPr>
        <p:txBody>
          <a:bodyPr wrap="square" rtlCol="0">
            <a:spAutoFit/>
          </a:bodyPr>
          <a:lstStyle/>
          <a:p>
            <a:pPr marL="285750"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By appending a –GT modifier, the distant site Physician/ACP is certifying that a covered telehealth service was furnished</a:t>
            </a:r>
          </a:p>
          <a:p>
            <a:pPr marL="285750" indent="-285750" fontAlgn="base">
              <a:spcBef>
                <a:spcPct val="0"/>
              </a:spcBef>
              <a:spcAft>
                <a:spcPct val="0"/>
              </a:spcAft>
              <a:buFont typeface="Arial" panose="020B0604020202020204" pitchFamily="34" charset="0"/>
              <a:buChar char="•"/>
            </a:pPr>
            <a:r>
              <a:rPr lang="en-US" sz="2000" dirty="0">
                <a:solidFill>
                  <a:schemeClr val="tx1">
                    <a:lumMod val="75000"/>
                    <a:lumOff val="25000"/>
                  </a:schemeClr>
                </a:solidFill>
                <a:latin typeface="Arial"/>
                <a:cs typeface="Arial" charset="0"/>
              </a:rPr>
              <a:t>The -95 modifier indicates that a service has been performed that meets the “interactive communications” requirements of a telehealth service</a:t>
            </a:r>
          </a:p>
        </p:txBody>
      </p:sp>
    </p:spTree>
    <p:extLst>
      <p:ext uri="{BB962C8B-B14F-4D97-AF65-F5344CB8AC3E}">
        <p14:creationId xmlns:p14="http://schemas.microsoft.com/office/powerpoint/2010/main" val="83642661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02798"/>
            <a:ext cx="9144000" cy="4085631"/>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I</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Alcohol/Substance Abuse</a:t>
            </a:r>
          </a:p>
          <a:p>
            <a:pPr algn="ctr"/>
            <a:r>
              <a:rPr lang="en-US" sz="4400" b="1" dirty="0">
                <a:latin typeface="Arial" panose="020B0604020202020204" pitchFamily="34" charset="0"/>
                <a:cs typeface="Arial" panose="020B0604020202020204" pitchFamily="34" charset="0"/>
              </a:rPr>
              <a:t>Screening, Brief Intervention, and</a:t>
            </a:r>
          </a:p>
          <a:p>
            <a:pPr algn="ctr"/>
            <a:r>
              <a:rPr lang="en-US" sz="4400" b="1" dirty="0">
                <a:latin typeface="Arial" panose="020B0604020202020204" pitchFamily="34" charset="0"/>
                <a:cs typeface="Arial" panose="020B0604020202020204" pitchFamily="34" charset="0"/>
              </a:rPr>
              <a:t>Referral to Treatment Services</a:t>
            </a:r>
          </a:p>
          <a:p>
            <a:pPr algn="ctr"/>
            <a:r>
              <a:rPr lang="en-US" sz="4400" b="1" dirty="0">
                <a:latin typeface="Arial" panose="020B0604020202020204" pitchFamily="34" charset="0"/>
                <a:cs typeface="Arial" panose="020B0604020202020204" pitchFamily="34" charset="0"/>
              </a:rPr>
              <a:t>(SBIRT)</a:t>
            </a:r>
          </a:p>
        </p:txBody>
      </p:sp>
      <p:pic>
        <p:nvPicPr>
          <p:cNvPr id="2" name="Picture 1">
            <a:extLst>
              <a:ext uri="{FF2B5EF4-FFF2-40B4-BE49-F238E27FC236}">
                <a16:creationId xmlns:a16="http://schemas.microsoft.com/office/drawing/2014/main" id="{68CDF814-15B4-4739-A5AB-FE06DDEAE8E5}"/>
              </a:ext>
            </a:extLst>
          </p:cNvPr>
          <p:cNvPicPr>
            <a:picLocks noChangeAspect="1"/>
          </p:cNvPicPr>
          <p:nvPr/>
        </p:nvPicPr>
        <p:blipFill>
          <a:blip r:embed="rId2"/>
          <a:stretch>
            <a:fillRect/>
          </a:stretch>
        </p:blipFill>
        <p:spPr>
          <a:xfrm>
            <a:off x="1249392" y="5511963"/>
            <a:ext cx="6645216" cy="597460"/>
          </a:xfrm>
          <a:prstGeom prst="rect">
            <a:avLst/>
          </a:prstGeom>
        </p:spPr>
      </p:pic>
    </p:spTree>
    <p:extLst>
      <p:ext uri="{BB962C8B-B14F-4D97-AF65-F5344CB8AC3E}">
        <p14:creationId xmlns:p14="http://schemas.microsoft.com/office/powerpoint/2010/main" val="2955825244"/>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SBIRT Overview</a:t>
            </a:r>
          </a:p>
        </p:txBody>
      </p:sp>
      <p:sp>
        <p:nvSpPr>
          <p:cNvPr id="4" name="Text Box 6">
            <a:extLst>
              <a:ext uri="{FF2B5EF4-FFF2-40B4-BE49-F238E27FC236}">
                <a16:creationId xmlns:a16="http://schemas.microsoft.com/office/drawing/2014/main" id="{9CB8BF8E-B890-488C-81E8-8DFBD8DB0CDA}"/>
              </a:ext>
            </a:extLst>
          </p:cNvPr>
          <p:cNvSpPr txBox="1">
            <a:spLocks noChangeArrowheads="1"/>
          </p:cNvSpPr>
          <p:nvPr/>
        </p:nvSpPr>
        <p:spPr bwMode="auto">
          <a:xfrm>
            <a:off x="632638" y="1819940"/>
            <a:ext cx="75438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algn="just" fontAlgn="base">
              <a:spcBef>
                <a:spcPct val="0"/>
              </a:spcBef>
              <a:spcAft>
                <a:spcPct val="0"/>
              </a:spcAft>
              <a:buClr>
                <a:srgbClr val="333333"/>
              </a:buClr>
              <a:buSzPct val="100000"/>
              <a:buFont typeface="Arial" panose="020B0604020202020204" pitchFamily="34" charset="0"/>
              <a:buChar char="•"/>
            </a:pPr>
            <a:r>
              <a:rPr lang="en-US" sz="2400" dirty="0">
                <a:solidFill>
                  <a:schemeClr val="tx1">
                    <a:lumMod val="75000"/>
                    <a:lumOff val="25000"/>
                  </a:schemeClr>
                </a:solidFill>
                <a:cs typeface="Arial" charset="0"/>
              </a:rPr>
              <a:t>S</a:t>
            </a:r>
            <a:r>
              <a:rPr lang="en-US" sz="2400" b="0" dirty="0">
                <a:solidFill>
                  <a:schemeClr val="tx1">
                    <a:lumMod val="75000"/>
                    <a:lumOff val="25000"/>
                  </a:schemeClr>
                </a:solidFill>
                <a:cs typeface="Arial" charset="0"/>
              </a:rPr>
              <a:t>creening – use a tool to identify risky substance use behaviors, such as the </a:t>
            </a:r>
            <a:r>
              <a:rPr lang="en-US" sz="2400" b="0" i="1" dirty="0">
                <a:solidFill>
                  <a:schemeClr val="tx1">
                    <a:lumMod val="75000"/>
                    <a:lumOff val="25000"/>
                  </a:schemeClr>
                </a:solidFill>
                <a:cs typeface="Arial" charset="0"/>
              </a:rPr>
              <a:t>Single Question Screen </a:t>
            </a:r>
            <a:r>
              <a:rPr lang="en-US" sz="2400" b="0" dirty="0">
                <a:solidFill>
                  <a:schemeClr val="tx1">
                    <a:lumMod val="75000"/>
                    <a:lumOff val="25000"/>
                  </a:schemeClr>
                </a:solidFill>
                <a:cs typeface="Arial" charset="0"/>
              </a:rPr>
              <a:t>or the </a:t>
            </a:r>
            <a:r>
              <a:rPr lang="en-US" sz="2400" b="0" i="1" dirty="0">
                <a:solidFill>
                  <a:schemeClr val="tx1">
                    <a:lumMod val="75000"/>
                    <a:lumOff val="25000"/>
                  </a:schemeClr>
                </a:solidFill>
                <a:cs typeface="Arial" charset="0"/>
              </a:rPr>
              <a:t>Quick Screen</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dirty="0">
                <a:solidFill>
                  <a:schemeClr val="tx1">
                    <a:lumMod val="75000"/>
                    <a:lumOff val="25000"/>
                  </a:schemeClr>
                </a:solidFill>
                <a:cs typeface="Arial" charset="0"/>
              </a:rPr>
              <a:t>B</a:t>
            </a:r>
            <a:r>
              <a:rPr lang="en-US" sz="2400" b="0" dirty="0">
                <a:solidFill>
                  <a:schemeClr val="tx1">
                    <a:lumMod val="75000"/>
                    <a:lumOff val="25000"/>
                  </a:schemeClr>
                </a:solidFill>
                <a:cs typeface="Arial" charset="0"/>
              </a:rPr>
              <a:t>rief </a:t>
            </a:r>
            <a:r>
              <a:rPr lang="en-US" sz="2400" dirty="0">
                <a:solidFill>
                  <a:schemeClr val="tx1">
                    <a:lumMod val="75000"/>
                    <a:lumOff val="25000"/>
                  </a:schemeClr>
                </a:solidFill>
                <a:cs typeface="Arial" charset="0"/>
              </a:rPr>
              <a:t>I</a:t>
            </a:r>
            <a:r>
              <a:rPr lang="en-US" sz="2400" b="0" dirty="0">
                <a:solidFill>
                  <a:schemeClr val="tx1">
                    <a:lumMod val="75000"/>
                    <a:lumOff val="25000"/>
                  </a:schemeClr>
                </a:solidFill>
                <a:cs typeface="Arial" charset="0"/>
              </a:rPr>
              <a:t>ntervention – focus on increasing patient awareness and changing behavior to prevent progression of substance abuse when a hazardous behavior pattern is identified</a:t>
            </a:r>
          </a:p>
          <a:p>
            <a:pPr marL="457200" indent="-457200" algn="just" fontAlgn="base">
              <a:spcBef>
                <a:spcPct val="0"/>
              </a:spcBef>
              <a:spcAft>
                <a:spcPct val="0"/>
              </a:spcAft>
              <a:buClr>
                <a:srgbClr val="333333"/>
              </a:buClr>
              <a:buSzPct val="100000"/>
              <a:buFont typeface="Arial" panose="020B0604020202020204" pitchFamily="34" charset="0"/>
              <a:buChar char="•"/>
            </a:pPr>
            <a:r>
              <a:rPr lang="en-US" sz="2400" dirty="0">
                <a:solidFill>
                  <a:schemeClr val="tx1">
                    <a:lumMod val="75000"/>
                    <a:lumOff val="25000"/>
                  </a:schemeClr>
                </a:solidFill>
                <a:cs typeface="Arial" charset="0"/>
              </a:rPr>
              <a:t>R</a:t>
            </a:r>
            <a:r>
              <a:rPr lang="en-US" sz="2400" b="0" dirty="0">
                <a:solidFill>
                  <a:schemeClr val="tx1">
                    <a:lumMod val="75000"/>
                    <a:lumOff val="25000"/>
                  </a:schemeClr>
                </a:solidFill>
                <a:cs typeface="Arial" charset="0"/>
              </a:rPr>
              <a:t>eferral and </a:t>
            </a:r>
            <a:r>
              <a:rPr lang="en-US" sz="2400" dirty="0">
                <a:solidFill>
                  <a:schemeClr val="tx1">
                    <a:lumMod val="75000"/>
                    <a:lumOff val="25000"/>
                  </a:schemeClr>
                </a:solidFill>
                <a:cs typeface="Arial" charset="0"/>
              </a:rPr>
              <a:t>T</a:t>
            </a:r>
            <a:r>
              <a:rPr lang="en-US" sz="2400" b="0" dirty="0">
                <a:solidFill>
                  <a:schemeClr val="tx1">
                    <a:lumMod val="75000"/>
                    <a:lumOff val="25000"/>
                  </a:schemeClr>
                </a:solidFill>
                <a:cs typeface="Arial" charset="0"/>
              </a:rPr>
              <a:t>reatment – facilitate access to more advanced treatment options and support</a:t>
            </a:r>
          </a:p>
        </p:txBody>
      </p:sp>
    </p:spTree>
    <p:extLst>
      <p:ext uri="{BB962C8B-B14F-4D97-AF65-F5344CB8AC3E}">
        <p14:creationId xmlns:p14="http://schemas.microsoft.com/office/powerpoint/2010/main" val="149061706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SBIRT Coverage</a:t>
            </a:r>
          </a:p>
        </p:txBody>
      </p:sp>
      <p:sp>
        <p:nvSpPr>
          <p:cNvPr id="3" name="TextBox 2">
            <a:extLst>
              <a:ext uri="{FF2B5EF4-FFF2-40B4-BE49-F238E27FC236}">
                <a16:creationId xmlns:a16="http://schemas.microsoft.com/office/drawing/2014/main" id="{F758D94B-37FD-4759-98AD-910D7CFF8CC3}"/>
              </a:ext>
            </a:extLst>
          </p:cNvPr>
          <p:cNvSpPr txBox="1"/>
          <p:nvPr/>
        </p:nvSpPr>
        <p:spPr>
          <a:xfrm>
            <a:off x="528083" y="1633870"/>
            <a:ext cx="7848600" cy="1200329"/>
          </a:xfrm>
          <a:prstGeom prst="rect">
            <a:avLst/>
          </a:prstGeom>
          <a:noFill/>
        </p:spPr>
        <p:txBody>
          <a:bodyPr wrap="square" rtlCol="0">
            <a:spAutoFit/>
          </a:bodyPr>
          <a:lstStyle/>
          <a:p>
            <a:pPr algn="just" fontAlgn="base">
              <a:spcBef>
                <a:spcPct val="0"/>
              </a:spcBef>
              <a:spcAft>
                <a:spcPct val="0"/>
              </a:spcAft>
              <a:buClr>
                <a:srgbClr val="333333"/>
              </a:buClr>
              <a:buSzPct val="100000"/>
            </a:pPr>
            <a:r>
              <a:rPr lang="en-US" sz="2400" dirty="0">
                <a:solidFill>
                  <a:schemeClr val="tx1">
                    <a:lumMod val="75000"/>
                    <a:lumOff val="25000"/>
                  </a:schemeClr>
                </a:solidFill>
                <a:latin typeface="Arial" panose="020B0604020202020204" pitchFamily="34" charset="0"/>
                <a:cs typeface="Arial" panose="020B0604020202020204" pitchFamily="34" charset="0"/>
              </a:rPr>
              <a:t>Medicare covers medically necessary SBIRT services when performed in a physician office or outpatient hospital department</a:t>
            </a:r>
            <a:endParaRPr lang="en-US" sz="2400" i="1" dirty="0">
              <a:solidFill>
                <a:schemeClr val="tx1">
                  <a:lumMod val="75000"/>
                  <a:lumOff val="25000"/>
                </a:schemeClr>
              </a:solidFill>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33B015A-A894-48EB-BAA6-18009CC3F3B4}"/>
              </a:ext>
            </a:extLst>
          </p:cNvPr>
          <p:cNvGraphicFramePr>
            <a:graphicFrameLocks noGrp="1"/>
          </p:cNvGraphicFramePr>
          <p:nvPr>
            <p:extLst>
              <p:ext uri="{D42A27DB-BD31-4B8C-83A1-F6EECF244321}">
                <p14:modId xmlns:p14="http://schemas.microsoft.com/office/powerpoint/2010/main" val="4182162361"/>
              </p:ext>
            </p:extLst>
          </p:nvPr>
        </p:nvGraphicFramePr>
        <p:xfrm>
          <a:off x="1008993" y="2950536"/>
          <a:ext cx="7162801" cy="2209799"/>
        </p:xfrm>
        <a:graphic>
          <a:graphicData uri="http://schemas.openxmlformats.org/drawingml/2006/table">
            <a:tbl>
              <a:tblPr firstRow="1" firstCol="1" bandRow="1"/>
              <a:tblGrid>
                <a:gridCol w="1098719">
                  <a:extLst>
                    <a:ext uri="{9D8B030D-6E8A-4147-A177-3AD203B41FA5}">
                      <a16:colId xmlns:a16="http://schemas.microsoft.com/office/drawing/2014/main" val="20000"/>
                    </a:ext>
                  </a:extLst>
                </a:gridCol>
                <a:gridCol w="1209241">
                  <a:extLst>
                    <a:ext uri="{9D8B030D-6E8A-4147-A177-3AD203B41FA5}">
                      <a16:colId xmlns:a16="http://schemas.microsoft.com/office/drawing/2014/main" val="20001"/>
                    </a:ext>
                  </a:extLst>
                </a:gridCol>
                <a:gridCol w="4854841">
                  <a:extLst>
                    <a:ext uri="{9D8B030D-6E8A-4147-A177-3AD203B41FA5}">
                      <a16:colId xmlns:a16="http://schemas.microsoft.com/office/drawing/2014/main" val="20002"/>
                    </a:ext>
                  </a:extLst>
                </a:gridCol>
              </a:tblGrid>
              <a:tr h="464342">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Medicare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Commercial Payer</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nSpc>
                          <a:spcPct val="107000"/>
                        </a:lnSpc>
                        <a:spcBef>
                          <a:spcPts val="0"/>
                        </a:spcBef>
                        <a:spcAft>
                          <a:spcPts val="0"/>
                        </a:spcAft>
                      </a:pPr>
                      <a:r>
                        <a:rPr lang="en-US" sz="1400" b="1" dirty="0">
                          <a:solidFill>
                            <a:srgbClr val="FFFFFF"/>
                          </a:solidFill>
                          <a:effectLst/>
                          <a:latin typeface="Arial" panose="020B0604020202020204" pitchFamily="34" charset="0"/>
                          <a:ea typeface="Calibri" panose="020F0502020204030204" pitchFamily="34" charset="0"/>
                          <a:cs typeface="Arial" panose="020B0604020202020204" pitchFamily="34" charset="0"/>
                        </a:rPr>
                        <a:t>Description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581819">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G0442</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99420</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l">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Administration and interpretation</a:t>
                      </a:r>
                      <a:r>
                        <a:rPr lang="en-US" sz="1400" dirty="0">
                          <a:effectLst/>
                          <a:latin typeface="Arial" panose="020B0604020202020204" pitchFamily="34" charset="0"/>
                          <a:ea typeface="Calibri" panose="020F0502020204030204" pitchFamily="34" charset="0"/>
                          <a:cs typeface="Arial" panose="020B0604020202020204" pitchFamily="34" charset="0"/>
                        </a:rPr>
                        <a:t> of health risk assessment instrument (i.e. DAST or AUDIT)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81819">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G0396</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99408</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l">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Alcohol and/or substance abuse structured screening and brief intervention services; </a:t>
                      </a:r>
                      <a:r>
                        <a:rPr lang="en-US" sz="1400" b="1" dirty="0">
                          <a:effectLst/>
                          <a:latin typeface="Arial" panose="020B0604020202020204" pitchFamily="34" charset="0"/>
                          <a:ea typeface="Calibri" panose="020F0502020204030204" pitchFamily="34" charset="0"/>
                          <a:cs typeface="Arial" panose="020B0604020202020204" pitchFamily="34" charset="0"/>
                        </a:rPr>
                        <a:t>15 to 30 minutes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81819">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G0397</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ctr">
                        <a:lnSpc>
                          <a:spcPct val="107000"/>
                        </a:lnSpc>
                        <a:spcBef>
                          <a:spcPts val="0"/>
                        </a:spcBef>
                        <a:spcAft>
                          <a:spcPts val="0"/>
                        </a:spcAft>
                      </a:pPr>
                      <a:r>
                        <a:rPr lang="en-US" sz="1400" b="1" dirty="0">
                          <a:effectLst/>
                          <a:latin typeface="Arial" panose="020B0604020202020204" pitchFamily="34" charset="0"/>
                          <a:ea typeface="Calibri" panose="020F0502020204030204" pitchFamily="34" charset="0"/>
                          <a:cs typeface="Arial" panose="020B0604020202020204" pitchFamily="34" charset="0"/>
                        </a:rPr>
                        <a:t>99409</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marL="0" marR="0" algn="l">
                        <a:lnSpc>
                          <a:spcPct val="107000"/>
                        </a:lnSpc>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Alcohol and/or substance abuse structured screening and brief intervention services; </a:t>
                      </a:r>
                      <a:r>
                        <a:rPr lang="en-US" sz="1400" b="1" dirty="0">
                          <a:effectLst/>
                          <a:latin typeface="Arial" panose="020B0604020202020204" pitchFamily="34" charset="0"/>
                          <a:ea typeface="Calibri" panose="020F0502020204030204" pitchFamily="34" charset="0"/>
                          <a:cs typeface="Arial" panose="020B0604020202020204" pitchFamily="34" charset="0"/>
                        </a:rPr>
                        <a:t>greater than 30 minutes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B7B4D82A-1E47-4D05-A555-4BBFDF51F533}"/>
              </a:ext>
            </a:extLst>
          </p:cNvPr>
          <p:cNvSpPr txBox="1"/>
          <p:nvPr/>
        </p:nvSpPr>
        <p:spPr>
          <a:xfrm>
            <a:off x="1200754" y="5276672"/>
            <a:ext cx="7305293" cy="1015663"/>
          </a:xfrm>
          <a:prstGeom prst="rect">
            <a:avLst/>
          </a:prstGeom>
          <a:noFill/>
        </p:spPr>
        <p:txBody>
          <a:bodyPr wrap="square" rtlCol="0">
            <a:spAutoFit/>
          </a:bodyPr>
          <a:lstStyle/>
          <a:p>
            <a:pPr fontAlgn="base">
              <a:spcBef>
                <a:spcPct val="0"/>
              </a:spcBef>
              <a:spcAft>
                <a:spcPct val="0"/>
              </a:spcAft>
            </a:pPr>
            <a:r>
              <a:rPr lang="en-US" sz="2000" dirty="0">
                <a:solidFill>
                  <a:prstClr val="black"/>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G0396 and G0397 (CPT codes 99408 and 99409) are time based codes; therefore the amount of time spent providing these services must be documented</a:t>
            </a:r>
          </a:p>
        </p:txBody>
      </p:sp>
    </p:spTree>
    <p:extLst>
      <p:ext uri="{BB962C8B-B14F-4D97-AF65-F5344CB8AC3E}">
        <p14:creationId xmlns:p14="http://schemas.microsoft.com/office/powerpoint/2010/main" val="2621007512"/>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SBIRT with an E/M Service</a:t>
            </a:r>
          </a:p>
        </p:txBody>
      </p:sp>
      <p:sp>
        <p:nvSpPr>
          <p:cNvPr id="3" name="Rectangle 2">
            <a:extLst>
              <a:ext uri="{FF2B5EF4-FFF2-40B4-BE49-F238E27FC236}">
                <a16:creationId xmlns:a16="http://schemas.microsoft.com/office/drawing/2014/main" id="{1F130CAC-BD83-41BD-A44F-B780C2F2190B}"/>
              </a:ext>
            </a:extLst>
          </p:cNvPr>
          <p:cNvSpPr/>
          <p:nvPr/>
        </p:nvSpPr>
        <p:spPr>
          <a:xfrm>
            <a:off x="932794" y="2000693"/>
            <a:ext cx="7315200" cy="2677656"/>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If a significant and separately identifiable E/M service is provided during the same encounter as SBIRT, both services may be reported</a:t>
            </a:r>
          </a:p>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Modifier -25 should be appended to the E/M code</a:t>
            </a:r>
          </a:p>
          <a:p>
            <a:pPr marL="285750" indent="-28575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Appropriate documentation must be present in the medical record to support reporting the E/M visit and SBIRT services </a:t>
            </a:r>
          </a:p>
        </p:txBody>
      </p:sp>
    </p:spTree>
    <p:extLst>
      <p:ext uri="{BB962C8B-B14F-4D97-AF65-F5344CB8AC3E}">
        <p14:creationId xmlns:p14="http://schemas.microsoft.com/office/powerpoint/2010/main" val="588582082"/>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51883"/>
            <a:ext cx="9144000" cy="2746688"/>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J</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Transitional Care Management</a:t>
            </a:r>
          </a:p>
          <a:p>
            <a:pPr algn="ctr"/>
            <a:r>
              <a:rPr lang="en-US" sz="4400" b="1" dirty="0">
                <a:latin typeface="Arial" panose="020B0604020202020204" pitchFamily="34" charset="0"/>
                <a:cs typeface="Arial" panose="020B0604020202020204" pitchFamily="34" charset="0"/>
              </a:rPr>
              <a:t>(TCM) Services</a:t>
            </a:r>
          </a:p>
        </p:txBody>
      </p:sp>
      <p:pic>
        <p:nvPicPr>
          <p:cNvPr id="2" name="Picture 1">
            <a:extLst>
              <a:ext uri="{FF2B5EF4-FFF2-40B4-BE49-F238E27FC236}">
                <a16:creationId xmlns:a16="http://schemas.microsoft.com/office/drawing/2014/main" id="{56893B46-EBEB-4AD9-9352-FB026CE262C1}"/>
              </a:ext>
            </a:extLst>
          </p:cNvPr>
          <p:cNvPicPr>
            <a:picLocks noChangeAspect="1"/>
          </p:cNvPicPr>
          <p:nvPr/>
        </p:nvPicPr>
        <p:blipFill>
          <a:blip r:embed="rId2"/>
          <a:stretch>
            <a:fillRect/>
          </a:stretch>
        </p:blipFill>
        <p:spPr>
          <a:xfrm>
            <a:off x="1249392" y="5129191"/>
            <a:ext cx="6645216" cy="597460"/>
          </a:xfrm>
          <a:prstGeom prst="rect">
            <a:avLst/>
          </a:prstGeom>
        </p:spPr>
      </p:pic>
    </p:spTree>
    <p:extLst>
      <p:ext uri="{BB962C8B-B14F-4D97-AF65-F5344CB8AC3E}">
        <p14:creationId xmlns:p14="http://schemas.microsoft.com/office/powerpoint/2010/main" val="1179454485"/>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4" name="Rectangle 3">
            <a:extLst>
              <a:ext uri="{FF2B5EF4-FFF2-40B4-BE49-F238E27FC236}">
                <a16:creationId xmlns:a16="http://schemas.microsoft.com/office/drawing/2014/main" id="{6B940ECB-8110-4C33-AFFB-5C1C3B31F391}"/>
              </a:ext>
            </a:extLst>
          </p:cNvPr>
          <p:cNvSpPr txBox="1">
            <a:spLocks noChangeArrowheads="1"/>
          </p:cNvSpPr>
          <p:nvPr/>
        </p:nvSpPr>
        <p:spPr bwMode="auto">
          <a:xfrm>
            <a:off x="323194" y="1499190"/>
            <a:ext cx="8534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Purpose of these services is to ensure that patients whose medical and/or psychosocial conditions </a:t>
            </a:r>
            <a:r>
              <a:rPr kumimoji="0" lang="en-US" sz="24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require moderate or high complexity decision-making</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are seen in a physician’s office following discharge rather than be at risk for readmission</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Can be billed only once in the 30 days following discharge by a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single community Physician/ACP</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reporting individual provides or oversees the management and/or coordination of services, as needed, for all medical conditions, psychosocial needs, and activities of daily living support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by providing first contact and continuous access</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transitional care period commences upon the date of discharge and continues for the next 29 days</a:t>
            </a:r>
          </a:p>
        </p:txBody>
      </p:sp>
    </p:spTree>
    <p:extLst>
      <p:ext uri="{BB962C8B-B14F-4D97-AF65-F5344CB8AC3E}">
        <p14:creationId xmlns:p14="http://schemas.microsoft.com/office/powerpoint/2010/main" val="342055228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Content Placeholder 2">
            <a:extLst>
              <a:ext uri="{FF2B5EF4-FFF2-40B4-BE49-F238E27FC236}">
                <a16:creationId xmlns:a16="http://schemas.microsoft.com/office/drawing/2014/main" id="{D447A576-60D4-41A2-A518-17868CFFDD02}"/>
              </a:ext>
            </a:extLst>
          </p:cNvPr>
          <p:cNvSpPr txBox="1">
            <a:spLocks/>
          </p:cNvSpPr>
          <p:nvPr/>
        </p:nvSpPr>
        <p:spPr bwMode="auto">
          <a:xfrm>
            <a:off x="361293" y="1519183"/>
            <a:ext cx="8458199" cy="209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2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Require</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2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one face-to-face visit within a specified time</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2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frame</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a:t>
            </a:r>
            <a:r>
              <a:rPr kumimoji="0" lang="en-US" sz="22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in combination with non face-to-face services</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200" b="1"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Medication reconciliation and management must occur no later than the date of the face-to-face visit</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May be reported for new or established patients during transitions described below</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400" b="0" i="0" u="none" strike="noStrike" kern="1200" cap="none" spc="0" normalizeH="0" baseline="0" noProof="0" dirty="0">
              <a:ln>
                <a:noFill/>
              </a:ln>
              <a:solidFill>
                <a:srgbClr val="333333"/>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CEEBFA8D-5AE0-44B4-A4D6-13595831E900}"/>
              </a:ext>
            </a:extLst>
          </p:cNvPr>
          <p:cNvGraphicFramePr>
            <a:graphicFrameLocks noGrp="1"/>
          </p:cNvGraphicFramePr>
          <p:nvPr>
            <p:extLst>
              <p:ext uri="{D42A27DB-BD31-4B8C-83A1-F6EECF244321}">
                <p14:modId xmlns:p14="http://schemas.microsoft.com/office/powerpoint/2010/main" val="323702140"/>
              </p:ext>
            </p:extLst>
          </p:nvPr>
        </p:nvGraphicFramePr>
        <p:xfrm>
          <a:off x="932792" y="3615070"/>
          <a:ext cx="7315200" cy="2194560"/>
        </p:xfrm>
        <a:graphic>
          <a:graphicData uri="http://schemas.openxmlformats.org/drawingml/2006/table">
            <a:tbl>
              <a:tblPr/>
              <a:tblGrid>
                <a:gridCol w="4008643">
                  <a:extLst>
                    <a:ext uri="{9D8B030D-6E8A-4147-A177-3AD203B41FA5}">
                      <a16:colId xmlns:a16="http://schemas.microsoft.com/office/drawing/2014/main" val="20000"/>
                    </a:ext>
                  </a:extLst>
                </a:gridCol>
                <a:gridCol w="3306557">
                  <a:extLst>
                    <a:ext uri="{9D8B030D-6E8A-4147-A177-3AD203B41FA5}">
                      <a16:colId xmlns:a16="http://schemas.microsoft.com/office/drawing/2014/main" val="20001"/>
                    </a:ext>
                  </a:extLst>
                </a:gridCol>
              </a:tblGrid>
              <a:tr h="306294">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1900" b="1" i="0" u="none" strike="noStrike" dirty="0">
                          <a:solidFill>
                            <a:srgbClr val="008C95"/>
                          </a:solidFill>
                          <a:effectLst/>
                          <a:latin typeface="Arial"/>
                        </a:rPr>
                        <a:t>From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1900" b="1" i="0" u="none" strike="noStrike" dirty="0">
                          <a:solidFill>
                            <a:srgbClr val="008C95"/>
                          </a:solidFill>
                          <a:effectLst/>
                          <a:latin typeface="Arial"/>
                        </a:rPr>
                        <a:t>To</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0176">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b"/>
                      <a:r>
                        <a:rPr lang="en-US" sz="1900" b="0" i="0" u="none" strike="noStrike" dirty="0">
                          <a:solidFill>
                            <a:schemeClr val="tx1">
                              <a:lumMod val="75000"/>
                              <a:lumOff val="25000"/>
                            </a:schemeClr>
                          </a:solidFill>
                          <a:effectLst/>
                          <a:latin typeface="Calibri"/>
                        </a:rPr>
                        <a:t>• </a:t>
                      </a:r>
                      <a:r>
                        <a:rPr lang="en-US" sz="1900" b="0" i="0" u="none" strike="noStrike" dirty="0">
                          <a:solidFill>
                            <a:schemeClr val="tx1">
                              <a:lumMod val="75000"/>
                              <a:lumOff val="25000"/>
                            </a:schemeClr>
                          </a:solidFill>
                          <a:effectLst/>
                          <a:latin typeface="Arial"/>
                        </a:rPr>
                        <a:t>Inpatient hospital setting (acute, rehab, long-term acute),</a:t>
                      </a:r>
                    </a:p>
                  </a:txBody>
                  <a:tcPr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tc rowSpan="4">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1900" b="0" i="0" u="none" strike="noStrike" dirty="0">
                          <a:solidFill>
                            <a:schemeClr val="tx1">
                              <a:lumMod val="75000"/>
                              <a:lumOff val="25000"/>
                            </a:schemeClr>
                          </a:solidFill>
                          <a:effectLst/>
                          <a:latin typeface="Arial"/>
                        </a:rPr>
                        <a:t>  Patient's community setting </a:t>
                      </a:r>
                    </a:p>
                    <a:p>
                      <a:pPr algn="l" fontAlgn="ctr"/>
                      <a:r>
                        <a:rPr lang="en-US" sz="1900" b="0" i="0" u="none" strike="noStrike" dirty="0">
                          <a:solidFill>
                            <a:schemeClr val="tx1">
                              <a:lumMod val="75000"/>
                              <a:lumOff val="25000"/>
                            </a:schemeClr>
                          </a:solidFill>
                          <a:effectLst/>
                          <a:latin typeface="Arial"/>
                        </a:rPr>
                        <a:t>  (home, domiciliary, rest </a:t>
                      </a:r>
                    </a:p>
                    <a:p>
                      <a:pPr algn="l" fontAlgn="ctr"/>
                      <a:r>
                        <a:rPr lang="en-US" sz="1900" b="0" i="0" u="none" strike="noStrike" dirty="0">
                          <a:solidFill>
                            <a:schemeClr val="tx1">
                              <a:lumMod val="75000"/>
                              <a:lumOff val="25000"/>
                            </a:schemeClr>
                          </a:solidFill>
                          <a:effectLst/>
                          <a:latin typeface="Arial"/>
                        </a:rPr>
                        <a:t>  home or assisting living </a:t>
                      </a:r>
                    </a:p>
                    <a:p>
                      <a:pPr algn="l" fontAlgn="ctr"/>
                      <a:r>
                        <a:rPr lang="en-US" sz="1900" b="0" i="0" u="none" strike="noStrike" dirty="0">
                          <a:solidFill>
                            <a:schemeClr val="tx1">
                              <a:lumMod val="75000"/>
                              <a:lumOff val="25000"/>
                            </a:schemeClr>
                          </a:solidFill>
                          <a:effectLst/>
                          <a:latin typeface="Arial"/>
                        </a:rPr>
                        <a:t>  facility)*</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118">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1900" b="0" i="0" u="none" strike="noStrike" dirty="0">
                          <a:solidFill>
                            <a:schemeClr val="tx1">
                              <a:lumMod val="75000"/>
                              <a:lumOff val="25000"/>
                            </a:schemeClr>
                          </a:solidFill>
                          <a:effectLst/>
                          <a:latin typeface="Calibri"/>
                        </a:rPr>
                        <a:t>•</a:t>
                      </a:r>
                      <a:r>
                        <a:rPr lang="en-US" sz="1900" b="0" i="0" u="none" strike="noStrike" dirty="0">
                          <a:solidFill>
                            <a:schemeClr val="tx1">
                              <a:lumMod val="75000"/>
                              <a:lumOff val="25000"/>
                            </a:schemeClr>
                          </a:solidFill>
                          <a:effectLst/>
                          <a:latin typeface="Arial"/>
                        </a:rPr>
                        <a:t> Partial hospitalization programs,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02"/>
                  </a:ext>
                </a:extLst>
              </a:tr>
              <a:tr h="313765">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1900" b="0" i="0" u="none" strike="noStrike" dirty="0">
                          <a:solidFill>
                            <a:schemeClr val="tx1">
                              <a:lumMod val="75000"/>
                              <a:lumOff val="25000"/>
                            </a:schemeClr>
                          </a:solidFill>
                          <a:effectLst/>
                          <a:latin typeface="Calibri"/>
                        </a:rPr>
                        <a:t>•</a:t>
                      </a:r>
                      <a:r>
                        <a:rPr lang="en-US" sz="1900" b="0" i="0" u="none" strike="noStrike" dirty="0">
                          <a:solidFill>
                            <a:schemeClr val="tx1">
                              <a:lumMod val="75000"/>
                              <a:lumOff val="25000"/>
                            </a:schemeClr>
                          </a:solidFill>
                          <a:effectLst/>
                          <a:latin typeface="Arial"/>
                        </a:rPr>
                        <a:t> Hospital observation, or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03"/>
                  </a:ext>
                </a:extLst>
              </a:tr>
              <a:tr h="343647">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1900" b="0" i="0" u="none" strike="noStrike" dirty="0">
                          <a:solidFill>
                            <a:schemeClr val="tx1">
                              <a:lumMod val="75000"/>
                              <a:lumOff val="25000"/>
                            </a:schemeClr>
                          </a:solidFill>
                          <a:effectLst/>
                          <a:latin typeface="Calibri"/>
                        </a:rPr>
                        <a:t>• </a:t>
                      </a:r>
                      <a:r>
                        <a:rPr lang="en-US" sz="1900" b="0" i="0" u="none" strike="noStrike" dirty="0">
                          <a:solidFill>
                            <a:schemeClr val="tx1">
                              <a:lumMod val="75000"/>
                              <a:lumOff val="25000"/>
                            </a:schemeClr>
                          </a:solidFill>
                          <a:effectLst/>
                          <a:latin typeface="Arial"/>
                        </a:rPr>
                        <a:t>Skilled nursing facility (SNF)</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endParaRPr lang="en-US"/>
                    </a:p>
                  </a:txBody>
                  <a:tcPr/>
                </a:tc>
                <a:extLst>
                  <a:ext uri="{0D108BD9-81ED-4DB2-BD59-A6C34878D82A}">
                    <a16:rowId xmlns:a16="http://schemas.microsoft.com/office/drawing/2014/main" val="10004"/>
                  </a:ext>
                </a:extLst>
              </a:tr>
            </a:tbl>
          </a:graphicData>
        </a:graphic>
      </p:graphicFrame>
      <p:sp>
        <p:nvSpPr>
          <p:cNvPr id="5" name="Rectangle 4">
            <a:extLst>
              <a:ext uri="{FF2B5EF4-FFF2-40B4-BE49-F238E27FC236}">
                <a16:creationId xmlns:a16="http://schemas.microsoft.com/office/drawing/2014/main" id="{374B7028-796B-4CA7-A3F5-79AB8FAB7EEF}"/>
              </a:ext>
            </a:extLst>
          </p:cNvPr>
          <p:cNvSpPr/>
          <p:nvPr/>
        </p:nvSpPr>
        <p:spPr>
          <a:xfrm>
            <a:off x="932792" y="5953169"/>
            <a:ext cx="7413766" cy="400110"/>
          </a:xfrm>
          <a:prstGeom prst="rect">
            <a:avLst/>
          </a:prstGeom>
        </p:spPr>
        <p:txBody>
          <a:bodyPr wrap="square">
            <a:spAutoFit/>
          </a:bodyPr>
          <a:lstStyle/>
          <a:p>
            <a:pPr fontAlgn="base">
              <a:spcBef>
                <a:spcPct val="50000"/>
              </a:spcBef>
              <a:spcAft>
                <a:spcPct val="0"/>
              </a:spcAft>
            </a:pPr>
            <a:r>
              <a:rPr lang="en-US" sz="2000" i="1" dirty="0">
                <a:solidFill>
                  <a:schemeClr val="tx1">
                    <a:lumMod val="75000"/>
                    <a:lumOff val="25000"/>
                  </a:schemeClr>
                </a:solidFill>
                <a:latin typeface="Arial" panose="020B0604020202020204" pitchFamily="34" charset="0"/>
                <a:cs typeface="Arial" panose="020B0604020202020204" pitchFamily="34" charset="0"/>
              </a:rPr>
              <a:t>TCM codes may not be billed for patients discharged </a:t>
            </a:r>
            <a:r>
              <a:rPr lang="en-US" sz="2000" i="1" u="sng" dirty="0">
                <a:solidFill>
                  <a:schemeClr val="tx1">
                    <a:lumMod val="75000"/>
                    <a:lumOff val="25000"/>
                  </a:schemeClr>
                </a:solidFill>
                <a:latin typeface="Arial" panose="020B0604020202020204" pitchFamily="34" charset="0"/>
                <a:cs typeface="Arial" panose="020B0604020202020204" pitchFamily="34" charset="0"/>
              </a:rPr>
              <a:t>to</a:t>
            </a:r>
            <a:r>
              <a:rPr lang="en-US" sz="2000" i="1" dirty="0">
                <a:solidFill>
                  <a:schemeClr val="tx1">
                    <a:lumMod val="75000"/>
                    <a:lumOff val="25000"/>
                  </a:schemeClr>
                </a:solidFill>
                <a:latin typeface="Arial" panose="020B0604020202020204" pitchFamily="34" charset="0"/>
                <a:cs typeface="Arial" panose="020B0604020202020204" pitchFamily="34" charset="0"/>
              </a:rPr>
              <a:t> a SNF</a:t>
            </a: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193945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pPr eaLnBrk="1" hangingPunct="1"/>
            <a:r>
              <a:rPr lang="en-US" b="1" dirty="0"/>
              <a:t>Additional Info About How Diagnoses are Counted</a:t>
            </a:r>
          </a:p>
        </p:txBody>
      </p:sp>
      <p:sp>
        <p:nvSpPr>
          <p:cNvPr id="46084" name="Rectangle 3"/>
          <p:cNvSpPr>
            <a:spLocks noGrp="1" noChangeArrowheads="1"/>
          </p:cNvSpPr>
          <p:nvPr>
            <p:ph idx="1"/>
          </p:nvPr>
        </p:nvSpPr>
        <p:spPr>
          <a:xfrm>
            <a:off x="506185" y="2125687"/>
            <a:ext cx="7848600" cy="3581400"/>
          </a:xfrm>
        </p:spPr>
        <p:txBody>
          <a:bodyPr/>
          <a:lstStyle/>
          <a:p>
            <a:pPr eaLnBrk="1" hangingPunct="1"/>
            <a:r>
              <a:rPr lang="en-US" sz="2400" dirty="0"/>
              <a:t>New problem “to examiner”</a:t>
            </a:r>
          </a:p>
          <a:p>
            <a:pPr lvl="1" eaLnBrk="1" hangingPunct="1">
              <a:buFont typeface="Courier New" panose="02070309020205020404" pitchFamily="49" charset="0"/>
              <a:buChar char="o"/>
            </a:pPr>
            <a:r>
              <a:rPr lang="en-US" sz="2400" dirty="0"/>
              <a:t> Physicians/ACPs will receive 3 or 4 point credit when evaluating a problem for the first time, even if that problem was previously treated by another Physician/ACP within the same group practice</a:t>
            </a:r>
          </a:p>
          <a:p>
            <a:pPr lvl="1" eaLnBrk="1" hangingPunct="1">
              <a:buFont typeface="Courier New" panose="02070309020205020404" pitchFamily="49" charset="0"/>
              <a:buChar char="o"/>
            </a:pPr>
            <a:endParaRPr lang="en-US" sz="2400" dirty="0"/>
          </a:p>
          <a:p>
            <a:pPr lvl="1" eaLnBrk="1" hangingPunct="1">
              <a:buClr>
                <a:schemeClr val="bg2"/>
              </a:buClr>
              <a:buFont typeface="Wingdings" pitchFamily="2" charset="2"/>
              <a:buNone/>
            </a:pPr>
            <a:endParaRPr lang="en-US" dirty="0"/>
          </a:p>
        </p:txBody>
      </p:sp>
    </p:spTree>
    <p:extLst>
      <p:ext uri="{BB962C8B-B14F-4D97-AF65-F5344CB8AC3E}">
        <p14:creationId xmlns:p14="http://schemas.microsoft.com/office/powerpoint/2010/main" val="423017169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TextBox 2">
            <a:extLst>
              <a:ext uri="{FF2B5EF4-FFF2-40B4-BE49-F238E27FC236}">
                <a16:creationId xmlns:a16="http://schemas.microsoft.com/office/drawing/2014/main" id="{9792DDD7-C59E-4CB1-A225-7FB20D031F85}"/>
              </a:ext>
            </a:extLst>
          </p:cNvPr>
          <p:cNvSpPr txBox="1"/>
          <p:nvPr/>
        </p:nvSpPr>
        <p:spPr>
          <a:xfrm>
            <a:off x="484269" y="1494806"/>
            <a:ext cx="7701887" cy="461665"/>
          </a:xfrm>
          <a:prstGeom prst="rect">
            <a:avLst/>
          </a:prstGeom>
          <a:noFill/>
        </p:spPr>
        <p:txBody>
          <a:bodyPr wrap="square" rtlCol="0">
            <a:spAutoFit/>
          </a:bodyPr>
          <a:lstStyle/>
          <a:p>
            <a:pPr marL="342900" indent="-342900" fontAlgn="base">
              <a:spcBef>
                <a:spcPct val="0"/>
              </a:spcBef>
              <a:spcAft>
                <a:spcPct val="0"/>
              </a:spcAft>
              <a:buFont typeface="Arial"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Transitional care management services codes</a:t>
            </a:r>
          </a:p>
        </p:txBody>
      </p:sp>
      <p:graphicFrame>
        <p:nvGraphicFramePr>
          <p:cNvPr id="4" name="Table 3">
            <a:extLst>
              <a:ext uri="{FF2B5EF4-FFF2-40B4-BE49-F238E27FC236}">
                <a16:creationId xmlns:a16="http://schemas.microsoft.com/office/drawing/2014/main" id="{BA497CF5-622E-48DB-BF48-E978CE0601F4}"/>
              </a:ext>
            </a:extLst>
          </p:cNvPr>
          <p:cNvGraphicFramePr>
            <a:graphicFrameLocks noGrp="1"/>
          </p:cNvGraphicFramePr>
          <p:nvPr>
            <p:extLst>
              <p:ext uri="{D42A27DB-BD31-4B8C-83A1-F6EECF244321}">
                <p14:modId xmlns:p14="http://schemas.microsoft.com/office/powerpoint/2010/main" val="3781969706"/>
              </p:ext>
            </p:extLst>
          </p:nvPr>
        </p:nvGraphicFramePr>
        <p:xfrm>
          <a:off x="313018" y="2056981"/>
          <a:ext cx="8391099" cy="3409587"/>
        </p:xfrm>
        <a:graphic>
          <a:graphicData uri="http://schemas.openxmlformats.org/drawingml/2006/table">
            <a:tbl>
              <a:tblPr/>
              <a:tblGrid>
                <a:gridCol w="1761699">
                  <a:extLst>
                    <a:ext uri="{9D8B030D-6E8A-4147-A177-3AD203B41FA5}">
                      <a16:colId xmlns:a16="http://schemas.microsoft.com/office/drawing/2014/main" val="20000"/>
                    </a:ext>
                  </a:extLst>
                </a:gridCol>
                <a:gridCol w="6629400">
                  <a:extLst>
                    <a:ext uri="{9D8B030D-6E8A-4147-A177-3AD203B41FA5}">
                      <a16:colId xmlns:a16="http://schemas.microsoft.com/office/drawing/2014/main" val="20001"/>
                    </a:ext>
                  </a:extLst>
                </a:gridCol>
              </a:tblGrid>
              <a:tr h="360204">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rgbClr val="008C95"/>
                          </a:solidFill>
                          <a:effectLst/>
                          <a:latin typeface="Arial"/>
                        </a:rPr>
                        <a:t>CPT Code</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rgbClr val="008C95"/>
                          </a:solidFill>
                          <a:effectLst/>
                          <a:latin typeface="Arial"/>
                        </a:rPr>
                        <a:t>Required elements per code description</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306631">
                <a:tc rowSpan="3">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chemeClr val="tx1">
                              <a:lumMod val="75000"/>
                              <a:lumOff val="25000"/>
                            </a:schemeClr>
                          </a:solidFill>
                          <a:effectLst/>
                          <a:latin typeface="Arial"/>
                        </a:rPr>
                        <a:t>99495</a:t>
                      </a:r>
                    </a:p>
                  </a:txBody>
                  <a:tcPr marL="3497" marR="3497" marT="349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a:t>
                      </a:r>
                      <a:r>
                        <a:rPr lang="en-US" sz="2200" b="1" i="0" u="none" strike="noStrike" dirty="0">
                          <a:solidFill>
                            <a:schemeClr val="tx1">
                              <a:lumMod val="75000"/>
                              <a:lumOff val="25000"/>
                            </a:schemeClr>
                          </a:solidFill>
                          <a:effectLst/>
                          <a:latin typeface="Arial"/>
                        </a:rPr>
                        <a:t>Communication</a:t>
                      </a:r>
                      <a:r>
                        <a:rPr lang="en-US" sz="2200" b="0" i="0" u="none" strike="noStrike" dirty="0">
                          <a:solidFill>
                            <a:schemeClr val="tx1">
                              <a:lumMod val="75000"/>
                              <a:lumOff val="25000"/>
                            </a:schemeClr>
                          </a:solidFill>
                          <a:effectLst/>
                          <a:latin typeface="Arial"/>
                        </a:rPr>
                        <a:t> (direct contact, telephone, electronic) with the patient and/or caregiver </a:t>
                      </a:r>
                      <a:r>
                        <a:rPr lang="en-US" sz="2200" b="1" i="0" u="none" strike="noStrike" dirty="0">
                          <a:solidFill>
                            <a:schemeClr val="tx1">
                              <a:lumMod val="75000"/>
                              <a:lumOff val="25000"/>
                            </a:schemeClr>
                          </a:solidFill>
                          <a:effectLst/>
                          <a:latin typeface="Arial"/>
                        </a:rPr>
                        <a:t>within 2 business days of discharge</a:t>
                      </a:r>
                      <a:r>
                        <a:rPr lang="en-US" sz="2200" b="0" i="0" u="none" strike="noStrike" dirty="0">
                          <a:solidFill>
                            <a:schemeClr val="tx1">
                              <a:lumMod val="75000"/>
                              <a:lumOff val="25000"/>
                            </a:schemeClr>
                          </a:solidFill>
                          <a:effectLst/>
                          <a:latin typeface="Arial"/>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80752">
                <a:tc vMerge="1">
                  <a:txBody>
                    <a:bodyPr/>
                    <a:lstStyle/>
                    <a:p>
                      <a:endParaRPr lang="en-US"/>
                    </a:p>
                  </a:txBody>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Medical decision making of </a:t>
                      </a:r>
                      <a:r>
                        <a:rPr lang="en-US" sz="2200" b="1" i="0" u="none" strike="noStrike" dirty="0">
                          <a:solidFill>
                            <a:schemeClr val="tx1">
                              <a:lumMod val="75000"/>
                              <a:lumOff val="25000"/>
                            </a:schemeClr>
                          </a:solidFill>
                          <a:effectLst/>
                          <a:latin typeface="Arial"/>
                        </a:rPr>
                        <a:t>at least moderate complexity </a:t>
                      </a:r>
                      <a:r>
                        <a:rPr lang="en-US" sz="2200" b="0" i="0" u="none" strike="noStrike" dirty="0">
                          <a:solidFill>
                            <a:schemeClr val="tx1">
                              <a:lumMod val="75000"/>
                              <a:lumOff val="25000"/>
                            </a:schemeClr>
                          </a:solidFill>
                          <a:effectLst/>
                          <a:latin typeface="Arial"/>
                        </a:rPr>
                        <a:t>during the service period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16997">
                <a:tc vMerge="1">
                  <a:txBody>
                    <a:bodyPr/>
                    <a:lstStyle/>
                    <a:p>
                      <a:endParaRPr lang="en-US"/>
                    </a:p>
                  </a:txBody>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a:t>
                      </a:r>
                      <a:r>
                        <a:rPr lang="en-US" sz="2200" b="1" i="0" u="none" strike="noStrike" dirty="0">
                          <a:solidFill>
                            <a:schemeClr val="tx1">
                              <a:lumMod val="75000"/>
                              <a:lumOff val="25000"/>
                            </a:schemeClr>
                          </a:solidFill>
                          <a:effectLst/>
                          <a:latin typeface="Arial"/>
                        </a:rPr>
                        <a:t>Face-to-face visit</a:t>
                      </a:r>
                      <a:r>
                        <a:rPr lang="en-US" sz="2200" b="0" i="0" u="none" strike="noStrike" dirty="0">
                          <a:solidFill>
                            <a:schemeClr val="tx1">
                              <a:lumMod val="75000"/>
                              <a:lumOff val="25000"/>
                            </a:schemeClr>
                          </a:solidFill>
                          <a:effectLst/>
                          <a:latin typeface="Arial"/>
                        </a:rPr>
                        <a:t> with Physician/ACP </a:t>
                      </a:r>
                      <a:r>
                        <a:rPr lang="en-US" sz="2200" b="1" i="0" u="none" strike="noStrike" dirty="0">
                          <a:solidFill>
                            <a:schemeClr val="tx1">
                              <a:lumMod val="75000"/>
                              <a:lumOff val="25000"/>
                            </a:schemeClr>
                          </a:solidFill>
                          <a:effectLst/>
                          <a:latin typeface="Arial"/>
                        </a:rPr>
                        <a:t>within 14 calendar days of discharge</a:t>
                      </a:r>
                      <a:endParaRPr lang="en-US" sz="2200" b="0" i="0" u="none" strike="noStrike" dirty="0">
                        <a:solidFill>
                          <a:schemeClr val="tx1">
                            <a:lumMod val="75000"/>
                            <a:lumOff val="25000"/>
                          </a:schemeClr>
                        </a:solidFill>
                        <a:effectLst/>
                        <a:latin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Rectangle 4">
            <a:extLst>
              <a:ext uri="{FF2B5EF4-FFF2-40B4-BE49-F238E27FC236}">
                <a16:creationId xmlns:a16="http://schemas.microsoft.com/office/drawing/2014/main" id="{6A4F011C-8F23-4C60-ABBD-741CB69587B5}"/>
              </a:ext>
            </a:extLst>
          </p:cNvPr>
          <p:cNvSpPr/>
          <p:nvPr/>
        </p:nvSpPr>
        <p:spPr>
          <a:xfrm>
            <a:off x="739450" y="5681331"/>
            <a:ext cx="8229600" cy="582467"/>
          </a:xfrm>
          <a:prstGeom prst="rect">
            <a:avLst/>
          </a:prstGeom>
        </p:spPr>
        <p:txBody>
          <a:bodyPr wrap="square">
            <a:spAutoFit/>
          </a:bodyPr>
          <a:lstStyle/>
          <a:p>
            <a:pPr fontAlgn="base">
              <a:lnSpc>
                <a:spcPct val="65000"/>
              </a:lnSpc>
              <a:spcBef>
                <a:spcPct val="0"/>
              </a:spcBef>
              <a:spcAft>
                <a:spcPct val="0"/>
              </a:spcAft>
            </a:pPr>
            <a:r>
              <a:rPr lang="en-US" sz="2400" dirty="0">
                <a:solidFill>
                  <a:prstClr val="black"/>
                </a:solidFill>
                <a:cs typeface="Arial" charset="0"/>
              </a:rPr>
              <a:t>* </a:t>
            </a:r>
            <a:r>
              <a:rPr lang="en-US" sz="2200" i="1" dirty="0">
                <a:solidFill>
                  <a:schemeClr val="tx1">
                    <a:lumMod val="75000"/>
                    <a:lumOff val="25000"/>
                  </a:schemeClr>
                </a:solidFill>
                <a:latin typeface="Arial"/>
                <a:cs typeface="Arial" panose="020B0604020202020204" pitchFamily="34" charset="0"/>
              </a:rPr>
              <a:t>Communication may be made by licensed clinical staff under the Physician/ACP’s direction</a:t>
            </a:r>
          </a:p>
        </p:txBody>
      </p:sp>
    </p:spTree>
    <p:extLst>
      <p:ext uri="{BB962C8B-B14F-4D97-AF65-F5344CB8AC3E}">
        <p14:creationId xmlns:p14="http://schemas.microsoft.com/office/powerpoint/2010/main" val="61805296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TextBox 2">
            <a:extLst>
              <a:ext uri="{FF2B5EF4-FFF2-40B4-BE49-F238E27FC236}">
                <a16:creationId xmlns:a16="http://schemas.microsoft.com/office/drawing/2014/main" id="{FD81225D-1AE6-480A-AD73-78804DF78650}"/>
              </a:ext>
            </a:extLst>
          </p:cNvPr>
          <p:cNvSpPr txBox="1"/>
          <p:nvPr/>
        </p:nvSpPr>
        <p:spPr>
          <a:xfrm>
            <a:off x="503275" y="1538192"/>
            <a:ext cx="7696200" cy="461665"/>
          </a:xfrm>
          <a:prstGeom prst="rect">
            <a:avLst/>
          </a:prstGeom>
          <a:noFill/>
        </p:spPr>
        <p:txBody>
          <a:bodyPr wrap="square" rtlCol="0">
            <a:spAutoFit/>
          </a:bodyPr>
          <a:lstStyle/>
          <a:p>
            <a:pPr marL="342900" indent="-342900" fontAlgn="base">
              <a:spcBef>
                <a:spcPct val="20000"/>
              </a:spcBef>
              <a:spcAft>
                <a:spcPct val="0"/>
              </a:spcAft>
              <a:buSzPct val="100000"/>
              <a:buFont typeface="Arial" panose="020B0604020202020204" pitchFamily="34" charset="0"/>
              <a:buChar char="•"/>
            </a:pPr>
            <a:r>
              <a:rPr lang="en-US" sz="2400" kern="0" dirty="0">
                <a:solidFill>
                  <a:schemeClr val="tx1">
                    <a:lumMod val="75000"/>
                    <a:lumOff val="25000"/>
                  </a:schemeClr>
                </a:solidFill>
                <a:latin typeface="Arial"/>
                <a:cs typeface="Arial" charset="0"/>
              </a:rPr>
              <a:t>Transitional care management services codes</a:t>
            </a:r>
          </a:p>
        </p:txBody>
      </p:sp>
      <p:graphicFrame>
        <p:nvGraphicFramePr>
          <p:cNvPr id="4" name="Table 3">
            <a:extLst>
              <a:ext uri="{FF2B5EF4-FFF2-40B4-BE49-F238E27FC236}">
                <a16:creationId xmlns:a16="http://schemas.microsoft.com/office/drawing/2014/main" id="{EAAD54E3-D635-42D0-9BBF-2A3504654358}"/>
              </a:ext>
            </a:extLst>
          </p:cNvPr>
          <p:cNvGraphicFramePr>
            <a:graphicFrameLocks noGrp="1"/>
          </p:cNvGraphicFramePr>
          <p:nvPr>
            <p:extLst>
              <p:ext uri="{D42A27DB-BD31-4B8C-83A1-F6EECF244321}">
                <p14:modId xmlns:p14="http://schemas.microsoft.com/office/powerpoint/2010/main" val="3574435344"/>
              </p:ext>
            </p:extLst>
          </p:nvPr>
        </p:nvGraphicFramePr>
        <p:xfrm>
          <a:off x="399394" y="2150001"/>
          <a:ext cx="8382000" cy="3307127"/>
        </p:xfrm>
        <a:graphic>
          <a:graphicData uri="http://schemas.openxmlformats.org/drawingml/2006/table">
            <a:tbl>
              <a:tblPr/>
              <a:tblGrid>
                <a:gridCol w="1728247">
                  <a:extLst>
                    <a:ext uri="{9D8B030D-6E8A-4147-A177-3AD203B41FA5}">
                      <a16:colId xmlns:a16="http://schemas.microsoft.com/office/drawing/2014/main" val="20000"/>
                    </a:ext>
                  </a:extLst>
                </a:gridCol>
                <a:gridCol w="6653753">
                  <a:extLst>
                    <a:ext uri="{9D8B030D-6E8A-4147-A177-3AD203B41FA5}">
                      <a16:colId xmlns:a16="http://schemas.microsoft.com/office/drawing/2014/main" val="20001"/>
                    </a:ext>
                  </a:extLst>
                </a:gridCol>
              </a:tblGrid>
              <a:tr h="510644">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rgbClr val="008C95"/>
                          </a:solidFill>
                          <a:effectLst/>
                          <a:latin typeface="Arial"/>
                        </a:rPr>
                        <a:t>CPT Code</a:t>
                      </a:r>
                    </a:p>
                  </a:txBody>
                  <a:tcPr marL="3762" marR="3762" marT="3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rgbClr val="008C95"/>
                          </a:solidFill>
                          <a:effectLst/>
                          <a:latin typeface="Arial"/>
                        </a:rPr>
                        <a:t>Required elements per code description</a:t>
                      </a:r>
                    </a:p>
                  </a:txBody>
                  <a:tcPr marL="3762" marR="3762" marT="3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216721">
                <a:tc rowSpan="3">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ctr" fontAlgn="ctr"/>
                      <a:r>
                        <a:rPr lang="en-US" sz="2200" b="1" i="0" u="none" strike="noStrike" dirty="0">
                          <a:solidFill>
                            <a:schemeClr val="tx1">
                              <a:lumMod val="75000"/>
                              <a:lumOff val="25000"/>
                            </a:schemeClr>
                          </a:solidFill>
                          <a:effectLst/>
                          <a:latin typeface="Arial"/>
                        </a:rPr>
                        <a:t>99496</a:t>
                      </a:r>
                    </a:p>
                  </a:txBody>
                  <a:tcPr marL="3762" marR="3762" marT="37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a:t>
                      </a:r>
                      <a:r>
                        <a:rPr lang="en-US" sz="2200" b="1" i="0" u="none" strike="noStrike" dirty="0">
                          <a:solidFill>
                            <a:schemeClr val="tx1">
                              <a:lumMod val="75000"/>
                              <a:lumOff val="25000"/>
                            </a:schemeClr>
                          </a:solidFill>
                          <a:effectLst/>
                          <a:latin typeface="Arial"/>
                        </a:rPr>
                        <a:t>Communication</a:t>
                      </a:r>
                      <a:r>
                        <a:rPr lang="en-US" sz="2200" b="0" i="0" u="none" strike="noStrike" dirty="0">
                          <a:solidFill>
                            <a:schemeClr val="tx1">
                              <a:lumMod val="75000"/>
                              <a:lumOff val="25000"/>
                            </a:schemeClr>
                          </a:solidFill>
                          <a:effectLst/>
                          <a:latin typeface="Arial"/>
                        </a:rPr>
                        <a:t> (direct contact, telephone, electronic) with the patient and/or caregiver </a:t>
                      </a:r>
                      <a:r>
                        <a:rPr lang="en-US" sz="2200" b="1" i="0" u="none" strike="noStrike" dirty="0">
                          <a:solidFill>
                            <a:schemeClr val="tx1">
                              <a:lumMod val="75000"/>
                              <a:lumOff val="25000"/>
                            </a:schemeClr>
                          </a:solidFill>
                          <a:effectLst/>
                          <a:latin typeface="Arial"/>
                        </a:rPr>
                        <a:t>within 2 business days of discharge</a:t>
                      </a:r>
                      <a:r>
                        <a:rPr lang="en-US" sz="2200" b="0" i="0" u="none" strike="noStrike" dirty="0">
                          <a:solidFill>
                            <a:schemeClr val="tx1">
                              <a:lumMod val="75000"/>
                              <a:lumOff val="25000"/>
                            </a:schemeClr>
                          </a:solidFill>
                          <a:effectLst/>
                          <a:latin typeface="Arial"/>
                        </a:rPr>
                        <a:t>*</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89881">
                <a:tc vMerge="1">
                  <a:txBody>
                    <a:bodyPr/>
                    <a:lstStyle/>
                    <a:p>
                      <a:endParaRPr lang="en-US"/>
                    </a:p>
                  </a:txBody>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Medical decision making of </a:t>
                      </a:r>
                      <a:r>
                        <a:rPr lang="en-US" sz="2200" b="1" i="0" u="none" strike="noStrike" dirty="0">
                          <a:solidFill>
                            <a:schemeClr val="tx1">
                              <a:lumMod val="75000"/>
                              <a:lumOff val="25000"/>
                            </a:schemeClr>
                          </a:solidFill>
                          <a:effectLst/>
                          <a:latin typeface="Arial"/>
                        </a:rPr>
                        <a:t>at least high complexity </a:t>
                      </a:r>
                      <a:r>
                        <a:rPr lang="en-US" sz="2200" b="0" i="0" u="none" strike="noStrike" dirty="0">
                          <a:solidFill>
                            <a:schemeClr val="tx1">
                              <a:lumMod val="75000"/>
                              <a:lumOff val="25000"/>
                            </a:schemeClr>
                          </a:solidFill>
                          <a:effectLst/>
                          <a:latin typeface="Arial"/>
                        </a:rPr>
                        <a:t>during the service period</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89881">
                <a:tc vMerge="1">
                  <a:txBody>
                    <a:bodyPr/>
                    <a:lstStyle/>
                    <a:p>
                      <a:endParaRPr lang="en-US"/>
                    </a:p>
                  </a:txBody>
                  <a:tcPr/>
                </a:tc>
                <a:tc>
                  <a:txBody>
                    <a:bodyPr/>
                    <a:lstStyle>
                      <a:lvl1pPr marL="0" algn="l" defTabSz="685766" rtl="0" eaLnBrk="1" latinLnBrk="0" hangingPunct="1">
                        <a:defRPr sz="1351" kern="1200">
                          <a:solidFill>
                            <a:schemeClr val="tx1"/>
                          </a:solidFill>
                          <a:latin typeface="Arial"/>
                        </a:defRPr>
                      </a:lvl1pPr>
                      <a:lvl2pPr marL="342883" algn="l" defTabSz="685766" rtl="0" eaLnBrk="1" latinLnBrk="0" hangingPunct="1">
                        <a:defRPr sz="1351" kern="1200">
                          <a:solidFill>
                            <a:schemeClr val="tx1"/>
                          </a:solidFill>
                          <a:latin typeface="Arial"/>
                        </a:defRPr>
                      </a:lvl2pPr>
                      <a:lvl3pPr marL="685766" algn="l" defTabSz="685766" rtl="0" eaLnBrk="1" latinLnBrk="0" hangingPunct="1">
                        <a:defRPr sz="1351" kern="1200">
                          <a:solidFill>
                            <a:schemeClr val="tx1"/>
                          </a:solidFill>
                          <a:latin typeface="Arial"/>
                        </a:defRPr>
                      </a:lvl3pPr>
                      <a:lvl4pPr marL="1028649" algn="l" defTabSz="685766" rtl="0" eaLnBrk="1" latinLnBrk="0" hangingPunct="1">
                        <a:defRPr sz="1351" kern="1200">
                          <a:solidFill>
                            <a:schemeClr val="tx1"/>
                          </a:solidFill>
                          <a:latin typeface="Arial"/>
                        </a:defRPr>
                      </a:lvl4pPr>
                      <a:lvl5pPr marL="1371532" algn="l" defTabSz="685766" rtl="0" eaLnBrk="1" latinLnBrk="0" hangingPunct="1">
                        <a:defRPr sz="1351" kern="1200">
                          <a:solidFill>
                            <a:schemeClr val="tx1"/>
                          </a:solidFill>
                          <a:latin typeface="Arial"/>
                        </a:defRPr>
                      </a:lvl5pPr>
                      <a:lvl6pPr marL="1714414" algn="l" defTabSz="685766" rtl="0" eaLnBrk="1" latinLnBrk="0" hangingPunct="1">
                        <a:defRPr sz="1351" kern="1200">
                          <a:solidFill>
                            <a:schemeClr val="tx1"/>
                          </a:solidFill>
                          <a:latin typeface="Arial"/>
                        </a:defRPr>
                      </a:lvl6pPr>
                      <a:lvl7pPr marL="2057297" algn="l" defTabSz="685766" rtl="0" eaLnBrk="1" latinLnBrk="0" hangingPunct="1">
                        <a:defRPr sz="1351" kern="1200">
                          <a:solidFill>
                            <a:schemeClr val="tx1"/>
                          </a:solidFill>
                          <a:latin typeface="Arial"/>
                        </a:defRPr>
                      </a:lvl7pPr>
                      <a:lvl8pPr marL="2400180" algn="l" defTabSz="685766" rtl="0" eaLnBrk="1" latinLnBrk="0" hangingPunct="1">
                        <a:defRPr sz="1351" kern="1200">
                          <a:solidFill>
                            <a:schemeClr val="tx1"/>
                          </a:solidFill>
                          <a:latin typeface="Arial"/>
                        </a:defRPr>
                      </a:lvl8pPr>
                      <a:lvl9pPr marL="2743063" algn="l" defTabSz="685766" rtl="0" eaLnBrk="1" latinLnBrk="0" hangingPunct="1">
                        <a:defRPr sz="1351" kern="1200">
                          <a:solidFill>
                            <a:schemeClr val="tx1"/>
                          </a:solidFill>
                          <a:latin typeface="Arial"/>
                        </a:defRPr>
                      </a:lvl9pPr>
                    </a:lstStyle>
                    <a:p>
                      <a:pPr algn="l" fontAlgn="ctr"/>
                      <a:r>
                        <a:rPr lang="en-US" sz="2200" b="0" i="0" u="none" strike="noStrike" dirty="0">
                          <a:solidFill>
                            <a:schemeClr val="tx1">
                              <a:lumMod val="75000"/>
                              <a:lumOff val="25000"/>
                            </a:schemeClr>
                          </a:solidFill>
                          <a:effectLst/>
                          <a:latin typeface="Calibri"/>
                        </a:rPr>
                        <a:t>•</a:t>
                      </a:r>
                      <a:r>
                        <a:rPr lang="en-US" sz="2200" b="0" i="0" u="none" strike="noStrike" dirty="0">
                          <a:solidFill>
                            <a:schemeClr val="tx1">
                              <a:lumMod val="75000"/>
                              <a:lumOff val="25000"/>
                            </a:schemeClr>
                          </a:solidFill>
                          <a:effectLst/>
                          <a:latin typeface="Arial"/>
                        </a:rPr>
                        <a:t> </a:t>
                      </a:r>
                      <a:r>
                        <a:rPr lang="en-US" sz="2200" b="1" i="0" u="none" strike="noStrike" dirty="0">
                          <a:solidFill>
                            <a:schemeClr val="tx1">
                              <a:lumMod val="75000"/>
                              <a:lumOff val="25000"/>
                            </a:schemeClr>
                          </a:solidFill>
                          <a:effectLst/>
                          <a:latin typeface="Arial"/>
                        </a:rPr>
                        <a:t>Face-to-face visit</a:t>
                      </a:r>
                      <a:r>
                        <a:rPr lang="en-US" sz="2200" b="0" i="0" u="none" strike="noStrike" dirty="0">
                          <a:solidFill>
                            <a:schemeClr val="tx1">
                              <a:lumMod val="75000"/>
                              <a:lumOff val="25000"/>
                            </a:schemeClr>
                          </a:solidFill>
                          <a:effectLst/>
                          <a:latin typeface="Arial"/>
                        </a:rPr>
                        <a:t> with Physician/ACP </a:t>
                      </a:r>
                      <a:r>
                        <a:rPr lang="en-US" sz="2200" b="1" i="0" u="none" strike="noStrike" dirty="0">
                          <a:solidFill>
                            <a:schemeClr val="tx1">
                              <a:lumMod val="75000"/>
                              <a:lumOff val="25000"/>
                            </a:schemeClr>
                          </a:solidFill>
                          <a:effectLst/>
                          <a:latin typeface="Arial"/>
                        </a:rPr>
                        <a:t>within 7 calendar days of discharge</a:t>
                      </a:r>
                      <a:endParaRPr lang="en-US" sz="2200" b="0" i="0" u="none" strike="noStrike" dirty="0">
                        <a:solidFill>
                          <a:schemeClr val="tx1">
                            <a:lumMod val="75000"/>
                            <a:lumOff val="25000"/>
                          </a:schemeClr>
                        </a:solidFill>
                        <a:effectLst/>
                        <a:latin typeface="Aria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5" name="TextBox 4">
            <a:extLst>
              <a:ext uri="{FF2B5EF4-FFF2-40B4-BE49-F238E27FC236}">
                <a16:creationId xmlns:a16="http://schemas.microsoft.com/office/drawing/2014/main" id="{0669055B-6EAE-4DE3-A309-E90752A88452}"/>
              </a:ext>
            </a:extLst>
          </p:cNvPr>
          <p:cNvSpPr txBox="1"/>
          <p:nvPr/>
        </p:nvSpPr>
        <p:spPr>
          <a:xfrm>
            <a:off x="779721" y="5636614"/>
            <a:ext cx="7848600" cy="582467"/>
          </a:xfrm>
          <a:prstGeom prst="rect">
            <a:avLst/>
          </a:prstGeom>
          <a:noFill/>
        </p:spPr>
        <p:txBody>
          <a:bodyPr wrap="square" rtlCol="0">
            <a:spAutoFit/>
          </a:bodyPr>
          <a:lstStyle/>
          <a:p>
            <a:pPr fontAlgn="base">
              <a:lnSpc>
                <a:spcPct val="65000"/>
              </a:lnSpc>
              <a:spcBef>
                <a:spcPct val="0"/>
              </a:spcBef>
              <a:spcAft>
                <a:spcPct val="0"/>
              </a:spcAft>
            </a:pPr>
            <a:r>
              <a:rPr lang="en-US" sz="2400" dirty="0">
                <a:solidFill>
                  <a:prstClr val="black"/>
                </a:solidFill>
                <a:latin typeface="Arial" panose="020B0604020202020204" pitchFamily="34" charset="0"/>
                <a:cs typeface="Arial" panose="020B0604020202020204" pitchFamily="34" charset="0"/>
              </a:rPr>
              <a:t>* </a:t>
            </a:r>
            <a:r>
              <a:rPr lang="en-US" sz="2200" i="1" dirty="0">
                <a:solidFill>
                  <a:schemeClr val="tx1">
                    <a:lumMod val="75000"/>
                    <a:lumOff val="25000"/>
                  </a:schemeClr>
                </a:solidFill>
                <a:latin typeface="Arial" panose="020B0604020202020204" pitchFamily="34" charset="0"/>
                <a:cs typeface="Arial" panose="020B0604020202020204" pitchFamily="34" charset="0"/>
              </a:rPr>
              <a:t>Communication may be made by licensed clinical staff under the Physician/ACP’s direction</a:t>
            </a:r>
          </a:p>
        </p:txBody>
      </p:sp>
    </p:spTree>
    <p:extLst>
      <p:ext uri="{BB962C8B-B14F-4D97-AF65-F5344CB8AC3E}">
        <p14:creationId xmlns:p14="http://schemas.microsoft.com/office/powerpoint/2010/main" val="830728966"/>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TextBox 2">
            <a:extLst>
              <a:ext uri="{FF2B5EF4-FFF2-40B4-BE49-F238E27FC236}">
                <a16:creationId xmlns:a16="http://schemas.microsoft.com/office/drawing/2014/main" id="{1CDF8976-AD14-4156-A9F1-FE9CAE387EB6}"/>
              </a:ext>
            </a:extLst>
          </p:cNvPr>
          <p:cNvSpPr txBox="1"/>
          <p:nvPr/>
        </p:nvSpPr>
        <p:spPr>
          <a:xfrm>
            <a:off x="666094" y="1492391"/>
            <a:ext cx="7848600" cy="461665"/>
          </a:xfrm>
          <a:prstGeom prst="rect">
            <a:avLst/>
          </a:prstGeom>
          <a:noFill/>
        </p:spPr>
        <p:txBody>
          <a:bodyPr wrap="square" rtlCol="0">
            <a:spAutoFit/>
          </a:bodyPr>
          <a:lstStyle/>
          <a:p>
            <a:pPr marL="342900" indent="-342900" fontAlgn="base">
              <a:spcBef>
                <a:spcPct val="20000"/>
              </a:spcBef>
              <a:spcAft>
                <a:spcPct val="0"/>
              </a:spcAft>
              <a:buClr>
                <a:srgbClr val="00007D"/>
              </a:buClr>
              <a:buSzPct val="100000"/>
              <a:buFont typeface="Arial" panose="020B0604020202020204" pitchFamily="34" charset="0"/>
              <a:buChar char="•"/>
            </a:pPr>
            <a:r>
              <a:rPr lang="en-US" sz="2400" kern="0" dirty="0">
                <a:solidFill>
                  <a:schemeClr val="tx1">
                    <a:lumMod val="75000"/>
                    <a:lumOff val="25000"/>
                  </a:schemeClr>
                </a:solidFill>
                <a:latin typeface="Arial"/>
                <a:cs typeface="Arial" charset="0"/>
              </a:rPr>
              <a:t>Non face-to-face services include:</a:t>
            </a:r>
          </a:p>
        </p:txBody>
      </p:sp>
      <p:pic>
        <p:nvPicPr>
          <p:cNvPr id="4" name="Picture 2">
            <a:extLst>
              <a:ext uri="{FF2B5EF4-FFF2-40B4-BE49-F238E27FC236}">
                <a16:creationId xmlns:a16="http://schemas.microsoft.com/office/drawing/2014/main" id="{823F9BEB-D621-4DED-B130-C4C0CF2B05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394" y="2110563"/>
            <a:ext cx="83820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5667319"/>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TextBox 2">
            <a:extLst>
              <a:ext uri="{FF2B5EF4-FFF2-40B4-BE49-F238E27FC236}">
                <a16:creationId xmlns:a16="http://schemas.microsoft.com/office/drawing/2014/main" id="{EB8EA76D-39DD-474D-B59F-3AE71B9B0EC8}"/>
              </a:ext>
            </a:extLst>
          </p:cNvPr>
          <p:cNvSpPr txBox="1"/>
          <p:nvPr/>
        </p:nvSpPr>
        <p:spPr>
          <a:xfrm>
            <a:off x="964522" y="1522903"/>
            <a:ext cx="7848600" cy="461665"/>
          </a:xfrm>
          <a:prstGeom prst="rect">
            <a:avLst/>
          </a:prstGeom>
          <a:noFill/>
        </p:spPr>
        <p:txBody>
          <a:bodyPr wrap="square" rtlCol="0">
            <a:spAutoFit/>
          </a:bodyPr>
          <a:lstStyle/>
          <a:p>
            <a:pPr marL="342900" indent="-342900" fontAlgn="base">
              <a:spcBef>
                <a:spcPct val="20000"/>
              </a:spcBef>
              <a:spcAft>
                <a:spcPct val="0"/>
              </a:spcAft>
              <a:buClr>
                <a:srgbClr val="00007D"/>
              </a:buClr>
              <a:buSzPct val="100000"/>
              <a:buFont typeface="Arial" panose="020B0604020202020204" pitchFamily="34" charset="0"/>
              <a:buChar char="•"/>
            </a:pPr>
            <a:r>
              <a:rPr lang="en-US" sz="2400" kern="0" dirty="0">
                <a:solidFill>
                  <a:schemeClr val="tx1">
                    <a:lumMod val="75000"/>
                    <a:lumOff val="25000"/>
                  </a:schemeClr>
                </a:solidFill>
                <a:latin typeface="Arial"/>
                <a:cs typeface="Arial" charset="0"/>
              </a:rPr>
              <a:t>Non face-to-face services include:</a:t>
            </a:r>
          </a:p>
        </p:txBody>
      </p:sp>
      <p:pic>
        <p:nvPicPr>
          <p:cNvPr id="4" name="Picture 2">
            <a:extLst>
              <a:ext uri="{FF2B5EF4-FFF2-40B4-BE49-F238E27FC236}">
                <a16:creationId xmlns:a16="http://schemas.microsoft.com/office/drawing/2014/main" id="{93C4798A-44DC-46E5-9A54-07E5820ED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322" y="2119423"/>
            <a:ext cx="7848599"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7220631"/>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Rectangle 3">
            <a:extLst>
              <a:ext uri="{FF2B5EF4-FFF2-40B4-BE49-F238E27FC236}">
                <a16:creationId xmlns:a16="http://schemas.microsoft.com/office/drawing/2014/main" id="{85AC2027-B845-4B54-AFF1-D44E0DE11B96}"/>
              </a:ext>
            </a:extLst>
          </p:cNvPr>
          <p:cNvSpPr txBox="1">
            <a:spLocks noChangeArrowheads="1"/>
          </p:cNvSpPr>
          <p:nvPr/>
        </p:nvSpPr>
        <p:spPr bwMode="auto">
          <a:xfrm>
            <a:off x="478465" y="1701210"/>
            <a:ext cx="800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ysClr val="windowText" lastClr="000000"/>
                </a:solidFill>
                <a:effectLst/>
                <a:uLnTx/>
                <a:uFillTx/>
                <a:latin typeface="Arial"/>
                <a:ea typeface="+mn-ea"/>
                <a:cs typeface="+mn-cs"/>
              </a:rPr>
              <a:t>E</a:t>
            </a: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/M services </a:t>
            </a:r>
            <a:r>
              <a:rPr kumimoji="0" lang="en-US" b="1" i="1" u="none" strike="noStrike" kern="1200" cap="none" spc="0" normalizeH="0" baseline="0" noProof="0" dirty="0">
                <a:ln>
                  <a:noFill/>
                </a:ln>
                <a:solidFill>
                  <a:schemeClr val="tx1">
                    <a:lumMod val="75000"/>
                    <a:lumOff val="25000"/>
                  </a:schemeClr>
                </a:solidFill>
                <a:effectLst/>
                <a:uLnTx/>
                <a:uFillTx/>
                <a:latin typeface="Arial"/>
                <a:ea typeface="+mn-ea"/>
                <a:cs typeface="+mn-cs"/>
              </a:rPr>
              <a:t>after</a:t>
            </a:r>
            <a:r>
              <a:rPr kumimoji="0" lang="en-US" b="0" i="1" u="none" strike="noStrike" kern="1200" cap="none" spc="0" normalizeH="0" baseline="0" noProof="0" dirty="0">
                <a:ln>
                  <a:noFill/>
                </a:ln>
                <a:solidFill>
                  <a:schemeClr val="tx1">
                    <a:lumMod val="75000"/>
                    <a:lumOff val="25000"/>
                  </a:schemeClr>
                </a:solidFill>
                <a:effectLst/>
                <a:uLnTx/>
                <a:uFillTx/>
                <a:latin typeface="Arial"/>
                <a:ea typeface="+mn-ea"/>
                <a:cs typeface="+mn-cs"/>
              </a:rPr>
              <a:t> the first face-to-face visit</a:t>
            </a: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 may be billed separately</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first face-to-face visit is part of the TCM service and may not be separately billed</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A Physician/ACP that bills for a procedure with a 10 or 90-day global period may not also report the TCM code when performed within the postoperative management period</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another admission and discharge occur within the initial 30-day period following a discharge, a second TCM code may not be reported</a:t>
            </a:r>
          </a:p>
        </p:txBody>
      </p:sp>
    </p:spTree>
    <p:extLst>
      <p:ext uri="{BB962C8B-B14F-4D97-AF65-F5344CB8AC3E}">
        <p14:creationId xmlns:p14="http://schemas.microsoft.com/office/powerpoint/2010/main" val="30892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Transitional Care Management Services</a:t>
            </a:r>
          </a:p>
        </p:txBody>
      </p:sp>
      <p:sp>
        <p:nvSpPr>
          <p:cNvPr id="3" name="Rectangle 3">
            <a:extLst>
              <a:ext uri="{FF2B5EF4-FFF2-40B4-BE49-F238E27FC236}">
                <a16:creationId xmlns:a16="http://schemas.microsoft.com/office/drawing/2014/main" id="{320D8DE8-39F3-4C0C-9947-D11789147609}"/>
              </a:ext>
            </a:extLst>
          </p:cNvPr>
          <p:cNvSpPr txBox="1">
            <a:spLocks noChangeArrowheads="1"/>
          </p:cNvSpPr>
          <p:nvPr/>
        </p:nvSpPr>
        <p:spPr bwMode="auto">
          <a:xfrm>
            <a:off x="276447" y="1388048"/>
            <a:ext cx="84582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19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following services may not be reported during the time period covered by the TCM codes:</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Care plan oversight (G0181, G0182, 99339, 99340, and 99374-99380)</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Prolonged services without direct patient contact (99358 and 99359)</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Anticoagulant management (99363 and 99364)</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Medical team conferences (99366 – 99368)</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Education and training (98960-98962, 99071 and 99078)</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Telephone services (98966 – 98968 and 99441 – 99443)</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End stage renal disease services (90951 – 90970)</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Online medical evaluation services (98969 and 99444)</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Preparation of special reports (99080)</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Analysis of data (99090 and 99091)</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Complex chronic care coordination services (99487 – 99489)</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Chronic care management services (99490)</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Medication therapy management codes (99605-99607)</a:t>
            </a:r>
          </a:p>
          <a:p>
            <a:pPr marL="742950" marR="0" lvl="1" indent="-285750" algn="l" defTabSz="914400" rtl="0" eaLnBrk="1" fontAlgn="base" latinLnBrk="0" hangingPunct="1">
              <a:lnSpc>
                <a:spcPct val="100000"/>
              </a:lnSpc>
              <a:spcBef>
                <a:spcPct val="20000"/>
              </a:spcBef>
              <a:spcAft>
                <a:spcPct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Home and Outpatient INR monitoring (93792-93793)</a:t>
            </a:r>
          </a:p>
        </p:txBody>
      </p:sp>
    </p:spTree>
    <p:extLst>
      <p:ext uri="{BB962C8B-B14F-4D97-AF65-F5344CB8AC3E}">
        <p14:creationId xmlns:p14="http://schemas.microsoft.com/office/powerpoint/2010/main" val="2826788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1000"/>
                                        <p:tgtEl>
                                          <p:spTgt spid="3">
                                            <p:txEl>
                                              <p:pRg st="11" end="11"/>
                                            </p:txEl>
                                          </p:spTgt>
                                        </p:tgtEl>
                                      </p:cBhvr>
                                    </p:animEffect>
                                    <p:anim calcmode="lin" valueType="num">
                                      <p:cBhvr>
                                        <p:cTn id="6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1000"/>
                                        <p:tgtEl>
                                          <p:spTgt spid="3">
                                            <p:txEl>
                                              <p:pRg st="12" end="12"/>
                                            </p:txEl>
                                          </p:spTgt>
                                        </p:tgtEl>
                                      </p:cBhvr>
                                    </p:animEffect>
                                    <p:anim calcmode="lin" valueType="num">
                                      <p:cBhvr>
                                        <p:cTn id="6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69"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3">
                                            <p:txEl>
                                              <p:pRg st="13" end="13"/>
                                            </p:txEl>
                                          </p:spTgt>
                                        </p:tgtEl>
                                        <p:attrNameLst>
                                          <p:attrName>style.visibility</p:attrName>
                                        </p:attrNameLst>
                                      </p:cBhvr>
                                      <p:to>
                                        <p:strVal val="visible"/>
                                      </p:to>
                                    </p:set>
                                    <p:animEffect transition="in" filter="fade">
                                      <p:cBhvr>
                                        <p:cTn id="72" dur="1000"/>
                                        <p:tgtEl>
                                          <p:spTgt spid="3">
                                            <p:txEl>
                                              <p:pRg st="13" end="13"/>
                                            </p:txEl>
                                          </p:spTgt>
                                        </p:tgtEl>
                                      </p:cBhvr>
                                    </p:animEffect>
                                    <p:anim calcmode="lin" valueType="num">
                                      <p:cBhvr>
                                        <p:cTn id="73"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Effect transition="in" filter="fade">
                                      <p:cBhvr>
                                        <p:cTn id="77" dur="1000"/>
                                        <p:tgtEl>
                                          <p:spTgt spid="3">
                                            <p:txEl>
                                              <p:pRg st="14" end="14"/>
                                            </p:txEl>
                                          </p:spTgt>
                                        </p:tgtEl>
                                      </p:cBhvr>
                                    </p:animEffect>
                                    <p:anim calcmode="lin" valueType="num">
                                      <p:cBhvr>
                                        <p:cTn id="78"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66826"/>
            <a:ext cx="9144000" cy="2801116"/>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K</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Home Health Face-to-Face</a:t>
            </a:r>
          </a:p>
          <a:p>
            <a:pPr algn="ctr"/>
            <a:r>
              <a:rPr lang="en-US" sz="4400" b="1" dirty="0">
                <a:latin typeface="Arial" panose="020B0604020202020204" pitchFamily="34" charset="0"/>
                <a:cs typeface="Arial" panose="020B0604020202020204" pitchFamily="34" charset="0"/>
              </a:rPr>
              <a:t>Requirements (Medicare)</a:t>
            </a:r>
          </a:p>
        </p:txBody>
      </p:sp>
      <p:pic>
        <p:nvPicPr>
          <p:cNvPr id="2" name="Picture 1">
            <a:extLst>
              <a:ext uri="{FF2B5EF4-FFF2-40B4-BE49-F238E27FC236}">
                <a16:creationId xmlns:a16="http://schemas.microsoft.com/office/drawing/2014/main" id="{6B57D9C6-05B0-40B3-9AAD-293255B2AF1E}"/>
              </a:ext>
            </a:extLst>
          </p:cNvPr>
          <p:cNvPicPr>
            <a:picLocks noChangeAspect="1"/>
          </p:cNvPicPr>
          <p:nvPr/>
        </p:nvPicPr>
        <p:blipFill>
          <a:blip r:embed="rId2"/>
          <a:stretch>
            <a:fillRect/>
          </a:stretch>
        </p:blipFill>
        <p:spPr>
          <a:xfrm>
            <a:off x="1249392" y="5044130"/>
            <a:ext cx="6645216" cy="597460"/>
          </a:xfrm>
          <a:prstGeom prst="rect">
            <a:avLst/>
          </a:prstGeom>
        </p:spPr>
      </p:pic>
    </p:spTree>
    <p:extLst>
      <p:ext uri="{BB962C8B-B14F-4D97-AF65-F5344CB8AC3E}">
        <p14:creationId xmlns:p14="http://schemas.microsoft.com/office/powerpoint/2010/main" val="1762223204"/>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Home Health Face-To-Face Requirements</a:t>
            </a:r>
            <a:br>
              <a:rPr lang="en-US" dirty="0"/>
            </a:br>
            <a:r>
              <a:rPr lang="en-US" dirty="0"/>
              <a:t>(Medicare)</a:t>
            </a:r>
          </a:p>
        </p:txBody>
      </p:sp>
      <p:sp>
        <p:nvSpPr>
          <p:cNvPr id="3" name="Content Placeholder 2">
            <a:extLst>
              <a:ext uri="{FF2B5EF4-FFF2-40B4-BE49-F238E27FC236}">
                <a16:creationId xmlns:a16="http://schemas.microsoft.com/office/drawing/2014/main" id="{A8832D5B-A68E-412D-9CAC-32404A320D13}"/>
              </a:ext>
            </a:extLst>
          </p:cNvPr>
          <p:cNvSpPr txBox="1">
            <a:spLocks/>
          </p:cNvSpPr>
          <p:nvPr/>
        </p:nvSpPr>
        <p:spPr bwMode="auto">
          <a:xfrm>
            <a:off x="195943" y="1619693"/>
            <a:ext cx="8839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Physician or ACP certifying a patient’s eligibility for the home health benefit must have a face-to-face encounter with the patient</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Face-to-face encounter </a:t>
            </a:r>
            <a:r>
              <a:rPr kumimoji="0" lang="en-US" sz="22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must</a:t>
            </a: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 occur during following timeframes:</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90 days prior to the home health care start date OR</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30 days after the home health care start date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Medical record documentation must include:</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Description of patient’s clinical condition during the encounter AND</a:t>
            </a:r>
          </a:p>
          <a:p>
            <a:pPr marL="742950" marR="0" lvl="1" indent="-28575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1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How the patient’s clinical condition supports the homebound status and the need for skilled services</a:t>
            </a:r>
          </a:p>
          <a:p>
            <a:pPr marL="342900" marR="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If the Physician/ACP’s documentation does not support home health, services may be denied</a:t>
            </a:r>
          </a:p>
        </p:txBody>
      </p:sp>
    </p:spTree>
    <p:extLst>
      <p:ext uri="{BB962C8B-B14F-4D97-AF65-F5344CB8AC3E}">
        <p14:creationId xmlns:p14="http://schemas.microsoft.com/office/powerpoint/2010/main" val="466232098"/>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Home Health Face-To-Face Requirements</a:t>
            </a:r>
            <a:br>
              <a:rPr lang="en-US" dirty="0"/>
            </a:br>
            <a:r>
              <a:rPr lang="en-US" dirty="0"/>
              <a:t>(Medicare)</a:t>
            </a:r>
          </a:p>
        </p:txBody>
      </p:sp>
      <p:sp>
        <p:nvSpPr>
          <p:cNvPr id="3" name="Content Placeholder 2">
            <a:extLst>
              <a:ext uri="{FF2B5EF4-FFF2-40B4-BE49-F238E27FC236}">
                <a16:creationId xmlns:a16="http://schemas.microsoft.com/office/drawing/2014/main" id="{60970674-1700-43A4-9ADD-BD556337FAC0}"/>
              </a:ext>
            </a:extLst>
          </p:cNvPr>
          <p:cNvSpPr txBox="1">
            <a:spLocks/>
          </p:cNvSpPr>
          <p:nvPr/>
        </p:nvSpPr>
        <p:spPr bwMode="auto">
          <a:xfrm>
            <a:off x="524567" y="1708484"/>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2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Example:  </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1200" b="0" i="1" u="none" strike="noStrike" kern="1200" cap="none" spc="0" normalizeH="0" baseline="0" noProof="0" dirty="0">
              <a:ln>
                <a:noFill/>
              </a:ln>
              <a:solidFill>
                <a:schemeClr val="tx1">
                  <a:lumMod val="75000"/>
                  <a:lumOff val="25000"/>
                </a:schemeClr>
              </a:solidFill>
              <a:effectLst/>
              <a:uLnTx/>
              <a:uFillTx/>
              <a:latin typeface="Arial"/>
              <a:ea typeface="+mn-ea"/>
              <a:cs typeface="+mn-cs"/>
            </a:endParaRP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r>
              <a:rPr kumimoji="0" lang="en-US" sz="22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Ms. Smith is temporarily homebound following a total knee replacement on xx/xx/xxxx.  She is currently walker dependent with painful ambulation.  PT is needed to restore her ability to walk without support.</a:t>
            </a:r>
          </a:p>
          <a:p>
            <a:pPr marL="0" marR="0" lvl="0" indent="0" algn="l" defTabSz="914400" rtl="0" eaLnBrk="1" fontAlgn="base" latinLnBrk="0" hangingPunct="1">
              <a:lnSpc>
                <a:spcPct val="100000"/>
              </a:lnSpc>
              <a:spcBef>
                <a:spcPct val="20000"/>
              </a:spcBef>
              <a:spcAft>
                <a:spcPct val="0"/>
              </a:spcAft>
              <a:buClrTx/>
              <a:buSzTx/>
              <a:buFont typeface="Arial" charset="0"/>
              <a:buNone/>
              <a:tabLst/>
              <a:defRPr/>
            </a:pPr>
            <a:endParaRPr kumimoji="0" lang="en-US" sz="2200" b="0" i="1" u="none" strike="noStrike" kern="1200" cap="none" spc="0" normalizeH="0" baseline="0" noProof="0" dirty="0">
              <a:ln>
                <a:noFill/>
              </a:ln>
              <a:solidFill>
                <a:srgbClr val="333333"/>
              </a:solidFill>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 typeface="Arial" charset="0"/>
              <a:buNone/>
              <a:tabLst/>
              <a:defRPr/>
            </a:pPr>
            <a:r>
              <a:rPr kumimoji="0" lang="en-US" sz="2200" b="0" i="1" u="none" strike="noStrike" kern="1200" cap="none" spc="0" normalizeH="0" baseline="0" noProof="0" dirty="0">
                <a:ln>
                  <a:noFill/>
                </a:ln>
                <a:solidFill>
                  <a:srgbClr val="008C95"/>
                </a:solidFill>
                <a:effectLst/>
                <a:uLnTx/>
                <a:uFillTx/>
                <a:latin typeface="Arial"/>
                <a:ea typeface="+mn-ea"/>
                <a:cs typeface="+mn-cs"/>
              </a:rPr>
              <a:t>National statistics released by Medicare Administrative Contractors (MACs) indicate that over 80 percent of the home health claim denials are due to insufficient physician narratives related to a patient’s home bound status and need for skilled care</a:t>
            </a:r>
          </a:p>
        </p:txBody>
      </p:sp>
    </p:spTree>
    <p:extLst>
      <p:ext uri="{BB962C8B-B14F-4D97-AF65-F5344CB8AC3E}">
        <p14:creationId xmlns:p14="http://schemas.microsoft.com/office/powerpoint/2010/main" val="165098029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88598"/>
            <a:ext cx="9144000" cy="2888202"/>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APPENDIX L</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Advance Beneficiary Notice of Non-Coverage (ABN)</a:t>
            </a:r>
          </a:p>
        </p:txBody>
      </p:sp>
      <p:pic>
        <p:nvPicPr>
          <p:cNvPr id="2" name="Picture 1">
            <a:extLst>
              <a:ext uri="{FF2B5EF4-FFF2-40B4-BE49-F238E27FC236}">
                <a16:creationId xmlns:a16="http://schemas.microsoft.com/office/drawing/2014/main" id="{1C346B9D-5507-472E-BCBF-6244A05F9A72}"/>
              </a:ext>
            </a:extLst>
          </p:cNvPr>
          <p:cNvPicPr>
            <a:picLocks noChangeAspect="1"/>
          </p:cNvPicPr>
          <p:nvPr/>
        </p:nvPicPr>
        <p:blipFill>
          <a:blip r:embed="rId2"/>
          <a:stretch>
            <a:fillRect/>
          </a:stretch>
        </p:blipFill>
        <p:spPr>
          <a:xfrm>
            <a:off x="1249392" y="5129191"/>
            <a:ext cx="6645216" cy="597460"/>
          </a:xfrm>
          <a:prstGeom prst="rect">
            <a:avLst/>
          </a:prstGeom>
        </p:spPr>
      </p:pic>
    </p:spTree>
    <p:extLst>
      <p:ext uri="{BB962C8B-B14F-4D97-AF65-F5344CB8AC3E}">
        <p14:creationId xmlns:p14="http://schemas.microsoft.com/office/powerpoint/2010/main" val="438046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81000" y="97971"/>
            <a:ext cx="8229600" cy="1273629"/>
          </a:xfrm>
        </p:spPr>
        <p:txBody>
          <a:bodyPr/>
          <a:lstStyle/>
          <a:p>
            <a:pPr eaLnBrk="1" hangingPunct="1"/>
            <a:r>
              <a:rPr lang="en-US" b="1" dirty="0"/>
              <a:t>B = Amount and/or Complexity of Data </a:t>
            </a:r>
          </a:p>
        </p:txBody>
      </p:sp>
      <p:sp>
        <p:nvSpPr>
          <p:cNvPr id="44036" name="Rectangle 3"/>
          <p:cNvSpPr>
            <a:spLocks noGrp="1" noChangeArrowheads="1"/>
          </p:cNvSpPr>
          <p:nvPr>
            <p:ph idx="1"/>
          </p:nvPr>
        </p:nvSpPr>
        <p:spPr>
          <a:xfrm>
            <a:off x="838200" y="2400300"/>
            <a:ext cx="7097486" cy="3810000"/>
          </a:xfrm>
        </p:spPr>
        <p:txBody>
          <a:bodyPr>
            <a:normAutofit/>
          </a:bodyPr>
          <a:lstStyle/>
          <a:p>
            <a:pPr eaLnBrk="1" hangingPunct="1">
              <a:buFont typeface="Arial" panose="020B0604020202020204" pitchFamily="34" charset="0"/>
              <a:buChar char="•"/>
            </a:pPr>
            <a:r>
              <a:rPr lang="en-US" sz="2400" dirty="0"/>
              <a:t>Consider the data reviewed, discussions held about the patient, and tests ordered during the encounter  </a:t>
            </a:r>
          </a:p>
          <a:p>
            <a:pPr eaLnBrk="1" hangingPunct="1">
              <a:buFont typeface="Arial" panose="020B0604020202020204" pitchFamily="34" charset="0"/>
              <a:buChar char="•"/>
            </a:pPr>
            <a:r>
              <a:rPr lang="en-US" sz="2400" dirty="0"/>
              <a:t>The more data addressed during the encounter, the more complex the decision-making</a:t>
            </a:r>
          </a:p>
        </p:txBody>
      </p:sp>
    </p:spTree>
    <p:extLst>
      <p:ext uri="{BB962C8B-B14F-4D97-AF65-F5344CB8AC3E}">
        <p14:creationId xmlns:p14="http://schemas.microsoft.com/office/powerpoint/2010/main" val="171792610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Advance Beneficiary Notice of </a:t>
            </a:r>
            <a:br>
              <a:rPr lang="en-US" dirty="0"/>
            </a:br>
            <a:r>
              <a:rPr lang="en-US" dirty="0"/>
              <a:t>Non-Coverage (ABN)</a:t>
            </a:r>
          </a:p>
        </p:txBody>
      </p:sp>
      <p:sp>
        <p:nvSpPr>
          <p:cNvPr id="4" name="Rectangle 3">
            <a:extLst>
              <a:ext uri="{FF2B5EF4-FFF2-40B4-BE49-F238E27FC236}">
                <a16:creationId xmlns:a16="http://schemas.microsoft.com/office/drawing/2014/main" id="{97E0CA39-54B6-4EE6-A004-86A4ECE3856E}"/>
              </a:ext>
            </a:extLst>
          </p:cNvPr>
          <p:cNvSpPr txBox="1">
            <a:spLocks noChangeArrowheads="1"/>
          </p:cNvSpPr>
          <p:nvPr/>
        </p:nvSpPr>
        <p:spPr bwMode="auto">
          <a:xfrm>
            <a:off x="513907" y="1889051"/>
            <a:ext cx="784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rgbClr val="333333"/>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rgbClr val="333333"/>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333333"/>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rgbClr val="333333"/>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When a determination is made that a service is not reasonable and necessary, a Medicare beneficiary is not liable for payment </a:t>
            </a:r>
            <a:r>
              <a:rPr kumimoji="0" lang="en-US" sz="2400" b="0" i="1" u="none" strike="noStrike" kern="1200" cap="none" spc="0" normalizeH="0" baseline="0" noProof="0" dirty="0">
                <a:ln>
                  <a:noFill/>
                </a:ln>
                <a:solidFill>
                  <a:schemeClr val="tx1">
                    <a:lumMod val="75000"/>
                    <a:lumOff val="25000"/>
                  </a:schemeClr>
                </a:solidFill>
                <a:effectLst/>
                <a:uLnTx/>
                <a:uFillTx/>
                <a:latin typeface="Arial"/>
                <a:ea typeface="+mn-ea"/>
                <a:cs typeface="+mn-cs"/>
              </a:rPr>
              <a:t>unless </a:t>
            </a: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beneficiary received written notice (i.e., ABN) of possible non-coverage in advance of receiving the service </a:t>
            </a:r>
          </a:p>
          <a:p>
            <a:pPr marL="342900" marR="0" lvl="0" indent="-342900" algn="l" defTabSz="914400" rtl="0" eaLnBrk="1" fontAlgn="base" latinLnBrk="0" hangingPunct="1">
              <a:lnSpc>
                <a:spcPct val="90000"/>
              </a:lnSpc>
              <a:spcBef>
                <a:spcPct val="20000"/>
              </a:spcBef>
              <a:spcAft>
                <a:spcPct val="0"/>
              </a:spcAft>
              <a:buClrTx/>
              <a:buSzTx/>
              <a:buFont typeface="Arial" charset="0"/>
              <a:buChar char="•"/>
              <a:tabLst/>
              <a:defRPr/>
            </a:pPr>
            <a:r>
              <a:rPr kumimoji="0" lang="en-US" sz="2400" b="0" i="0" u="none" strike="noStrike" kern="1200" cap="none" spc="0" normalizeH="0" baseline="0" noProof="0" dirty="0">
                <a:ln>
                  <a:noFill/>
                </a:ln>
                <a:solidFill>
                  <a:schemeClr val="tx1">
                    <a:lumMod val="75000"/>
                    <a:lumOff val="25000"/>
                  </a:schemeClr>
                </a:solidFill>
                <a:effectLst/>
                <a:uLnTx/>
                <a:uFillTx/>
                <a:latin typeface="Arial"/>
                <a:ea typeface="+mn-ea"/>
                <a:cs typeface="+mn-cs"/>
              </a:rPr>
              <a:t>The ABN gives the patient notice that Medicare may not pay for a test or service and an opportunity to make an informed decision about whether to proceed with the test or service</a:t>
            </a:r>
          </a:p>
        </p:txBody>
      </p:sp>
    </p:spTree>
    <p:extLst>
      <p:ext uri="{BB962C8B-B14F-4D97-AF65-F5344CB8AC3E}">
        <p14:creationId xmlns:p14="http://schemas.microsoft.com/office/powerpoint/2010/main" val="3532034743"/>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solidFill>
                  <a:prstClr val="white"/>
                </a:solidFill>
              </a:rPr>
              <a:t>Advance Beneficiary Notice of </a:t>
            </a:r>
            <a:br>
              <a:rPr lang="en-US" dirty="0">
                <a:solidFill>
                  <a:prstClr val="white"/>
                </a:solidFill>
              </a:rPr>
            </a:br>
            <a:r>
              <a:rPr lang="en-US" dirty="0">
                <a:solidFill>
                  <a:prstClr val="white"/>
                </a:solidFill>
              </a:rPr>
              <a:t>Non-Coverage (ABN)</a:t>
            </a:r>
            <a:endParaRPr lang="en-US" dirty="0"/>
          </a:p>
        </p:txBody>
      </p:sp>
      <p:sp>
        <p:nvSpPr>
          <p:cNvPr id="4" name="Text Box 6">
            <a:extLst>
              <a:ext uri="{FF2B5EF4-FFF2-40B4-BE49-F238E27FC236}">
                <a16:creationId xmlns:a16="http://schemas.microsoft.com/office/drawing/2014/main" id="{6BDEC23F-991F-474A-84E5-191421B5A600}"/>
              </a:ext>
            </a:extLst>
          </p:cNvPr>
          <p:cNvSpPr txBox="1">
            <a:spLocks noChangeArrowheads="1"/>
          </p:cNvSpPr>
          <p:nvPr/>
        </p:nvSpPr>
        <p:spPr bwMode="auto">
          <a:xfrm>
            <a:off x="466060" y="1961707"/>
            <a:ext cx="80010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latin typeface="Arial"/>
                <a:cs typeface="Arial" charset="0"/>
              </a:rPr>
              <a:t>ABNs should NOT be obtained if there is </a:t>
            </a:r>
            <a:r>
              <a:rPr lang="en-US" sz="2400" dirty="0">
                <a:solidFill>
                  <a:schemeClr val="tx1">
                    <a:lumMod val="75000"/>
                    <a:lumOff val="25000"/>
                  </a:schemeClr>
                </a:solidFill>
                <a:latin typeface="Arial"/>
                <a:cs typeface="Arial" charset="0"/>
              </a:rPr>
              <a:t>not</a:t>
            </a:r>
            <a:r>
              <a:rPr lang="en-US" sz="2400" b="0" dirty="0">
                <a:solidFill>
                  <a:schemeClr val="tx1">
                    <a:lumMod val="75000"/>
                    <a:lumOff val="25000"/>
                  </a:schemeClr>
                </a:solidFill>
                <a:latin typeface="Arial"/>
                <a:cs typeface="Arial" charset="0"/>
              </a:rPr>
              <a:t> a specific, identifiable reason to believe that Medicare will not pay for the service(s)</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latin typeface="Arial"/>
                <a:cs typeface="Arial" charset="0"/>
              </a:rPr>
              <a:t>Blanket ABNs are not acceptable</a:t>
            </a:r>
          </a:p>
          <a:p>
            <a:pPr marL="457200" indent="-457200" fontAlgn="base">
              <a:spcBef>
                <a:spcPct val="0"/>
              </a:spcBef>
              <a:spcAft>
                <a:spcPct val="0"/>
              </a:spcAft>
              <a:buClr>
                <a:srgbClr val="333333"/>
              </a:buClr>
              <a:buSzPct val="100000"/>
              <a:buFont typeface="Arial" panose="020B0604020202020204" pitchFamily="34" charset="0"/>
              <a:buChar char="•"/>
            </a:pPr>
            <a:r>
              <a:rPr lang="en-US" sz="2400" b="0" dirty="0">
                <a:solidFill>
                  <a:schemeClr val="tx1">
                    <a:lumMod val="75000"/>
                    <a:lumOff val="25000"/>
                  </a:schemeClr>
                </a:solidFill>
                <a:latin typeface="Arial"/>
                <a:cs typeface="Arial" charset="0"/>
              </a:rPr>
              <a:t>An ABN or waiver should </a:t>
            </a:r>
            <a:r>
              <a:rPr lang="en-US" sz="2400" i="1" dirty="0">
                <a:solidFill>
                  <a:schemeClr val="tx1">
                    <a:lumMod val="75000"/>
                    <a:lumOff val="25000"/>
                  </a:schemeClr>
                </a:solidFill>
                <a:latin typeface="Arial"/>
                <a:cs typeface="Arial" charset="0"/>
              </a:rPr>
              <a:t>never </a:t>
            </a:r>
            <a:r>
              <a:rPr lang="en-US" sz="2400" b="0" dirty="0">
                <a:solidFill>
                  <a:schemeClr val="tx1">
                    <a:lumMod val="75000"/>
                    <a:lumOff val="25000"/>
                  </a:schemeClr>
                </a:solidFill>
                <a:latin typeface="Arial"/>
                <a:cs typeface="Arial" charset="0"/>
              </a:rPr>
              <a:t>be obtained from a  </a:t>
            </a:r>
            <a:r>
              <a:rPr lang="en-US" sz="2400" dirty="0">
                <a:solidFill>
                  <a:schemeClr val="tx1">
                    <a:lumMod val="75000"/>
                    <a:lumOff val="25000"/>
                  </a:schemeClr>
                </a:solidFill>
                <a:latin typeface="Arial"/>
                <a:cs typeface="Arial" charset="0"/>
              </a:rPr>
              <a:t>Medicare Advantage </a:t>
            </a:r>
            <a:r>
              <a:rPr lang="en-US" sz="2400" b="0" dirty="0">
                <a:solidFill>
                  <a:schemeClr val="tx1">
                    <a:lumMod val="75000"/>
                    <a:lumOff val="25000"/>
                  </a:schemeClr>
                </a:solidFill>
                <a:latin typeface="Arial"/>
                <a:cs typeface="Arial" charset="0"/>
              </a:rPr>
              <a:t>patient</a:t>
            </a:r>
          </a:p>
        </p:txBody>
      </p:sp>
    </p:spTree>
    <p:extLst>
      <p:ext uri="{BB962C8B-B14F-4D97-AF65-F5344CB8AC3E}">
        <p14:creationId xmlns:p14="http://schemas.microsoft.com/office/powerpoint/2010/main" val="2577747583"/>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2804033-8CAA-4DA8-8200-B73E77C9F234}"/>
              </a:ext>
            </a:extLst>
          </p:cNvPr>
          <p:cNvSpPr>
            <a:spLocks noGrp="1"/>
          </p:cNvSpPr>
          <p:nvPr>
            <p:ph idx="1"/>
          </p:nvPr>
        </p:nvSpPr>
        <p:spPr>
          <a:xfrm>
            <a:off x="0" y="1726163"/>
            <a:ext cx="9144000" cy="261382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en-US" sz="4400" b="1" dirty="0">
                <a:latin typeface="Arial" panose="020B0604020202020204" pitchFamily="34" charset="0"/>
                <a:cs typeface="Arial" panose="020B0604020202020204" pitchFamily="34" charset="0"/>
              </a:rPr>
              <a:t>Questions?</a:t>
            </a:r>
          </a:p>
        </p:txBody>
      </p:sp>
    </p:spTree>
    <p:extLst>
      <p:ext uri="{BB962C8B-B14F-4D97-AF65-F5344CB8AC3E}">
        <p14:creationId xmlns:p14="http://schemas.microsoft.com/office/powerpoint/2010/main" val="243584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B = Amount and/or Complexity of Data </a:t>
            </a:r>
          </a:p>
        </p:txBody>
      </p:sp>
      <p:pic>
        <p:nvPicPr>
          <p:cNvPr id="4" name="Content Placeholder 3">
            <a:extLst>
              <a:ext uri="{FF2B5EF4-FFF2-40B4-BE49-F238E27FC236}">
                <a16:creationId xmlns:a16="http://schemas.microsoft.com/office/drawing/2014/main" id="{95F01B4C-1307-4C8F-A1C0-63C5B9A457EB}"/>
              </a:ext>
            </a:extLst>
          </p:cNvPr>
          <p:cNvPicPr>
            <a:picLocks noGrp="1" noChangeAspect="1"/>
          </p:cNvPicPr>
          <p:nvPr>
            <p:ph idx="1"/>
          </p:nvPr>
        </p:nvPicPr>
        <p:blipFill>
          <a:blip r:embed="rId2"/>
          <a:stretch>
            <a:fillRect/>
          </a:stretch>
        </p:blipFill>
        <p:spPr>
          <a:xfrm>
            <a:off x="1004856" y="1758271"/>
            <a:ext cx="7171076" cy="4451350"/>
          </a:xfrm>
          <a:prstGeom prst="rect">
            <a:avLst/>
          </a:prstGeom>
        </p:spPr>
      </p:pic>
    </p:spTree>
    <p:extLst>
      <p:ext uri="{BB962C8B-B14F-4D97-AF65-F5344CB8AC3E}">
        <p14:creationId xmlns:p14="http://schemas.microsoft.com/office/powerpoint/2010/main" val="70905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2016 Baseline* Audit Scores</a:t>
            </a:r>
          </a:p>
        </p:txBody>
      </p:sp>
      <p:pic>
        <p:nvPicPr>
          <p:cNvPr id="4" name="Content Placeholder 3">
            <a:extLst>
              <a:ext uri="{FF2B5EF4-FFF2-40B4-BE49-F238E27FC236}">
                <a16:creationId xmlns:a16="http://schemas.microsoft.com/office/drawing/2014/main" id="{678C3488-B51C-445C-B491-DAB99DA8B290}"/>
              </a:ext>
            </a:extLst>
          </p:cNvPr>
          <p:cNvPicPr>
            <a:picLocks noGrp="1" noChangeAspect="1"/>
          </p:cNvPicPr>
          <p:nvPr>
            <p:ph idx="1"/>
          </p:nvPr>
        </p:nvPicPr>
        <p:blipFill>
          <a:blip r:embed="rId2"/>
          <a:stretch>
            <a:fillRect/>
          </a:stretch>
        </p:blipFill>
        <p:spPr>
          <a:xfrm>
            <a:off x="1472826" y="1640120"/>
            <a:ext cx="5973878" cy="3351431"/>
          </a:xfrm>
          <a:prstGeom prst="rect">
            <a:avLst/>
          </a:prstGeom>
        </p:spPr>
      </p:pic>
      <p:sp>
        <p:nvSpPr>
          <p:cNvPr id="5" name="TextBox 4">
            <a:extLst>
              <a:ext uri="{FF2B5EF4-FFF2-40B4-BE49-F238E27FC236}">
                <a16:creationId xmlns:a16="http://schemas.microsoft.com/office/drawing/2014/main" id="{61AE27D4-4ACF-45C5-B011-E627A7AFC91F}"/>
              </a:ext>
            </a:extLst>
          </p:cNvPr>
          <p:cNvSpPr txBox="1"/>
          <p:nvPr/>
        </p:nvSpPr>
        <p:spPr>
          <a:xfrm>
            <a:off x="1018011" y="1792134"/>
            <a:ext cx="2438401" cy="400110"/>
          </a:xfrm>
          <a:prstGeom prst="rect">
            <a:avLst/>
          </a:prstGeom>
          <a:noFill/>
        </p:spPr>
        <p:txBody>
          <a:bodyPr wrap="square" rtlCol="0">
            <a:spAutoFit/>
          </a:bodyPr>
          <a:lstStyle/>
          <a:p>
            <a:r>
              <a:rPr lang="en-US" sz="2000" b="1" dirty="0"/>
              <a:t>Baseline score 100%</a:t>
            </a:r>
          </a:p>
        </p:txBody>
      </p:sp>
      <p:sp>
        <p:nvSpPr>
          <p:cNvPr id="6" name="TextBox 5">
            <a:extLst>
              <a:ext uri="{FF2B5EF4-FFF2-40B4-BE49-F238E27FC236}">
                <a16:creationId xmlns:a16="http://schemas.microsoft.com/office/drawing/2014/main" id="{F5FB0776-C86D-49FA-875C-3AAA648DF702}"/>
              </a:ext>
            </a:extLst>
          </p:cNvPr>
          <p:cNvSpPr txBox="1"/>
          <p:nvPr/>
        </p:nvSpPr>
        <p:spPr>
          <a:xfrm>
            <a:off x="845358" y="4329223"/>
            <a:ext cx="2450280" cy="400110"/>
          </a:xfrm>
          <a:prstGeom prst="rect">
            <a:avLst/>
          </a:prstGeom>
          <a:noFill/>
        </p:spPr>
        <p:txBody>
          <a:bodyPr wrap="square" rtlCol="0">
            <a:spAutoFit/>
          </a:bodyPr>
          <a:lstStyle/>
          <a:p>
            <a:r>
              <a:rPr lang="en-US" sz="2000" b="1" dirty="0"/>
              <a:t>Baseline score ≤89%</a:t>
            </a:r>
            <a:endParaRPr lang="en-US" b="1" dirty="0"/>
          </a:p>
        </p:txBody>
      </p:sp>
      <p:sp>
        <p:nvSpPr>
          <p:cNvPr id="7" name="TextBox 6">
            <a:extLst>
              <a:ext uri="{FF2B5EF4-FFF2-40B4-BE49-F238E27FC236}">
                <a16:creationId xmlns:a16="http://schemas.microsoft.com/office/drawing/2014/main" id="{D2D94274-0C04-4F84-B1D2-DC1E064217AA}"/>
              </a:ext>
            </a:extLst>
          </p:cNvPr>
          <p:cNvSpPr txBox="1"/>
          <p:nvPr/>
        </p:nvSpPr>
        <p:spPr>
          <a:xfrm>
            <a:off x="5909679" y="2396275"/>
            <a:ext cx="2819400" cy="400110"/>
          </a:xfrm>
          <a:prstGeom prst="rect">
            <a:avLst/>
          </a:prstGeom>
          <a:noFill/>
        </p:spPr>
        <p:txBody>
          <a:bodyPr wrap="square" rtlCol="0">
            <a:spAutoFit/>
          </a:bodyPr>
          <a:lstStyle/>
          <a:p>
            <a:r>
              <a:rPr lang="en-US" sz="2000" b="1" dirty="0"/>
              <a:t>Baseline score 90 - 99%</a:t>
            </a:r>
          </a:p>
        </p:txBody>
      </p:sp>
      <p:sp>
        <p:nvSpPr>
          <p:cNvPr id="3" name="TextBox 2">
            <a:extLst>
              <a:ext uri="{FF2B5EF4-FFF2-40B4-BE49-F238E27FC236}">
                <a16:creationId xmlns:a16="http://schemas.microsoft.com/office/drawing/2014/main" id="{7C8F07A7-EAEE-498B-970C-9C1D9C8D1BC8}"/>
              </a:ext>
            </a:extLst>
          </p:cNvPr>
          <p:cNvSpPr txBox="1"/>
          <p:nvPr/>
        </p:nvSpPr>
        <p:spPr>
          <a:xfrm>
            <a:off x="316301" y="5292576"/>
            <a:ext cx="8516199" cy="1446550"/>
          </a:xfrm>
          <a:prstGeom prst="rect">
            <a:avLst/>
          </a:prstGeom>
          <a:noFill/>
        </p:spPr>
        <p:txBody>
          <a:bodyPr wrap="square" rtlCol="0">
            <a:spAutoFit/>
          </a:bodyPr>
          <a:lstStyle/>
          <a:p>
            <a:r>
              <a:rPr lang="en-US" sz="1600" dirty="0">
                <a:latin typeface="Arial Body"/>
              </a:rPr>
              <a:t>*</a:t>
            </a:r>
            <a:r>
              <a:rPr lang="en-US" sz="1400" dirty="0">
                <a:latin typeface="Arial Body"/>
              </a:rPr>
              <a:t>The baseline audit is performed for all new Physicians/ACPs within 60 days of joining Atrium Health. It</a:t>
            </a:r>
            <a:r>
              <a:rPr lang="en-US" sz="1400" dirty="0"/>
              <a:t> </a:t>
            </a:r>
            <a:r>
              <a:rPr lang="en-US" sz="1400" dirty="0">
                <a:latin typeface="Arial Body"/>
              </a:rPr>
              <a:t>provides an opportunity to examine a Physician/ACP’s documentation, identify issues, make recommendations to improve documentation, address any questions the Physician/ACP may have, and tailor any additional education, beyond the basic Coding and Documentation program presented to new Physicians/ACPs during Orientation. </a:t>
            </a:r>
          </a:p>
          <a:p>
            <a:endParaRPr lang="en-US" sz="1600" dirty="0">
              <a:latin typeface="Arial Body"/>
            </a:endParaRPr>
          </a:p>
        </p:txBody>
      </p:sp>
    </p:spTree>
    <p:extLst>
      <p:ext uri="{BB962C8B-B14F-4D97-AF65-F5344CB8AC3E}">
        <p14:creationId xmlns:p14="http://schemas.microsoft.com/office/powerpoint/2010/main" val="409059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50371" y="228600"/>
            <a:ext cx="8382000" cy="1143000"/>
          </a:xfrm>
        </p:spPr>
        <p:txBody>
          <a:bodyPr/>
          <a:lstStyle/>
          <a:p>
            <a:pPr eaLnBrk="1" hangingPunct="1"/>
            <a:r>
              <a:rPr lang="en-US" b="1" dirty="0"/>
              <a:t>Additional Info About How Data is Counted</a:t>
            </a:r>
          </a:p>
        </p:txBody>
      </p:sp>
      <p:sp>
        <p:nvSpPr>
          <p:cNvPr id="46084" name="Rectangle 3"/>
          <p:cNvSpPr>
            <a:spLocks noGrp="1" noChangeArrowheads="1"/>
          </p:cNvSpPr>
          <p:nvPr>
            <p:ph idx="1"/>
          </p:nvPr>
        </p:nvSpPr>
        <p:spPr>
          <a:xfrm>
            <a:off x="885825" y="2343150"/>
            <a:ext cx="7300231" cy="3581400"/>
          </a:xfrm>
        </p:spPr>
        <p:txBody>
          <a:bodyPr/>
          <a:lstStyle/>
          <a:p>
            <a:pPr eaLnBrk="1" hangingPunct="1"/>
            <a:r>
              <a:rPr lang="en-US" sz="2400" dirty="0"/>
              <a:t>Review and summarization of old records:</a:t>
            </a:r>
          </a:p>
          <a:p>
            <a:pPr lvl="1" eaLnBrk="1" hangingPunct="1">
              <a:buFont typeface="Courier New" panose="02070309020205020404" pitchFamily="49" charset="0"/>
              <a:buChar char="o"/>
            </a:pPr>
            <a:r>
              <a:rPr lang="en-US" sz="2400" dirty="0"/>
              <a:t> Must include brief summary of relevant information from old records</a:t>
            </a:r>
          </a:p>
          <a:p>
            <a:pPr lvl="1" eaLnBrk="1" hangingPunct="1">
              <a:buFont typeface="Courier New" panose="02070309020205020404" pitchFamily="49" charset="0"/>
              <a:buChar char="o"/>
            </a:pPr>
            <a:r>
              <a:rPr lang="en-US" sz="2400" dirty="0"/>
              <a:t> Credit is given for review and summary of </a:t>
            </a:r>
            <a:r>
              <a:rPr lang="en-US" sz="2400" i="1" dirty="0"/>
              <a:t>another Physician/ACP’s medical records (different practice/group/specialty</a:t>
            </a:r>
            <a:r>
              <a:rPr lang="en-US" sz="2400" dirty="0"/>
              <a:t>) but </a:t>
            </a:r>
            <a:r>
              <a:rPr lang="en-US" sz="2400" u="sng" dirty="0"/>
              <a:t>not</a:t>
            </a:r>
            <a:r>
              <a:rPr lang="en-US" sz="2400" dirty="0"/>
              <a:t> review and summary of a Physician/ACP’s </a:t>
            </a:r>
            <a:r>
              <a:rPr lang="en-US" sz="2400" i="1" dirty="0"/>
              <a:t>own</a:t>
            </a:r>
            <a:r>
              <a:rPr lang="en-US" sz="2400" dirty="0"/>
              <a:t> previous records</a:t>
            </a:r>
          </a:p>
          <a:p>
            <a:pPr lvl="1" eaLnBrk="1" hangingPunct="1">
              <a:buClr>
                <a:schemeClr val="bg2"/>
              </a:buClr>
              <a:buFont typeface="Wingdings" pitchFamily="2" charset="2"/>
              <a:buNone/>
            </a:pPr>
            <a:endParaRPr lang="en-US" dirty="0"/>
          </a:p>
        </p:txBody>
      </p:sp>
    </p:spTree>
    <p:extLst>
      <p:ext uri="{BB962C8B-B14F-4D97-AF65-F5344CB8AC3E}">
        <p14:creationId xmlns:p14="http://schemas.microsoft.com/office/powerpoint/2010/main" val="10047144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04800" y="228600"/>
            <a:ext cx="8382000" cy="1066800"/>
          </a:xfrm>
        </p:spPr>
        <p:txBody>
          <a:bodyPr/>
          <a:lstStyle/>
          <a:p>
            <a:pPr eaLnBrk="1" hangingPunct="1"/>
            <a:r>
              <a:rPr lang="en-US" b="1" dirty="0"/>
              <a:t>Additional Info About How Data is Counted</a:t>
            </a:r>
          </a:p>
        </p:txBody>
      </p:sp>
      <p:sp>
        <p:nvSpPr>
          <p:cNvPr id="47108" name="Rectangle 3"/>
          <p:cNvSpPr>
            <a:spLocks noGrp="1" noChangeArrowheads="1"/>
          </p:cNvSpPr>
          <p:nvPr>
            <p:ph idx="1"/>
          </p:nvPr>
        </p:nvSpPr>
        <p:spPr>
          <a:xfrm>
            <a:off x="381000" y="2013856"/>
            <a:ext cx="8229600" cy="3167743"/>
          </a:xfrm>
        </p:spPr>
        <p:txBody>
          <a:bodyPr>
            <a:normAutofit lnSpcReduction="10000"/>
          </a:bodyPr>
          <a:lstStyle/>
          <a:p>
            <a:pPr eaLnBrk="1" hangingPunct="1">
              <a:lnSpc>
                <a:spcPct val="90000"/>
              </a:lnSpc>
            </a:pPr>
            <a:r>
              <a:rPr lang="en-US" sz="2400" dirty="0"/>
              <a:t>Discussion of case with another health care Physician/ACP:</a:t>
            </a:r>
          </a:p>
          <a:p>
            <a:pPr lvl="1" eaLnBrk="1" hangingPunct="1">
              <a:lnSpc>
                <a:spcPct val="90000"/>
              </a:lnSpc>
              <a:buFont typeface="Courier New" panose="02070309020205020404" pitchFamily="49" charset="0"/>
              <a:buChar char="o"/>
            </a:pPr>
            <a:r>
              <a:rPr lang="en-US" sz="2400" dirty="0"/>
              <a:t> Must document what was discussed</a:t>
            </a:r>
          </a:p>
          <a:p>
            <a:pPr lvl="1" eaLnBrk="1" hangingPunct="1">
              <a:lnSpc>
                <a:spcPct val="90000"/>
              </a:lnSpc>
              <a:buFont typeface="Courier New" panose="02070309020205020404" pitchFamily="49" charset="0"/>
              <a:buChar char="o"/>
            </a:pPr>
            <a:r>
              <a:rPr lang="en-US" sz="2400" dirty="0"/>
              <a:t> Does not include discussion with nursing staff or supervising physician by an Advanced Clinical Practitioner or Resident</a:t>
            </a:r>
          </a:p>
          <a:p>
            <a:pPr lvl="1" eaLnBrk="1" hangingPunct="1">
              <a:lnSpc>
                <a:spcPct val="90000"/>
              </a:lnSpc>
              <a:buFont typeface="Courier New" panose="02070309020205020404" pitchFamily="49" charset="0"/>
              <a:buChar char="o"/>
            </a:pPr>
            <a:r>
              <a:rPr lang="en-US" sz="2400" dirty="0"/>
              <a:t> Does not include discussion with other Physicians/ACPs in same practice when “handing off” care of patient at end of shift</a:t>
            </a:r>
          </a:p>
        </p:txBody>
      </p:sp>
    </p:spTree>
    <p:extLst>
      <p:ext uri="{BB962C8B-B14F-4D97-AF65-F5344CB8AC3E}">
        <p14:creationId xmlns:p14="http://schemas.microsoft.com/office/powerpoint/2010/main" val="2878676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a:xfrm>
            <a:off x="440871" y="206828"/>
            <a:ext cx="8458200" cy="1143000"/>
          </a:xfrm>
        </p:spPr>
        <p:txBody>
          <a:bodyPr/>
          <a:lstStyle/>
          <a:p>
            <a:r>
              <a:rPr lang="en-US" b="1" dirty="0"/>
              <a:t>Additional Info About How Data is Counted</a:t>
            </a:r>
          </a:p>
        </p:txBody>
      </p:sp>
      <p:sp>
        <p:nvSpPr>
          <p:cNvPr id="48132" name="Rectangle 3"/>
          <p:cNvSpPr>
            <a:spLocks noGrp="1" noChangeArrowheads="1"/>
          </p:cNvSpPr>
          <p:nvPr>
            <p:ph idx="1"/>
          </p:nvPr>
        </p:nvSpPr>
        <p:spPr>
          <a:xfrm>
            <a:off x="495300" y="1828800"/>
            <a:ext cx="7924800" cy="3352800"/>
          </a:xfrm>
        </p:spPr>
        <p:txBody>
          <a:bodyPr/>
          <a:lstStyle/>
          <a:p>
            <a:pPr eaLnBrk="1" hangingPunct="1">
              <a:lnSpc>
                <a:spcPct val="90000"/>
              </a:lnSpc>
            </a:pPr>
            <a:r>
              <a:rPr lang="en-US" sz="2400" dirty="0"/>
              <a:t>Independent visualization of image, tracing or specimen</a:t>
            </a:r>
          </a:p>
          <a:p>
            <a:pPr lvl="1" eaLnBrk="1" hangingPunct="1">
              <a:lnSpc>
                <a:spcPct val="90000"/>
              </a:lnSpc>
              <a:buFont typeface="Courier New" panose="02070309020205020404" pitchFamily="49" charset="0"/>
              <a:buChar char="o"/>
            </a:pPr>
            <a:r>
              <a:rPr lang="en-US" sz="2400" dirty="0"/>
              <a:t> Notice the word “</a:t>
            </a:r>
            <a:r>
              <a:rPr lang="en-US" sz="2400" i="1" dirty="0"/>
              <a:t>independent</a:t>
            </a:r>
            <a:r>
              <a:rPr lang="en-US" sz="2400" dirty="0"/>
              <a:t>”</a:t>
            </a:r>
          </a:p>
          <a:p>
            <a:pPr lvl="1" eaLnBrk="1" hangingPunct="1">
              <a:lnSpc>
                <a:spcPct val="90000"/>
              </a:lnSpc>
              <a:buFont typeface="Courier New" panose="02070309020205020404" pitchFamily="49" charset="0"/>
              <a:buChar char="o"/>
            </a:pPr>
            <a:r>
              <a:rPr lang="en-US" sz="2400" dirty="0"/>
              <a:t> Includes tests conducted and billed for by </a:t>
            </a:r>
            <a:r>
              <a:rPr lang="en-US" sz="2400" i="1" dirty="0"/>
              <a:t>another</a:t>
            </a:r>
            <a:r>
              <a:rPr lang="en-US" sz="2400" dirty="0"/>
              <a:t> physician  </a:t>
            </a:r>
          </a:p>
          <a:p>
            <a:pPr lvl="1" eaLnBrk="1" hangingPunct="1">
              <a:lnSpc>
                <a:spcPct val="90000"/>
              </a:lnSpc>
              <a:buFont typeface="Courier New" panose="02070309020205020404" pitchFamily="49" charset="0"/>
              <a:buChar char="o"/>
            </a:pPr>
            <a:r>
              <a:rPr lang="en-US" sz="2400" dirty="0"/>
              <a:t> Credit is not given for visualization of results of tests conducted and billed for by the Physician/ACP documenting the E/M service </a:t>
            </a:r>
            <a:r>
              <a:rPr lang="en-US" sz="2400" u="sng" dirty="0"/>
              <a:t>or</a:t>
            </a:r>
            <a:r>
              <a:rPr lang="en-US" sz="2400" dirty="0"/>
              <a:t> otherwise billing for professional interpretation (e.g., x-ray)</a:t>
            </a:r>
            <a:endParaRPr lang="en-US" sz="2400" u="sng" dirty="0"/>
          </a:p>
        </p:txBody>
      </p:sp>
      <p:sp>
        <p:nvSpPr>
          <p:cNvPr id="48133" name="Text Box 4"/>
          <p:cNvSpPr txBox="1">
            <a:spLocks noChangeArrowheads="1"/>
          </p:cNvSpPr>
          <p:nvPr/>
        </p:nvSpPr>
        <p:spPr bwMode="auto">
          <a:xfrm>
            <a:off x="990600" y="5181600"/>
            <a:ext cx="6934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a:spcBef>
                <a:spcPct val="50000"/>
              </a:spcBef>
            </a:pPr>
            <a:r>
              <a:rPr lang="en-US" sz="2400" b="0" i="1" dirty="0">
                <a:solidFill>
                  <a:srgbClr val="008C95"/>
                </a:solidFill>
              </a:rPr>
              <a:t>“Personal review of image shows …”</a:t>
            </a:r>
          </a:p>
        </p:txBody>
      </p:sp>
    </p:spTree>
    <p:extLst>
      <p:ext uri="{BB962C8B-B14F-4D97-AF65-F5344CB8AC3E}">
        <p14:creationId xmlns:p14="http://schemas.microsoft.com/office/powerpoint/2010/main" val="1093616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143000"/>
          </a:xfrm>
        </p:spPr>
        <p:txBody>
          <a:bodyPr/>
          <a:lstStyle/>
          <a:p>
            <a:r>
              <a:rPr lang="en-US" b="1" dirty="0"/>
              <a:t>C = Risk Associated with Patient’s</a:t>
            </a:r>
            <a:br>
              <a:rPr lang="en-US" b="1" dirty="0"/>
            </a:br>
            <a:r>
              <a:rPr lang="en-US" b="1" dirty="0"/>
              <a:t>       Condition</a:t>
            </a:r>
            <a:endParaRPr lang="en-US" dirty="0"/>
          </a:p>
        </p:txBody>
      </p:sp>
      <p:sp>
        <p:nvSpPr>
          <p:cNvPr id="3" name="Content Placeholder 2"/>
          <p:cNvSpPr>
            <a:spLocks noGrp="1"/>
          </p:cNvSpPr>
          <p:nvPr>
            <p:ph idx="1"/>
          </p:nvPr>
        </p:nvSpPr>
        <p:spPr>
          <a:xfrm>
            <a:off x="729343" y="1894114"/>
            <a:ext cx="8001000" cy="2035629"/>
          </a:xfrm>
        </p:spPr>
        <p:txBody>
          <a:bodyPr/>
          <a:lstStyle/>
          <a:p>
            <a:r>
              <a:rPr lang="en-US" sz="2400" dirty="0"/>
              <a:t>See Table of Risk on the audit tool handout</a:t>
            </a:r>
          </a:p>
          <a:p>
            <a:r>
              <a:rPr lang="en-US" sz="2400" dirty="0"/>
              <a:t>Based on three components:</a:t>
            </a:r>
          </a:p>
          <a:p>
            <a:pPr lvl="1">
              <a:buFont typeface="Courier New" panose="02070309020205020404" pitchFamily="49" charset="0"/>
              <a:buChar char="o"/>
            </a:pPr>
            <a:r>
              <a:rPr lang="en-US" sz="2400" i="1" dirty="0"/>
              <a:t> Presenting</a:t>
            </a:r>
            <a:r>
              <a:rPr lang="en-US" sz="2400" dirty="0"/>
              <a:t> </a:t>
            </a:r>
            <a:r>
              <a:rPr lang="en-US" sz="2400" i="1" dirty="0"/>
              <a:t>problem(s)</a:t>
            </a:r>
          </a:p>
          <a:p>
            <a:pPr lvl="1">
              <a:buFont typeface="Courier New" panose="02070309020205020404" pitchFamily="49" charset="0"/>
              <a:buChar char="o"/>
            </a:pPr>
            <a:r>
              <a:rPr lang="en-US" sz="2400" i="1" dirty="0"/>
              <a:t> Diagnostic procedure(s) ordered</a:t>
            </a:r>
          </a:p>
          <a:p>
            <a:pPr lvl="1">
              <a:buFont typeface="Courier New" panose="02070309020205020404" pitchFamily="49" charset="0"/>
              <a:buChar char="o"/>
            </a:pPr>
            <a:r>
              <a:rPr lang="en-US" sz="2400" i="1" dirty="0"/>
              <a:t> Management option(s) selected</a:t>
            </a:r>
            <a:r>
              <a:rPr lang="en-US" sz="2400" dirty="0"/>
              <a:t>	</a:t>
            </a:r>
          </a:p>
          <a:p>
            <a:endParaRPr lang="en-US" dirty="0"/>
          </a:p>
        </p:txBody>
      </p:sp>
      <p:sp>
        <p:nvSpPr>
          <p:cNvPr id="4" name="Rectangle 8"/>
          <p:cNvSpPr>
            <a:spLocks noChangeArrowheads="1"/>
          </p:cNvSpPr>
          <p:nvPr/>
        </p:nvSpPr>
        <p:spPr bwMode="auto">
          <a:xfrm>
            <a:off x="1884217" y="4267200"/>
            <a:ext cx="4953000" cy="1066800"/>
          </a:xfrm>
          <a:prstGeom prst="rect">
            <a:avLst/>
          </a:prstGeom>
          <a:noFill/>
          <a:ln w="25400" algn="ctr">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749" y="4267200"/>
            <a:ext cx="4833937"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4335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1219200"/>
          </a:xfrm>
        </p:spPr>
        <p:txBody>
          <a:bodyPr/>
          <a:lstStyle/>
          <a:p>
            <a:r>
              <a:rPr lang="en-US" b="1" dirty="0"/>
              <a:t>C = Risk Associated with Patient’s</a:t>
            </a:r>
            <a:br>
              <a:rPr lang="en-US" b="1" dirty="0"/>
            </a:br>
            <a:r>
              <a:rPr lang="en-US" b="1" dirty="0"/>
              <a:t>       Condition</a:t>
            </a:r>
            <a:endParaRPr lang="en-US" dirty="0"/>
          </a:p>
        </p:txBody>
      </p:sp>
      <p:sp>
        <p:nvSpPr>
          <p:cNvPr id="3" name="Content Placeholder 2"/>
          <p:cNvSpPr>
            <a:spLocks noGrp="1"/>
          </p:cNvSpPr>
          <p:nvPr>
            <p:ph idx="1"/>
          </p:nvPr>
        </p:nvSpPr>
        <p:spPr>
          <a:xfrm>
            <a:off x="544286" y="1894114"/>
            <a:ext cx="8229600" cy="3406469"/>
          </a:xfrm>
        </p:spPr>
        <p:txBody>
          <a:bodyPr>
            <a:normAutofit lnSpcReduction="10000"/>
          </a:bodyPr>
          <a:lstStyle/>
          <a:p>
            <a:r>
              <a:rPr lang="en-US" sz="2400" dirty="0"/>
              <a:t>Highest of 3 components determines level of risk</a:t>
            </a:r>
          </a:p>
          <a:p>
            <a:r>
              <a:rPr lang="en-US" sz="2400" dirty="0"/>
              <a:t>Consider the risk related to the disease process anticipated between the present encounter and the next one</a:t>
            </a:r>
          </a:p>
          <a:p>
            <a:r>
              <a:rPr lang="en-US" sz="2400" dirty="0"/>
              <a:t>The assessment of risk related to diagnostic procedures and management options is based on the risk during and immediately following any procedures or treatment</a:t>
            </a:r>
          </a:p>
          <a:p>
            <a:r>
              <a:rPr lang="en-US" sz="2400" dirty="0"/>
              <a:t>If evaluating and treating an ongoing problem, clearly document the severity of the problem during that encounter</a:t>
            </a:r>
          </a:p>
          <a:p>
            <a:endParaRPr lang="en-US" dirty="0"/>
          </a:p>
        </p:txBody>
      </p:sp>
    </p:spTree>
    <p:extLst>
      <p:ext uri="{BB962C8B-B14F-4D97-AF65-F5344CB8AC3E}">
        <p14:creationId xmlns:p14="http://schemas.microsoft.com/office/powerpoint/2010/main" val="2856038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1219200"/>
          </a:xfrm>
        </p:spPr>
        <p:txBody>
          <a:bodyPr/>
          <a:lstStyle/>
          <a:p>
            <a:r>
              <a:rPr lang="en-US" b="1" dirty="0"/>
              <a:t>C = Risk Associated with Patient’s</a:t>
            </a:r>
            <a:br>
              <a:rPr lang="en-US" b="1" dirty="0"/>
            </a:br>
            <a:r>
              <a:rPr lang="en-US" b="1" dirty="0"/>
              <a:t>       Condition</a:t>
            </a:r>
            <a:endParaRPr lang="en-US" dirty="0"/>
          </a:p>
        </p:txBody>
      </p:sp>
      <p:sp>
        <p:nvSpPr>
          <p:cNvPr id="3" name="Content Placeholder 2"/>
          <p:cNvSpPr>
            <a:spLocks noGrp="1"/>
          </p:cNvSpPr>
          <p:nvPr>
            <p:ph idx="1"/>
          </p:nvPr>
        </p:nvSpPr>
        <p:spPr>
          <a:xfrm>
            <a:off x="571500" y="1905000"/>
            <a:ext cx="8001000" cy="3733800"/>
          </a:xfrm>
        </p:spPr>
        <p:txBody>
          <a:bodyPr/>
          <a:lstStyle/>
          <a:p>
            <a:r>
              <a:rPr lang="en-US" sz="2400" dirty="0">
                <a:latin typeface="Arial Body"/>
              </a:rPr>
              <a:t>All surgical procedures have inherent risk.  Consider the risk factors that exceed those usually associated with the procedure</a:t>
            </a:r>
          </a:p>
          <a:p>
            <a:r>
              <a:rPr lang="en-US" sz="2400" dirty="0">
                <a:latin typeface="Arial Body"/>
              </a:rPr>
              <a:t>Identified factors associated with surgical procedures that indicate high risk include:</a:t>
            </a:r>
          </a:p>
          <a:p>
            <a:pPr lvl="1">
              <a:buFont typeface="Courier New" panose="02070309020205020404" pitchFamily="49" charset="0"/>
              <a:buChar char="o"/>
            </a:pPr>
            <a:r>
              <a:rPr lang="en-US" sz="2400" dirty="0">
                <a:latin typeface="Arial Body"/>
              </a:rPr>
              <a:t> Advanced age or debility</a:t>
            </a:r>
          </a:p>
          <a:p>
            <a:pPr lvl="1">
              <a:buFont typeface="Courier New" panose="02070309020205020404" pitchFamily="49" charset="0"/>
              <a:buChar char="o"/>
            </a:pPr>
            <a:r>
              <a:rPr lang="en-US" sz="2400" dirty="0">
                <a:latin typeface="Arial Body"/>
              </a:rPr>
              <a:t> Extremely young age (under the age of one)</a:t>
            </a:r>
          </a:p>
          <a:p>
            <a:pPr lvl="1">
              <a:buFont typeface="Courier New" panose="02070309020205020404" pitchFamily="49" charset="0"/>
              <a:buChar char="o"/>
            </a:pPr>
            <a:r>
              <a:rPr lang="en-US" sz="2400" dirty="0">
                <a:latin typeface="Arial Body"/>
              </a:rPr>
              <a:t> Prior surgical difficulties</a:t>
            </a:r>
          </a:p>
          <a:p>
            <a:pPr lvl="1">
              <a:buFont typeface="Courier New" panose="02070309020205020404" pitchFamily="49" charset="0"/>
              <a:buChar char="o"/>
            </a:pPr>
            <a:r>
              <a:rPr lang="en-US" sz="2400" dirty="0">
                <a:latin typeface="Arial Body"/>
              </a:rPr>
              <a:t> Underlying cardiac or pulmonary disease</a:t>
            </a:r>
          </a:p>
          <a:p>
            <a:endParaRPr lang="en-US" dirty="0"/>
          </a:p>
        </p:txBody>
      </p:sp>
    </p:spTree>
    <p:extLst>
      <p:ext uri="{BB962C8B-B14F-4D97-AF65-F5344CB8AC3E}">
        <p14:creationId xmlns:p14="http://schemas.microsoft.com/office/powerpoint/2010/main" val="3800109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 = Risk Associated with Patient’s</a:t>
            </a:r>
            <a:br>
              <a:rPr lang="en-US" dirty="0"/>
            </a:br>
            <a:r>
              <a:rPr lang="en-US" dirty="0"/>
              <a:t>       Condition</a:t>
            </a:r>
          </a:p>
        </p:txBody>
      </p:sp>
      <p:sp>
        <p:nvSpPr>
          <p:cNvPr id="4" name="Rectangle 3">
            <a:extLst>
              <a:ext uri="{FF2B5EF4-FFF2-40B4-BE49-F238E27FC236}">
                <a16:creationId xmlns:a16="http://schemas.microsoft.com/office/drawing/2014/main" id="{37DA17F0-B22E-4337-8354-06FD178399DA}"/>
              </a:ext>
            </a:extLst>
          </p:cNvPr>
          <p:cNvSpPr/>
          <p:nvPr/>
        </p:nvSpPr>
        <p:spPr>
          <a:xfrm>
            <a:off x="504287" y="1672809"/>
            <a:ext cx="7842271" cy="4647426"/>
          </a:xfrm>
          <a:prstGeom prst="rect">
            <a:avLst/>
          </a:prstGeom>
        </p:spPr>
        <p:txBody>
          <a:bodyPr wrap="square">
            <a:spAutoFit/>
          </a:bodyPr>
          <a:lstStyle/>
          <a:p>
            <a:r>
              <a:rPr lang="en-US" sz="2000" b="1" u="sng" dirty="0">
                <a:solidFill>
                  <a:schemeClr val="tx1">
                    <a:lumMod val="75000"/>
                    <a:lumOff val="25000"/>
                  </a:schemeClr>
                </a:solidFill>
                <a:latin typeface="Arial Body"/>
              </a:rPr>
              <a:t>Management Options: Drug Therapy Requiring Intensive Monitoring for Toxicity </a:t>
            </a:r>
          </a:p>
          <a:p>
            <a:endParaRPr lang="en-US" b="1" u="sng" dirty="0">
              <a:solidFill>
                <a:schemeClr val="tx1">
                  <a:lumMod val="75000"/>
                  <a:lumOff val="25000"/>
                </a:schemeClr>
              </a:solidFill>
              <a:latin typeface="Arial Body"/>
            </a:endParaRPr>
          </a:p>
          <a:p>
            <a:pPr marL="285750" indent="-285750">
              <a:buFont typeface="Arial" panose="020B0604020202020204" pitchFamily="34" charset="0"/>
              <a:buChar char="•"/>
            </a:pPr>
            <a:r>
              <a:rPr lang="en-US" sz="2000" dirty="0">
                <a:solidFill>
                  <a:schemeClr val="tx1">
                    <a:lumMod val="75000"/>
                    <a:lumOff val="25000"/>
                  </a:schemeClr>
                </a:solidFill>
                <a:latin typeface="Arial Body"/>
              </a:rPr>
              <a:t>Drugs that have a narrow therapeutic window and a low therapeutic index may exhibit toxicity at concentrations close to the upper limit of the therapeutic range and may require intensive clinical monitoring</a:t>
            </a:r>
          </a:p>
          <a:p>
            <a:pPr marL="285750" indent="-285750">
              <a:buFont typeface="Arial" panose="020B0604020202020204" pitchFamily="34" charset="0"/>
              <a:buChar char="•"/>
            </a:pPr>
            <a:r>
              <a:rPr lang="en-US" sz="2000" dirty="0">
                <a:solidFill>
                  <a:schemeClr val="tx1">
                    <a:lumMod val="75000"/>
                    <a:lumOff val="25000"/>
                  </a:schemeClr>
                </a:solidFill>
                <a:latin typeface="Arial Body"/>
              </a:rPr>
              <a:t>On medical review, to consider therapy with one of these drugs as a high risk management option, we would expect to see documentation in the medical record of drug levels obtained at appropriate intervals</a:t>
            </a:r>
          </a:p>
          <a:p>
            <a:pPr marL="285750" indent="-285750">
              <a:buFont typeface="Arial" panose="020B0604020202020204" pitchFamily="34" charset="0"/>
              <a:buChar char="•"/>
            </a:pPr>
            <a:r>
              <a:rPr lang="en-US" sz="2000" dirty="0">
                <a:solidFill>
                  <a:schemeClr val="tx1">
                    <a:lumMod val="75000"/>
                    <a:lumOff val="25000"/>
                  </a:schemeClr>
                </a:solidFill>
                <a:latin typeface="Arial Body"/>
              </a:rPr>
              <a:t>Administration of cytotoxic chemotherapy is always considered </a:t>
            </a:r>
            <a:r>
              <a:rPr lang="en-US" sz="2000" b="1" dirty="0">
                <a:solidFill>
                  <a:schemeClr val="tx1">
                    <a:lumMod val="75000"/>
                    <a:lumOff val="25000"/>
                  </a:schemeClr>
                </a:solidFill>
                <a:latin typeface="Arial Body"/>
              </a:rPr>
              <a:t>high risk </a:t>
            </a:r>
            <a:r>
              <a:rPr lang="en-US" sz="2000" dirty="0">
                <a:solidFill>
                  <a:schemeClr val="tx1">
                    <a:lumMod val="75000"/>
                    <a:lumOff val="25000"/>
                  </a:schemeClr>
                </a:solidFill>
                <a:latin typeface="Arial Body"/>
              </a:rPr>
              <a:t>under management options when monitoring of blood cell counts is used as a surrogate for toxicity</a:t>
            </a:r>
          </a:p>
          <a:p>
            <a:endParaRPr lang="en-US" dirty="0">
              <a:latin typeface="Arial Body"/>
            </a:endParaRPr>
          </a:p>
        </p:txBody>
      </p:sp>
    </p:spTree>
    <p:extLst>
      <p:ext uri="{BB962C8B-B14F-4D97-AF65-F5344CB8AC3E}">
        <p14:creationId xmlns:p14="http://schemas.microsoft.com/office/powerpoint/2010/main" val="2670659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 = Risk Associated with Patient’s</a:t>
            </a:r>
            <a:br>
              <a:rPr lang="en-US" dirty="0"/>
            </a:br>
            <a:r>
              <a:rPr lang="en-US" dirty="0"/>
              <a:t>       Condition</a:t>
            </a:r>
          </a:p>
        </p:txBody>
      </p:sp>
      <p:sp>
        <p:nvSpPr>
          <p:cNvPr id="3" name="Rectangle 2">
            <a:extLst>
              <a:ext uri="{FF2B5EF4-FFF2-40B4-BE49-F238E27FC236}">
                <a16:creationId xmlns:a16="http://schemas.microsoft.com/office/drawing/2014/main" id="{00BD6AC6-10AB-4B9F-8E7B-5F56D82EA1DA}"/>
              </a:ext>
            </a:extLst>
          </p:cNvPr>
          <p:cNvSpPr/>
          <p:nvPr/>
        </p:nvSpPr>
        <p:spPr>
          <a:xfrm>
            <a:off x="363952" y="1537473"/>
            <a:ext cx="8282762" cy="707886"/>
          </a:xfrm>
          <a:prstGeom prst="rect">
            <a:avLst/>
          </a:prstGeom>
        </p:spPr>
        <p:txBody>
          <a:bodyPr wrap="square">
            <a:spAutoFit/>
          </a:bodyPr>
          <a:lstStyle/>
          <a:p>
            <a:r>
              <a:rPr lang="en-US" sz="2000" b="1" u="sng" dirty="0">
                <a:solidFill>
                  <a:schemeClr val="tx1">
                    <a:lumMod val="75000"/>
                    <a:lumOff val="25000"/>
                  </a:schemeClr>
                </a:solidFill>
                <a:latin typeface="Arial Body"/>
              </a:rPr>
              <a:t>Examples of drugs that may need to have drug levels monitored for toxicity</a:t>
            </a:r>
            <a:r>
              <a:rPr lang="en-US" sz="2000" b="1" dirty="0">
                <a:solidFill>
                  <a:schemeClr val="tx1">
                    <a:lumMod val="75000"/>
                    <a:lumOff val="25000"/>
                  </a:schemeClr>
                </a:solidFill>
                <a:latin typeface="Arial Body"/>
              </a:rPr>
              <a:t> (this is not an all-inclusive list)</a:t>
            </a:r>
          </a:p>
        </p:txBody>
      </p:sp>
      <p:graphicFrame>
        <p:nvGraphicFramePr>
          <p:cNvPr id="5" name="Table 4">
            <a:extLst>
              <a:ext uri="{FF2B5EF4-FFF2-40B4-BE49-F238E27FC236}">
                <a16:creationId xmlns:a16="http://schemas.microsoft.com/office/drawing/2014/main" id="{07EA06AD-B169-4612-A1E2-BDAD2A56B15C}"/>
              </a:ext>
            </a:extLst>
          </p:cNvPr>
          <p:cNvGraphicFramePr>
            <a:graphicFrameLocks noGrp="1"/>
          </p:cNvGraphicFramePr>
          <p:nvPr>
            <p:extLst>
              <p:ext uri="{D42A27DB-BD31-4B8C-83A1-F6EECF244321}">
                <p14:modId xmlns:p14="http://schemas.microsoft.com/office/powerpoint/2010/main" val="288219984"/>
              </p:ext>
            </p:extLst>
          </p:nvPr>
        </p:nvGraphicFramePr>
        <p:xfrm>
          <a:off x="753812" y="2446960"/>
          <a:ext cx="7503043" cy="3997960"/>
        </p:xfrm>
        <a:graphic>
          <a:graphicData uri="http://schemas.openxmlformats.org/drawingml/2006/table">
            <a:tbl>
              <a:tblPr firstRow="1" bandRow="1">
                <a:tableStyleId>{3B4B98B0-60AC-42C2-AFA5-B58CD77FA1E5}</a:tableStyleId>
              </a:tblPr>
              <a:tblGrid>
                <a:gridCol w="2194204">
                  <a:extLst>
                    <a:ext uri="{9D8B030D-6E8A-4147-A177-3AD203B41FA5}">
                      <a16:colId xmlns:a16="http://schemas.microsoft.com/office/drawing/2014/main" val="2639964038"/>
                    </a:ext>
                  </a:extLst>
                </a:gridCol>
                <a:gridCol w="2669688">
                  <a:extLst>
                    <a:ext uri="{9D8B030D-6E8A-4147-A177-3AD203B41FA5}">
                      <a16:colId xmlns:a16="http://schemas.microsoft.com/office/drawing/2014/main" val="1713385289"/>
                    </a:ext>
                  </a:extLst>
                </a:gridCol>
                <a:gridCol w="2639151">
                  <a:extLst>
                    <a:ext uri="{9D8B030D-6E8A-4147-A177-3AD203B41FA5}">
                      <a16:colId xmlns:a16="http://schemas.microsoft.com/office/drawing/2014/main" val="2185162820"/>
                    </a:ext>
                  </a:extLst>
                </a:gridCol>
              </a:tblGrid>
              <a:tr h="370840">
                <a:tc>
                  <a:txBody>
                    <a:bodyPr/>
                    <a:lstStyle/>
                    <a:p>
                      <a:r>
                        <a:rPr lang="en-US" sz="1600" dirty="0"/>
                        <a:t>Drug Category</a:t>
                      </a:r>
                    </a:p>
                  </a:txBody>
                  <a:tcPr/>
                </a:tc>
                <a:tc>
                  <a:txBody>
                    <a:bodyPr/>
                    <a:lstStyle/>
                    <a:p>
                      <a:r>
                        <a:rPr lang="en-US" sz="1600" dirty="0"/>
                        <a:t>Drugs in that Category</a:t>
                      </a:r>
                    </a:p>
                  </a:txBody>
                  <a:tcPr/>
                </a:tc>
                <a:tc>
                  <a:txBody>
                    <a:bodyPr/>
                    <a:lstStyle/>
                    <a:p>
                      <a:r>
                        <a:rPr lang="en-US" sz="1600" dirty="0"/>
                        <a:t>Treatment Use</a:t>
                      </a:r>
                    </a:p>
                  </a:txBody>
                  <a:tcPr/>
                </a:tc>
                <a:extLst>
                  <a:ext uri="{0D108BD9-81ED-4DB2-BD59-A6C34878D82A}">
                    <a16:rowId xmlns:a16="http://schemas.microsoft.com/office/drawing/2014/main" val="2466932271"/>
                  </a:ext>
                </a:extLst>
              </a:tr>
              <a:tr h="370840">
                <a:tc>
                  <a:txBody>
                    <a:bodyPr/>
                    <a:lstStyle/>
                    <a:p>
                      <a:r>
                        <a:rPr lang="en-US" sz="1600" dirty="0"/>
                        <a:t>Cardiac</a:t>
                      </a:r>
                    </a:p>
                  </a:txBody>
                  <a:tcPr/>
                </a:tc>
                <a:tc>
                  <a:txBody>
                    <a:bodyPr/>
                    <a:lstStyle/>
                    <a:p>
                      <a:r>
                        <a:rPr lang="en-US" sz="1600" dirty="0"/>
                        <a:t>Digoxin, Amiodarone</a:t>
                      </a:r>
                    </a:p>
                  </a:txBody>
                  <a:tcPr/>
                </a:tc>
                <a:tc>
                  <a:txBody>
                    <a:bodyPr/>
                    <a:lstStyle/>
                    <a:p>
                      <a:r>
                        <a:rPr lang="en-US" sz="1600" dirty="0"/>
                        <a:t>Arrhythmias, CHF</a:t>
                      </a:r>
                    </a:p>
                  </a:txBody>
                  <a:tcPr/>
                </a:tc>
                <a:extLst>
                  <a:ext uri="{0D108BD9-81ED-4DB2-BD59-A6C34878D82A}">
                    <a16:rowId xmlns:a16="http://schemas.microsoft.com/office/drawing/2014/main" val="957000332"/>
                  </a:ext>
                </a:extLst>
              </a:tr>
              <a:tr h="370840">
                <a:tc>
                  <a:txBody>
                    <a:bodyPr/>
                    <a:lstStyle/>
                    <a:p>
                      <a:r>
                        <a:rPr lang="en-US" sz="1600" dirty="0"/>
                        <a:t>Anticoagulants</a:t>
                      </a:r>
                    </a:p>
                  </a:txBody>
                  <a:tcPr/>
                </a:tc>
                <a:tc>
                  <a:txBody>
                    <a:bodyPr/>
                    <a:lstStyle/>
                    <a:p>
                      <a:r>
                        <a:rPr lang="en-US" sz="1600" dirty="0"/>
                        <a:t>Coumadin, IV Heparin</a:t>
                      </a:r>
                    </a:p>
                  </a:txBody>
                  <a:tcPr/>
                </a:tc>
                <a:tc>
                  <a:txBody>
                    <a:bodyPr/>
                    <a:lstStyle/>
                    <a:p>
                      <a:r>
                        <a:rPr lang="en-US" sz="1600" dirty="0"/>
                        <a:t>Prevention of thrombosis</a:t>
                      </a:r>
                    </a:p>
                  </a:txBody>
                  <a:tcPr/>
                </a:tc>
                <a:extLst>
                  <a:ext uri="{0D108BD9-81ED-4DB2-BD59-A6C34878D82A}">
                    <a16:rowId xmlns:a16="http://schemas.microsoft.com/office/drawing/2014/main" val="696285085"/>
                  </a:ext>
                </a:extLst>
              </a:tr>
              <a:tr h="370840">
                <a:tc>
                  <a:txBody>
                    <a:bodyPr/>
                    <a:lstStyle/>
                    <a:p>
                      <a:r>
                        <a:rPr lang="en-US" sz="1600" dirty="0"/>
                        <a:t>Antiepileptic</a:t>
                      </a:r>
                    </a:p>
                  </a:txBody>
                  <a:tcPr/>
                </a:tc>
                <a:tc>
                  <a:txBody>
                    <a:bodyPr/>
                    <a:lstStyle/>
                    <a:p>
                      <a:r>
                        <a:rPr lang="en-US" sz="1600" dirty="0"/>
                        <a:t>Phenobarbital, Valproic Acid</a:t>
                      </a:r>
                    </a:p>
                  </a:txBody>
                  <a:tcPr/>
                </a:tc>
                <a:tc>
                  <a:txBody>
                    <a:bodyPr/>
                    <a:lstStyle/>
                    <a:p>
                      <a:r>
                        <a:rPr lang="en-US" sz="1600" dirty="0"/>
                        <a:t>Prevention of seizures</a:t>
                      </a:r>
                    </a:p>
                  </a:txBody>
                  <a:tcPr/>
                </a:tc>
                <a:extLst>
                  <a:ext uri="{0D108BD9-81ED-4DB2-BD59-A6C34878D82A}">
                    <a16:rowId xmlns:a16="http://schemas.microsoft.com/office/drawing/2014/main" val="3773217285"/>
                  </a:ext>
                </a:extLst>
              </a:tr>
              <a:tr h="370840">
                <a:tc>
                  <a:txBody>
                    <a:bodyPr/>
                    <a:lstStyle/>
                    <a:p>
                      <a:r>
                        <a:rPr lang="en-US" sz="1600" dirty="0"/>
                        <a:t>Bronchodilators</a:t>
                      </a:r>
                    </a:p>
                  </a:txBody>
                  <a:tcPr/>
                </a:tc>
                <a:tc>
                  <a:txBody>
                    <a:bodyPr/>
                    <a:lstStyle/>
                    <a:p>
                      <a:r>
                        <a:rPr lang="en-US" sz="1600" dirty="0"/>
                        <a:t>Theophylline, Caffeine</a:t>
                      </a:r>
                    </a:p>
                  </a:txBody>
                  <a:tcPr/>
                </a:tc>
                <a:tc>
                  <a:txBody>
                    <a:bodyPr/>
                    <a:lstStyle/>
                    <a:p>
                      <a:r>
                        <a:rPr lang="en-US" sz="1600" dirty="0"/>
                        <a:t>Asthma, COPD</a:t>
                      </a:r>
                    </a:p>
                  </a:txBody>
                  <a:tcPr/>
                </a:tc>
                <a:extLst>
                  <a:ext uri="{0D108BD9-81ED-4DB2-BD59-A6C34878D82A}">
                    <a16:rowId xmlns:a16="http://schemas.microsoft.com/office/drawing/2014/main" val="4083059034"/>
                  </a:ext>
                </a:extLst>
              </a:tr>
              <a:tr h="370840">
                <a:tc>
                  <a:txBody>
                    <a:bodyPr/>
                    <a:lstStyle/>
                    <a:p>
                      <a:r>
                        <a:rPr lang="en-US" sz="1600" dirty="0"/>
                        <a:t>Anti-Cancer</a:t>
                      </a:r>
                    </a:p>
                  </a:txBody>
                  <a:tcPr/>
                </a:tc>
                <a:tc>
                  <a:txBody>
                    <a:bodyPr/>
                    <a:lstStyle/>
                    <a:p>
                      <a:r>
                        <a:rPr lang="en-US" sz="1600" dirty="0"/>
                        <a:t>All cytotoxic agents</a:t>
                      </a:r>
                    </a:p>
                  </a:txBody>
                  <a:tcPr/>
                </a:tc>
                <a:tc>
                  <a:txBody>
                    <a:bodyPr/>
                    <a:lstStyle/>
                    <a:p>
                      <a:r>
                        <a:rPr lang="en-US" sz="1600" dirty="0"/>
                        <a:t>Rejection prevention, autoimmune disorders</a:t>
                      </a:r>
                    </a:p>
                  </a:txBody>
                  <a:tcPr/>
                </a:tc>
                <a:extLst>
                  <a:ext uri="{0D108BD9-81ED-4DB2-BD59-A6C34878D82A}">
                    <a16:rowId xmlns:a16="http://schemas.microsoft.com/office/drawing/2014/main" val="3933898759"/>
                  </a:ext>
                </a:extLst>
              </a:tr>
              <a:tr h="370840">
                <a:tc>
                  <a:txBody>
                    <a:bodyPr/>
                    <a:lstStyle/>
                    <a:p>
                      <a:r>
                        <a:rPr lang="en-US" sz="1600" dirty="0"/>
                        <a:t>Immunosuppressant</a:t>
                      </a:r>
                    </a:p>
                  </a:txBody>
                  <a:tcPr/>
                </a:tc>
                <a:tc>
                  <a:txBody>
                    <a:bodyPr/>
                    <a:lstStyle/>
                    <a:p>
                      <a:r>
                        <a:rPr lang="en-US" sz="1600" dirty="0"/>
                        <a:t>Tacrolimus, Cyclosporine</a:t>
                      </a:r>
                    </a:p>
                  </a:txBody>
                  <a:tcPr/>
                </a:tc>
                <a:tc>
                  <a:txBody>
                    <a:bodyPr/>
                    <a:lstStyle/>
                    <a:p>
                      <a:r>
                        <a:rPr lang="en-US" sz="1600" dirty="0"/>
                        <a:t>Malignancies</a:t>
                      </a:r>
                    </a:p>
                  </a:txBody>
                  <a:tcPr/>
                </a:tc>
                <a:extLst>
                  <a:ext uri="{0D108BD9-81ED-4DB2-BD59-A6C34878D82A}">
                    <a16:rowId xmlns:a16="http://schemas.microsoft.com/office/drawing/2014/main" val="3293024038"/>
                  </a:ext>
                </a:extLst>
              </a:tr>
              <a:tr h="370840">
                <a:tc>
                  <a:txBody>
                    <a:bodyPr/>
                    <a:lstStyle/>
                    <a:p>
                      <a:r>
                        <a:rPr lang="en-US" sz="1600" dirty="0"/>
                        <a:t>Antibiotics</a:t>
                      </a:r>
                    </a:p>
                  </a:txBody>
                  <a:tcPr/>
                </a:tc>
                <a:tc>
                  <a:txBody>
                    <a:bodyPr/>
                    <a:lstStyle/>
                    <a:p>
                      <a:r>
                        <a:rPr lang="en-US" sz="1600" dirty="0"/>
                        <a:t>Vancomycin, Gentamycin</a:t>
                      </a:r>
                    </a:p>
                  </a:txBody>
                  <a:tcPr/>
                </a:tc>
                <a:tc>
                  <a:txBody>
                    <a:bodyPr/>
                    <a:lstStyle/>
                    <a:p>
                      <a:r>
                        <a:rPr lang="en-US" sz="1600" dirty="0"/>
                        <a:t>Bacterial infections that are resistant to less toxic antibiotics</a:t>
                      </a:r>
                    </a:p>
                  </a:txBody>
                  <a:tcPr/>
                </a:tc>
                <a:extLst>
                  <a:ext uri="{0D108BD9-81ED-4DB2-BD59-A6C34878D82A}">
                    <a16:rowId xmlns:a16="http://schemas.microsoft.com/office/drawing/2014/main" val="2416043308"/>
                  </a:ext>
                </a:extLst>
              </a:tr>
              <a:tr h="370840">
                <a:tc>
                  <a:txBody>
                    <a:bodyPr/>
                    <a:lstStyle/>
                    <a:p>
                      <a:r>
                        <a:rPr lang="en-US" sz="1600" dirty="0"/>
                        <a:t>Insulin/Anti-Diabetic</a:t>
                      </a:r>
                    </a:p>
                  </a:txBody>
                  <a:tcPr/>
                </a:tc>
                <a:tc>
                  <a:txBody>
                    <a:bodyPr/>
                    <a:lstStyle/>
                    <a:p>
                      <a:r>
                        <a:rPr lang="en-US" sz="1600" dirty="0"/>
                        <a:t>IV Insulin drip</a:t>
                      </a:r>
                    </a:p>
                  </a:txBody>
                  <a:tcPr/>
                </a:tc>
                <a:tc>
                  <a:txBody>
                    <a:bodyPr/>
                    <a:lstStyle/>
                    <a:p>
                      <a:r>
                        <a:rPr lang="en-US" sz="1600" dirty="0"/>
                        <a:t>Hyperglycemia</a:t>
                      </a:r>
                    </a:p>
                  </a:txBody>
                  <a:tcPr/>
                </a:tc>
                <a:extLst>
                  <a:ext uri="{0D108BD9-81ED-4DB2-BD59-A6C34878D82A}">
                    <a16:rowId xmlns:a16="http://schemas.microsoft.com/office/drawing/2014/main" val="426358518"/>
                  </a:ext>
                </a:extLst>
              </a:tr>
            </a:tbl>
          </a:graphicData>
        </a:graphic>
      </p:graphicFrame>
    </p:spTree>
    <p:extLst>
      <p:ext uri="{BB962C8B-B14F-4D97-AF65-F5344CB8AC3E}">
        <p14:creationId xmlns:p14="http://schemas.microsoft.com/office/powerpoint/2010/main" val="983283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sp>
        <p:nvSpPr>
          <p:cNvPr id="4" name="Text Box 12">
            <a:extLst>
              <a:ext uri="{FF2B5EF4-FFF2-40B4-BE49-F238E27FC236}">
                <a16:creationId xmlns:a16="http://schemas.microsoft.com/office/drawing/2014/main" id="{32E6EFCF-C54A-4AF7-BA16-90D4F0A2C884}"/>
              </a:ext>
            </a:extLst>
          </p:cNvPr>
          <p:cNvSpPr txBox="1">
            <a:spLocks noGrp="1" noChangeArrowheads="1"/>
          </p:cNvSpPr>
          <p:nvPr>
            <p:ph idx="1"/>
          </p:nvPr>
        </p:nvSpPr>
        <p:spPr bwMode="auto">
          <a:xfrm>
            <a:off x="195943" y="1726163"/>
            <a:ext cx="8788902" cy="951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50000"/>
              </a:spcBef>
              <a:buClr>
                <a:schemeClr val="tx2"/>
              </a:buClr>
              <a:buFont typeface="Wingdings" pitchFamily="2" charset="2"/>
              <a:buNone/>
            </a:pPr>
            <a:r>
              <a:rPr lang="en-US" sz="2400" b="0" dirty="0">
                <a:solidFill>
                  <a:schemeClr val="tx1"/>
                </a:solidFill>
              </a:rPr>
              <a:t>    </a:t>
            </a:r>
            <a:r>
              <a:rPr lang="en-US" sz="2400" b="0" dirty="0">
                <a:solidFill>
                  <a:schemeClr val="tx1">
                    <a:lumMod val="75000"/>
                    <a:lumOff val="25000"/>
                  </a:schemeClr>
                </a:solidFill>
              </a:rPr>
              <a:t>Patient seen today for follow up of well controlled hypertension and diabetes.  Prescriptions written for refills. </a:t>
            </a:r>
          </a:p>
          <a:p>
            <a:pPr eaLnBrk="1" hangingPunct="1">
              <a:lnSpc>
                <a:spcPct val="90000"/>
              </a:lnSpc>
              <a:spcBef>
                <a:spcPct val="50000"/>
              </a:spcBef>
              <a:buClr>
                <a:schemeClr val="tx2"/>
              </a:buClr>
              <a:buFont typeface="Wingdings" pitchFamily="2" charset="2"/>
              <a:buNone/>
            </a:pPr>
            <a:endParaRPr lang="en-US" sz="2400" b="0" dirty="0">
              <a:solidFill>
                <a:schemeClr val="tx1"/>
              </a:solidFill>
              <a:sym typeface="Marlett" pitchFamily="2" charset="2"/>
            </a:endParaRPr>
          </a:p>
        </p:txBody>
      </p:sp>
      <p:sp>
        <p:nvSpPr>
          <p:cNvPr id="14" name="Text Box 13">
            <a:extLst>
              <a:ext uri="{FF2B5EF4-FFF2-40B4-BE49-F238E27FC236}">
                <a16:creationId xmlns:a16="http://schemas.microsoft.com/office/drawing/2014/main" id="{CC1B2A73-F668-4FE4-87BF-22A72C16909B}"/>
              </a:ext>
            </a:extLst>
          </p:cNvPr>
          <p:cNvSpPr txBox="1">
            <a:spLocks noChangeArrowheads="1"/>
          </p:cNvSpPr>
          <p:nvPr/>
        </p:nvSpPr>
        <p:spPr bwMode="auto">
          <a:xfrm>
            <a:off x="1828800" y="2970164"/>
            <a:ext cx="6553200" cy="7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50000"/>
              </a:lnSpc>
              <a:spcBef>
                <a:spcPct val="5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Number of Diagnoses </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(2 established, stable)</a:t>
            </a:r>
            <a:r>
              <a:rPr lang="en-US" sz="2000" dirty="0">
                <a:solidFill>
                  <a:schemeClr val="tx1">
                    <a:lumMod val="75000"/>
                    <a:lumOff val="25000"/>
                  </a:schemeClr>
                </a:solidFill>
                <a:latin typeface="Arial" panose="020B0604020202020204" pitchFamily="34" charset="0"/>
                <a:cs typeface="Arial" panose="020B0604020202020204" pitchFamily="34" charset="0"/>
              </a:rPr>
              <a:t>                                2 points</a:t>
            </a:r>
          </a:p>
        </p:txBody>
      </p:sp>
      <p:sp>
        <p:nvSpPr>
          <p:cNvPr id="15" name="Text Box 14">
            <a:extLst>
              <a:ext uri="{FF2B5EF4-FFF2-40B4-BE49-F238E27FC236}">
                <a16:creationId xmlns:a16="http://schemas.microsoft.com/office/drawing/2014/main" id="{0782B780-7CA1-4048-994B-F15EF0655F0B}"/>
              </a:ext>
            </a:extLst>
          </p:cNvPr>
          <p:cNvSpPr txBox="1">
            <a:spLocks noChangeArrowheads="1"/>
          </p:cNvSpPr>
          <p:nvPr/>
        </p:nvSpPr>
        <p:spPr bwMode="auto">
          <a:xfrm>
            <a:off x="1828800" y="4038600"/>
            <a:ext cx="67056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Font typeface="Wingdings" pitchFamily="2" charset="2"/>
              <a:buNone/>
            </a:pPr>
            <a:r>
              <a:rPr lang="en-US" sz="2000" dirty="0">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Data                                                                NONE</a:t>
            </a:r>
          </a:p>
          <a:p>
            <a:pPr eaLnBrk="1" hangingPunct="1">
              <a:lnSpc>
                <a:spcPct val="90000"/>
              </a:lnSpc>
              <a:spcBef>
                <a:spcPct val="50000"/>
              </a:spcBef>
              <a:buClr>
                <a:schemeClr val="tx2"/>
              </a:buClr>
              <a:buFont typeface="Wingdings" pitchFamily="2" charset="2"/>
              <a:buNone/>
            </a:pPr>
            <a:r>
              <a:rPr lang="en-US" sz="2000" dirty="0">
                <a:solidFill>
                  <a:srgbClr val="003399"/>
                </a:solidFill>
                <a:latin typeface="Book Antiqua" pitchFamily="18" charset="0"/>
              </a:rPr>
              <a:t>                                    </a:t>
            </a:r>
          </a:p>
        </p:txBody>
      </p:sp>
      <p:sp>
        <p:nvSpPr>
          <p:cNvPr id="16" name="Text Box 15">
            <a:extLst>
              <a:ext uri="{FF2B5EF4-FFF2-40B4-BE49-F238E27FC236}">
                <a16:creationId xmlns:a16="http://schemas.microsoft.com/office/drawing/2014/main" id="{C5C77EDA-DE46-46BC-8950-D5614D70236E}"/>
              </a:ext>
            </a:extLst>
          </p:cNvPr>
          <p:cNvSpPr txBox="1">
            <a:spLocks noChangeArrowheads="1"/>
          </p:cNvSpPr>
          <p:nvPr/>
        </p:nvSpPr>
        <p:spPr bwMode="auto">
          <a:xfrm>
            <a:off x="1447800" y="4876800"/>
            <a:ext cx="7391400" cy="138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Risk Table </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(Rx drug management and</a:t>
            </a:r>
            <a:r>
              <a:rPr lang="en-US" sz="2000" dirty="0">
                <a:solidFill>
                  <a:schemeClr val="tx1">
                    <a:lumMod val="75000"/>
                    <a:lumOff val="25000"/>
                  </a:schemeClr>
                </a:solidFill>
                <a:latin typeface="Arial" panose="020B0604020202020204" pitchFamily="34" charset="0"/>
                <a:cs typeface="Arial" panose="020B0604020202020204" pitchFamily="34" charset="0"/>
              </a:rPr>
              <a:t>                      MODERATE</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2 stable chronics)</a:t>
            </a:r>
          </a:p>
          <a:p>
            <a:pPr lvl="1"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endParaRPr lang="en-US" sz="2000" i="1" dirty="0">
              <a:solidFill>
                <a:schemeClr val="tx1"/>
              </a:solidFill>
              <a:latin typeface="Book Antiqua" pitchFamily="18" charset="0"/>
            </a:endParaRPr>
          </a:p>
        </p:txBody>
      </p:sp>
      <p:sp>
        <p:nvSpPr>
          <p:cNvPr id="17" name="Line 20">
            <a:extLst>
              <a:ext uri="{FF2B5EF4-FFF2-40B4-BE49-F238E27FC236}">
                <a16:creationId xmlns:a16="http://schemas.microsoft.com/office/drawing/2014/main" id="{756DF98D-A1FD-4354-919E-701FC373EE36}"/>
              </a:ext>
            </a:extLst>
          </p:cNvPr>
          <p:cNvSpPr>
            <a:spLocks noChangeShapeType="1"/>
          </p:cNvSpPr>
          <p:nvPr/>
        </p:nvSpPr>
        <p:spPr bwMode="auto">
          <a:xfrm>
            <a:off x="1295400" y="3069771"/>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8" name="Line 20">
            <a:extLst>
              <a:ext uri="{FF2B5EF4-FFF2-40B4-BE49-F238E27FC236}">
                <a16:creationId xmlns:a16="http://schemas.microsoft.com/office/drawing/2014/main" id="{2D9DC06D-F55E-4437-BF11-7F7C82489B09}"/>
              </a:ext>
            </a:extLst>
          </p:cNvPr>
          <p:cNvSpPr>
            <a:spLocks noChangeShapeType="1"/>
          </p:cNvSpPr>
          <p:nvPr/>
        </p:nvSpPr>
        <p:spPr bwMode="auto">
          <a:xfrm>
            <a:off x="1295400" y="4256314"/>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9" name="Line 20">
            <a:extLst>
              <a:ext uri="{FF2B5EF4-FFF2-40B4-BE49-F238E27FC236}">
                <a16:creationId xmlns:a16="http://schemas.microsoft.com/office/drawing/2014/main" id="{E1A3D281-7787-4664-9A60-33162A9DEB24}"/>
              </a:ext>
            </a:extLst>
          </p:cNvPr>
          <p:cNvSpPr>
            <a:spLocks noChangeShapeType="1"/>
          </p:cNvSpPr>
          <p:nvPr/>
        </p:nvSpPr>
        <p:spPr bwMode="auto">
          <a:xfrm>
            <a:off x="1295400" y="5061857"/>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20" name="WordArt 16">
            <a:extLst>
              <a:ext uri="{FF2B5EF4-FFF2-40B4-BE49-F238E27FC236}">
                <a16:creationId xmlns:a16="http://schemas.microsoft.com/office/drawing/2014/main" id="{3BEA2F1C-90CC-4922-8C7D-EB371FA42EDA}"/>
              </a:ext>
            </a:extLst>
          </p:cNvPr>
          <p:cNvSpPr>
            <a:spLocks noChangeArrowheads="1" noChangeShapeType="1" noTextEdit="1"/>
          </p:cNvSpPr>
          <p:nvPr/>
        </p:nvSpPr>
        <p:spPr bwMode="auto">
          <a:xfrm>
            <a:off x="766762" y="2784021"/>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A</a:t>
            </a:r>
          </a:p>
        </p:txBody>
      </p:sp>
      <p:sp>
        <p:nvSpPr>
          <p:cNvPr id="21" name="WordArt 17">
            <a:extLst>
              <a:ext uri="{FF2B5EF4-FFF2-40B4-BE49-F238E27FC236}">
                <a16:creationId xmlns:a16="http://schemas.microsoft.com/office/drawing/2014/main" id="{0C5C0854-8EF1-41C4-88B4-B68709CD87EA}"/>
              </a:ext>
            </a:extLst>
          </p:cNvPr>
          <p:cNvSpPr>
            <a:spLocks noChangeArrowheads="1" noChangeShapeType="1" noTextEdit="1"/>
          </p:cNvSpPr>
          <p:nvPr/>
        </p:nvSpPr>
        <p:spPr bwMode="auto">
          <a:xfrm>
            <a:off x="766761" y="3882919"/>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B</a:t>
            </a:r>
          </a:p>
        </p:txBody>
      </p:sp>
      <p:sp>
        <p:nvSpPr>
          <p:cNvPr id="22" name="WordArt 18">
            <a:extLst>
              <a:ext uri="{FF2B5EF4-FFF2-40B4-BE49-F238E27FC236}">
                <a16:creationId xmlns:a16="http://schemas.microsoft.com/office/drawing/2014/main" id="{272ADB41-8C90-4D55-9428-77FA4935BD52}"/>
              </a:ext>
            </a:extLst>
          </p:cNvPr>
          <p:cNvSpPr>
            <a:spLocks noChangeArrowheads="1" noChangeShapeType="1" noTextEdit="1"/>
          </p:cNvSpPr>
          <p:nvPr/>
        </p:nvSpPr>
        <p:spPr bwMode="auto">
          <a:xfrm>
            <a:off x="764381" y="4746171"/>
            <a:ext cx="314325" cy="631371"/>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C</a:t>
            </a:r>
          </a:p>
        </p:txBody>
      </p:sp>
    </p:spTree>
    <p:extLst>
      <p:ext uri="{BB962C8B-B14F-4D97-AF65-F5344CB8AC3E}">
        <p14:creationId xmlns:p14="http://schemas.microsoft.com/office/powerpoint/2010/main" val="1182577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graphicFrame>
        <p:nvGraphicFramePr>
          <p:cNvPr id="4" name="Group 58">
            <a:extLst>
              <a:ext uri="{FF2B5EF4-FFF2-40B4-BE49-F238E27FC236}">
                <a16:creationId xmlns:a16="http://schemas.microsoft.com/office/drawing/2014/main" id="{50C49312-DE43-4DE3-8475-AD812A2981CC}"/>
              </a:ext>
            </a:extLst>
          </p:cNvPr>
          <p:cNvGraphicFramePr>
            <a:graphicFrameLocks noGrp="1"/>
          </p:cNvGraphicFramePr>
          <p:nvPr>
            <p:extLst>
              <p:ext uri="{D42A27DB-BD31-4B8C-83A1-F6EECF244321}">
                <p14:modId xmlns:p14="http://schemas.microsoft.com/office/powerpoint/2010/main" val="704610861"/>
              </p:ext>
            </p:extLst>
          </p:nvPr>
        </p:nvGraphicFramePr>
        <p:xfrm>
          <a:off x="337457" y="1388048"/>
          <a:ext cx="8153400" cy="4936552"/>
        </p:xfrm>
        <a:graphic>
          <a:graphicData uri="http://schemas.openxmlformats.org/drawingml/2006/table">
            <a:tbl>
              <a:tblPr/>
              <a:tblGrid>
                <a:gridCol w="522288">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171575">
                  <a:extLst>
                    <a:ext uri="{9D8B030D-6E8A-4147-A177-3AD203B41FA5}">
                      <a16:colId xmlns:a16="http://schemas.microsoft.com/office/drawing/2014/main" val="20005"/>
                    </a:ext>
                  </a:extLst>
                </a:gridCol>
              </a:tblGrid>
              <a:tr h="829729">
                <a:tc>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 </a:t>
                      </a:r>
                      <a:endParaRPr kumimoji="1" lang="en-US" sz="33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3600" b="0" i="0" u="none" strike="noStrike" cap="none" normalizeH="0" baseline="0" dirty="0">
                          <a:ln>
                            <a:noFill/>
                          </a:ln>
                          <a:solidFill>
                            <a:srgbClr val="FF0000"/>
                          </a:solidFill>
                          <a:effectLst/>
                          <a:latin typeface="Arial" charset="0"/>
                          <a:cs typeface="Arial" charset="0"/>
                        </a:rPr>
                        <a:t>Final Result of Complexity</a:t>
                      </a:r>
                      <a:endParaRPr kumimoji="1" lang="en-US" sz="3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64">
                <a:tc gridSpan="6">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Draw a line down the column with </a:t>
                      </a:r>
                      <a:r>
                        <a:rPr kumimoji="1" lang="en-US" sz="1500" b="1" i="0" u="none" strike="noStrike" cap="none" normalizeH="0" baseline="0" dirty="0">
                          <a:ln>
                            <a:noFill/>
                          </a:ln>
                          <a:solidFill>
                            <a:srgbClr val="FF0000"/>
                          </a:solidFill>
                          <a:effectLst/>
                          <a:latin typeface="Arial" charset="0"/>
                          <a:cs typeface="Arial" charset="0"/>
                        </a:rPr>
                        <a:t>2 or 3</a:t>
                      </a:r>
                      <a:r>
                        <a:rPr kumimoji="1" lang="en-US" sz="1500" b="0" i="0" u="none" strike="noStrike" cap="none" normalizeH="0" baseline="0" dirty="0">
                          <a:ln>
                            <a:noFill/>
                          </a:ln>
                          <a:solidFill>
                            <a:srgbClr val="FF0000"/>
                          </a:solidFill>
                          <a:effectLst/>
                          <a:latin typeface="Arial" charset="0"/>
                          <a:cs typeface="Arial" charset="0"/>
                        </a:rPr>
                        <a:t> </a:t>
                      </a:r>
                      <a:r>
                        <a:rPr kumimoji="1" lang="en-US" sz="1500" b="0" i="0" u="none" strike="noStrike" cap="none" normalizeH="0" baseline="0" dirty="0">
                          <a:ln>
                            <a:noFill/>
                          </a:ln>
                          <a:solidFill>
                            <a:schemeClr val="tx1"/>
                          </a:solidFill>
                          <a:effectLst/>
                          <a:latin typeface="Arial" charset="0"/>
                          <a:cs typeface="Arial" charset="0"/>
                        </a:rPr>
                        <a:t>circles and circle decision making level OR draw a line down the column with the middle circle and circle the decision making level.</a:t>
                      </a:r>
                      <a:endParaRPr kumimoji="1" lang="en-US" sz="33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9357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A</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Number diagnoses or treatment options</a:t>
                      </a:r>
                      <a:endParaRPr kumimoji="1" lang="en-US" sz="41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Multiple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46">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B</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Amount and complexity of data</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 or 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a:t>
                      </a:r>
                      <a:r>
                        <a:rPr kumimoji="1" lang="en-US" sz="1300" b="1" i="0" u="sng" strike="noStrike" cap="none" normalizeH="0" baseline="0" dirty="0">
                          <a:ln>
                            <a:noFill/>
                          </a:ln>
                          <a:solidFill>
                            <a:schemeClr val="tx1"/>
                          </a:solidFill>
                          <a:effectLst/>
                          <a:latin typeface="Arial" charset="0"/>
                          <a:cs typeface="Arial" charset="0"/>
                        </a:rPr>
                        <a:t>                                      </a:t>
                      </a:r>
                      <a:r>
                        <a:rPr kumimoji="1" lang="en-US" sz="1300" b="1" i="0" u="none" strike="noStrike" cap="none" normalizeH="0" baseline="0" dirty="0">
                          <a:ln>
                            <a:noFill/>
                          </a:ln>
                          <a:solidFill>
                            <a:schemeClr val="tx1"/>
                          </a:solidFill>
                          <a:effectLst/>
                          <a:latin typeface="Arial" charset="0"/>
                          <a:cs typeface="Arial" charset="0"/>
                        </a:rPr>
                        <a:t>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7363">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C</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Highest risk</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High</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0973">
                <a:tc gridSpan="2">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800" b="1" i="0" u="none" strike="noStrike" cap="none" normalizeH="0" baseline="0" dirty="0">
                          <a:ln>
                            <a:noFill/>
                          </a:ln>
                          <a:solidFill>
                            <a:srgbClr val="FF0000"/>
                          </a:solidFill>
                          <a:effectLst/>
                          <a:latin typeface="Arial" charset="0"/>
                          <a:cs typeface="Arial" charset="0"/>
                        </a:rPr>
                        <a:t>Type of decision making</a:t>
                      </a:r>
                      <a:endParaRPr kumimoji="1" lang="en-US" sz="1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Straight- Forward</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Low Complexity</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Moderate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High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6FC24B3-ABA4-45AF-A1DA-A52919E49310}"/>
              </a:ext>
            </a:extLst>
          </p:cNvPr>
          <p:cNvSpPr/>
          <p:nvPr/>
        </p:nvSpPr>
        <p:spPr>
          <a:xfrm>
            <a:off x="4898571" y="5397138"/>
            <a:ext cx="1088572" cy="7859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F80C241-5297-4111-97F4-64A9F3BE03B1}"/>
              </a:ext>
            </a:extLst>
          </p:cNvPr>
          <p:cNvSpPr/>
          <p:nvPr/>
        </p:nvSpPr>
        <p:spPr>
          <a:xfrm>
            <a:off x="4985657" y="2906486"/>
            <a:ext cx="914400" cy="78377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9BF5BAF1-96DF-4746-BA5F-9F984B2C228F}"/>
              </a:ext>
            </a:extLst>
          </p:cNvPr>
          <p:cNvSpPr/>
          <p:nvPr/>
        </p:nvSpPr>
        <p:spPr>
          <a:xfrm>
            <a:off x="3577269" y="3690258"/>
            <a:ext cx="1125360" cy="9144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59E758F6-F83C-4CD4-92AB-37746D5BDA6A}"/>
              </a:ext>
            </a:extLst>
          </p:cNvPr>
          <p:cNvSpPr/>
          <p:nvPr/>
        </p:nvSpPr>
        <p:spPr>
          <a:xfrm>
            <a:off x="6134099" y="4604658"/>
            <a:ext cx="1115785" cy="5987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DC9D6FD4-A3CF-48A8-BEFE-0B5860771398}"/>
              </a:ext>
            </a:extLst>
          </p:cNvPr>
          <p:cNvCxnSpPr>
            <a:cxnSpLocks/>
            <a:endCxn id="7" idx="0"/>
          </p:cNvCxnSpPr>
          <p:nvPr/>
        </p:nvCxnSpPr>
        <p:spPr>
          <a:xfrm flipH="1">
            <a:off x="5442857" y="3657600"/>
            <a:ext cx="10886" cy="173953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578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Compliance Program Overview</a:t>
            </a:r>
          </a:p>
        </p:txBody>
      </p:sp>
      <p:pic>
        <p:nvPicPr>
          <p:cNvPr id="3" name="Picture 2">
            <a:extLst>
              <a:ext uri="{FF2B5EF4-FFF2-40B4-BE49-F238E27FC236}">
                <a16:creationId xmlns:a16="http://schemas.microsoft.com/office/drawing/2014/main" id="{12AAC24F-9F59-43DD-9378-2910E8BA1A58}"/>
              </a:ext>
            </a:extLst>
          </p:cNvPr>
          <p:cNvPicPr/>
          <p:nvPr/>
        </p:nvPicPr>
        <p:blipFill rotWithShape="1">
          <a:blip r:embed="rId2">
            <a:extLst>
              <a:ext uri="{28A0092B-C50C-407E-A947-70E740481C1C}">
                <a14:useLocalDpi xmlns:a14="http://schemas.microsoft.com/office/drawing/2010/main" val="0"/>
              </a:ext>
            </a:extLst>
          </a:blip>
          <a:srcRect/>
          <a:stretch/>
        </p:blipFill>
        <p:spPr bwMode="auto">
          <a:xfrm>
            <a:off x="564901" y="1388048"/>
            <a:ext cx="7423538" cy="5052945"/>
          </a:xfrm>
          <a:prstGeom prst="rect">
            <a:avLst/>
          </a:prstGeom>
          <a:noFill/>
        </p:spPr>
      </p:pic>
    </p:spTree>
    <p:extLst>
      <p:ext uri="{BB962C8B-B14F-4D97-AF65-F5344CB8AC3E}">
        <p14:creationId xmlns:p14="http://schemas.microsoft.com/office/powerpoint/2010/main" val="16314514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sp>
        <p:nvSpPr>
          <p:cNvPr id="14" name="Text Box 13">
            <a:extLst>
              <a:ext uri="{FF2B5EF4-FFF2-40B4-BE49-F238E27FC236}">
                <a16:creationId xmlns:a16="http://schemas.microsoft.com/office/drawing/2014/main" id="{CC1B2A73-F668-4FE4-87BF-22A72C16909B}"/>
              </a:ext>
            </a:extLst>
          </p:cNvPr>
          <p:cNvSpPr txBox="1">
            <a:spLocks noChangeArrowheads="1"/>
          </p:cNvSpPr>
          <p:nvPr/>
        </p:nvSpPr>
        <p:spPr bwMode="auto">
          <a:xfrm>
            <a:off x="1824039" y="3522757"/>
            <a:ext cx="6553200" cy="7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50000"/>
              </a:lnSpc>
              <a:spcBef>
                <a:spcPct val="5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Number of Diagnoses </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(1 established, stable)</a:t>
            </a:r>
            <a:r>
              <a:rPr lang="en-US" sz="2000" dirty="0">
                <a:solidFill>
                  <a:schemeClr val="tx1">
                    <a:lumMod val="75000"/>
                    <a:lumOff val="25000"/>
                  </a:schemeClr>
                </a:solidFill>
                <a:latin typeface="Arial" panose="020B0604020202020204" pitchFamily="34" charset="0"/>
                <a:cs typeface="Arial" panose="020B0604020202020204" pitchFamily="34" charset="0"/>
              </a:rPr>
              <a:t>                                1 point</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(1 new with work-up)                                  </a:t>
            </a:r>
            <a:r>
              <a:rPr lang="en-US" sz="2000" dirty="0">
                <a:solidFill>
                  <a:schemeClr val="tx1">
                    <a:lumMod val="75000"/>
                    <a:lumOff val="25000"/>
                  </a:schemeClr>
                </a:solidFill>
                <a:latin typeface="Arial" panose="020B0604020202020204" pitchFamily="34" charset="0"/>
                <a:cs typeface="Arial" panose="020B0604020202020204" pitchFamily="34" charset="0"/>
              </a:rPr>
              <a:t>4 points</a:t>
            </a:r>
          </a:p>
        </p:txBody>
      </p:sp>
      <p:sp>
        <p:nvSpPr>
          <p:cNvPr id="15" name="Text Box 14">
            <a:extLst>
              <a:ext uri="{FF2B5EF4-FFF2-40B4-BE49-F238E27FC236}">
                <a16:creationId xmlns:a16="http://schemas.microsoft.com/office/drawing/2014/main" id="{0782B780-7CA1-4048-994B-F15EF0655F0B}"/>
              </a:ext>
            </a:extLst>
          </p:cNvPr>
          <p:cNvSpPr txBox="1">
            <a:spLocks noChangeArrowheads="1"/>
          </p:cNvSpPr>
          <p:nvPr/>
        </p:nvSpPr>
        <p:spPr bwMode="auto">
          <a:xfrm>
            <a:off x="1828800" y="4471344"/>
            <a:ext cx="6705600"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Font typeface="Wingdings" pitchFamily="2" charset="2"/>
              <a:buNone/>
            </a:pPr>
            <a:r>
              <a:rPr lang="en-US" sz="2000" dirty="0">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Data                                                              </a:t>
            </a:r>
          </a:p>
          <a:p>
            <a:pPr eaLnBrk="1" hangingPunct="1">
              <a:buClr>
                <a:schemeClr val="accent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(chest x-ray) </a:t>
            </a:r>
            <a:r>
              <a:rPr lang="en-US" sz="2000" dirty="0">
                <a:solidFill>
                  <a:schemeClr val="tx1">
                    <a:lumMod val="75000"/>
                    <a:lumOff val="25000"/>
                  </a:schemeClr>
                </a:solidFill>
                <a:latin typeface="Arial" panose="020B0604020202020204" pitchFamily="34" charset="0"/>
                <a:cs typeface="Arial" panose="020B0604020202020204" pitchFamily="34" charset="0"/>
              </a:rPr>
              <a:t>                                               1 poin</a:t>
            </a:r>
            <a:r>
              <a:rPr lang="en-US" sz="2000" dirty="0">
                <a:solidFill>
                  <a:schemeClr val="tx1"/>
                </a:solidFill>
                <a:latin typeface="Arial" panose="020B0604020202020204" pitchFamily="34" charset="0"/>
                <a:cs typeface="Arial" panose="020B0604020202020204" pitchFamily="34" charset="0"/>
              </a:rPr>
              <a:t>t</a:t>
            </a:r>
            <a:r>
              <a:rPr lang="en-US" sz="2000" dirty="0">
                <a:solidFill>
                  <a:srgbClr val="003399"/>
                </a:solidFill>
                <a:latin typeface="Book Antiqua" pitchFamily="18" charset="0"/>
              </a:rPr>
              <a:t>                                    </a:t>
            </a:r>
          </a:p>
        </p:txBody>
      </p:sp>
      <p:sp>
        <p:nvSpPr>
          <p:cNvPr id="16" name="Text Box 15">
            <a:extLst>
              <a:ext uri="{FF2B5EF4-FFF2-40B4-BE49-F238E27FC236}">
                <a16:creationId xmlns:a16="http://schemas.microsoft.com/office/drawing/2014/main" id="{C5C77EDA-DE46-46BC-8950-D5614D70236E}"/>
              </a:ext>
            </a:extLst>
          </p:cNvPr>
          <p:cNvSpPr txBox="1">
            <a:spLocks noChangeArrowheads="1"/>
          </p:cNvSpPr>
          <p:nvPr/>
        </p:nvSpPr>
        <p:spPr bwMode="auto">
          <a:xfrm>
            <a:off x="1447800" y="5340935"/>
            <a:ext cx="7391400" cy="1724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Risk Table </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(Acute illness w/systemic symptoms)   MODERATE</a:t>
            </a:r>
            <a:r>
              <a:rPr lang="en-US" sz="2000" b="0" dirty="0">
                <a:solidFill>
                  <a:schemeClr val="tx1">
                    <a:lumMod val="75000"/>
                    <a:lumOff val="25000"/>
                  </a:schemeClr>
                </a:solidFill>
                <a:latin typeface="Arial" panose="020B0604020202020204" pitchFamily="34" charset="0"/>
                <a:cs typeface="Arial" panose="020B0604020202020204" pitchFamily="34" charset="0"/>
              </a:rPr>
              <a:t>      </a:t>
            </a:r>
          </a:p>
          <a:p>
            <a:pPr eaLnBrk="1" hangingPunct="1">
              <a:lnSpc>
                <a:spcPct val="90000"/>
              </a:lnSpc>
              <a:spcBef>
                <a:spcPct val="20000"/>
              </a:spcBef>
              <a:buClr>
                <a:schemeClr val="tx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(1 stable chronic)</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(Rx drug management)</a:t>
            </a:r>
          </a:p>
          <a:p>
            <a:pPr lvl="1"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endParaRPr lang="en-US" sz="2000" i="1" dirty="0">
              <a:solidFill>
                <a:schemeClr val="tx1"/>
              </a:solidFill>
              <a:latin typeface="Book Antiqua" pitchFamily="18" charset="0"/>
            </a:endParaRPr>
          </a:p>
        </p:txBody>
      </p:sp>
      <p:sp>
        <p:nvSpPr>
          <p:cNvPr id="17" name="Line 20">
            <a:extLst>
              <a:ext uri="{FF2B5EF4-FFF2-40B4-BE49-F238E27FC236}">
                <a16:creationId xmlns:a16="http://schemas.microsoft.com/office/drawing/2014/main" id="{756DF98D-A1FD-4354-919E-701FC373EE36}"/>
              </a:ext>
            </a:extLst>
          </p:cNvPr>
          <p:cNvSpPr>
            <a:spLocks noChangeShapeType="1"/>
          </p:cNvSpPr>
          <p:nvPr/>
        </p:nvSpPr>
        <p:spPr bwMode="auto">
          <a:xfrm>
            <a:off x="1295400" y="3625988"/>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8" name="Line 20">
            <a:extLst>
              <a:ext uri="{FF2B5EF4-FFF2-40B4-BE49-F238E27FC236}">
                <a16:creationId xmlns:a16="http://schemas.microsoft.com/office/drawing/2014/main" id="{2D9DC06D-F55E-4437-BF11-7F7C82489B09}"/>
              </a:ext>
            </a:extLst>
          </p:cNvPr>
          <p:cNvSpPr>
            <a:spLocks noChangeShapeType="1"/>
          </p:cNvSpPr>
          <p:nvPr/>
        </p:nvSpPr>
        <p:spPr bwMode="auto">
          <a:xfrm>
            <a:off x="1334086" y="4699879"/>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9" name="Line 20">
            <a:extLst>
              <a:ext uri="{FF2B5EF4-FFF2-40B4-BE49-F238E27FC236}">
                <a16:creationId xmlns:a16="http://schemas.microsoft.com/office/drawing/2014/main" id="{E1A3D281-7787-4664-9A60-33162A9DEB24}"/>
              </a:ext>
            </a:extLst>
          </p:cNvPr>
          <p:cNvSpPr>
            <a:spLocks noChangeShapeType="1"/>
          </p:cNvSpPr>
          <p:nvPr/>
        </p:nvSpPr>
        <p:spPr bwMode="auto">
          <a:xfrm>
            <a:off x="1295400" y="5519057"/>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20" name="WordArt 16">
            <a:extLst>
              <a:ext uri="{FF2B5EF4-FFF2-40B4-BE49-F238E27FC236}">
                <a16:creationId xmlns:a16="http://schemas.microsoft.com/office/drawing/2014/main" id="{3BEA2F1C-90CC-4922-8C7D-EB371FA42EDA}"/>
              </a:ext>
            </a:extLst>
          </p:cNvPr>
          <p:cNvSpPr>
            <a:spLocks noChangeArrowheads="1" noChangeShapeType="1" noTextEdit="1"/>
          </p:cNvSpPr>
          <p:nvPr/>
        </p:nvSpPr>
        <p:spPr bwMode="auto">
          <a:xfrm>
            <a:off x="766759" y="3448290"/>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A</a:t>
            </a:r>
          </a:p>
        </p:txBody>
      </p:sp>
      <p:sp>
        <p:nvSpPr>
          <p:cNvPr id="21" name="WordArt 17">
            <a:extLst>
              <a:ext uri="{FF2B5EF4-FFF2-40B4-BE49-F238E27FC236}">
                <a16:creationId xmlns:a16="http://schemas.microsoft.com/office/drawing/2014/main" id="{0C5C0854-8EF1-41C4-88B4-B68709CD87EA}"/>
              </a:ext>
            </a:extLst>
          </p:cNvPr>
          <p:cNvSpPr>
            <a:spLocks noChangeArrowheads="1" noChangeShapeType="1" noTextEdit="1"/>
          </p:cNvSpPr>
          <p:nvPr/>
        </p:nvSpPr>
        <p:spPr bwMode="auto">
          <a:xfrm>
            <a:off x="766760" y="4400360"/>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B</a:t>
            </a:r>
          </a:p>
        </p:txBody>
      </p:sp>
      <p:sp>
        <p:nvSpPr>
          <p:cNvPr id="22" name="WordArt 18">
            <a:extLst>
              <a:ext uri="{FF2B5EF4-FFF2-40B4-BE49-F238E27FC236}">
                <a16:creationId xmlns:a16="http://schemas.microsoft.com/office/drawing/2014/main" id="{272ADB41-8C90-4D55-9428-77FA4935BD52}"/>
              </a:ext>
            </a:extLst>
          </p:cNvPr>
          <p:cNvSpPr>
            <a:spLocks noChangeArrowheads="1" noChangeShapeType="1" noTextEdit="1"/>
          </p:cNvSpPr>
          <p:nvPr/>
        </p:nvSpPr>
        <p:spPr bwMode="auto">
          <a:xfrm>
            <a:off x="766761" y="5313134"/>
            <a:ext cx="314325" cy="631371"/>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C</a:t>
            </a:r>
          </a:p>
        </p:txBody>
      </p:sp>
      <p:sp>
        <p:nvSpPr>
          <p:cNvPr id="6" name="TextBox 5">
            <a:extLst>
              <a:ext uri="{FF2B5EF4-FFF2-40B4-BE49-F238E27FC236}">
                <a16:creationId xmlns:a16="http://schemas.microsoft.com/office/drawing/2014/main" id="{A21591DB-642F-4A79-AE3D-BF76B04DA14E}"/>
              </a:ext>
            </a:extLst>
          </p:cNvPr>
          <p:cNvSpPr txBox="1"/>
          <p:nvPr/>
        </p:nvSpPr>
        <p:spPr>
          <a:xfrm>
            <a:off x="519524" y="1404904"/>
            <a:ext cx="8465321" cy="1938992"/>
          </a:xfrm>
          <a:prstGeom prst="rect">
            <a:avLst/>
          </a:prstGeom>
          <a:noFill/>
        </p:spPr>
        <p:txBody>
          <a:bodyPr wrap="square" rtlCol="0">
            <a:spAutoFit/>
          </a:bodyPr>
          <a:lstStyle/>
          <a:p>
            <a:r>
              <a:rPr lang="en-US" sz="2000" dirty="0">
                <a:solidFill>
                  <a:schemeClr val="tx1">
                    <a:lumMod val="75000"/>
                    <a:lumOff val="25000"/>
                  </a:schemeClr>
                </a:solidFill>
                <a:latin typeface="Arial" panose="020B0604020202020204" pitchFamily="34" charset="0"/>
                <a:cs typeface="Arial" panose="020B0604020202020204" pitchFamily="34" charset="0"/>
              </a:rPr>
              <a:t>Patient returns to the office with well-controlled diabetes and reports lingering cough.  A chest x-ray is taken in the office and the Physician/ACP reviews and finds left lower lobe pneumonia.  Prescriptions are given for an antibiotic and corticosteroid.  Physician/ACP also asked patient to monitor and log blood sugars while on the Prednisone.</a:t>
            </a:r>
          </a:p>
        </p:txBody>
      </p:sp>
    </p:spTree>
    <p:extLst>
      <p:ext uri="{BB962C8B-B14F-4D97-AF65-F5344CB8AC3E}">
        <p14:creationId xmlns:p14="http://schemas.microsoft.com/office/powerpoint/2010/main" val="1451323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graphicFrame>
        <p:nvGraphicFramePr>
          <p:cNvPr id="6" name="Group 58">
            <a:extLst>
              <a:ext uri="{FF2B5EF4-FFF2-40B4-BE49-F238E27FC236}">
                <a16:creationId xmlns:a16="http://schemas.microsoft.com/office/drawing/2014/main" id="{5BF7523C-3AA0-4215-BAFF-2CBAA11533EB}"/>
              </a:ext>
            </a:extLst>
          </p:cNvPr>
          <p:cNvGraphicFramePr>
            <a:graphicFrameLocks noGrp="1"/>
          </p:cNvGraphicFramePr>
          <p:nvPr>
            <p:extLst>
              <p:ext uri="{D42A27DB-BD31-4B8C-83A1-F6EECF244321}">
                <p14:modId xmlns:p14="http://schemas.microsoft.com/office/powerpoint/2010/main" val="181572800"/>
              </p:ext>
            </p:extLst>
          </p:nvPr>
        </p:nvGraphicFramePr>
        <p:xfrm>
          <a:off x="337457" y="1388048"/>
          <a:ext cx="8153400" cy="4936552"/>
        </p:xfrm>
        <a:graphic>
          <a:graphicData uri="http://schemas.openxmlformats.org/drawingml/2006/table">
            <a:tbl>
              <a:tblPr/>
              <a:tblGrid>
                <a:gridCol w="522288">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171575">
                  <a:extLst>
                    <a:ext uri="{9D8B030D-6E8A-4147-A177-3AD203B41FA5}">
                      <a16:colId xmlns:a16="http://schemas.microsoft.com/office/drawing/2014/main" val="20005"/>
                    </a:ext>
                  </a:extLst>
                </a:gridCol>
              </a:tblGrid>
              <a:tr h="829729">
                <a:tc>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 </a:t>
                      </a:r>
                      <a:endParaRPr kumimoji="1" lang="en-US" sz="33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3600" b="0" i="0" u="none" strike="noStrike" cap="none" normalizeH="0" baseline="0" dirty="0">
                          <a:ln>
                            <a:noFill/>
                          </a:ln>
                          <a:solidFill>
                            <a:srgbClr val="FF0000"/>
                          </a:solidFill>
                          <a:effectLst/>
                          <a:latin typeface="Arial" charset="0"/>
                          <a:cs typeface="Arial" charset="0"/>
                        </a:rPr>
                        <a:t>Final Result of Complexity</a:t>
                      </a:r>
                      <a:endParaRPr kumimoji="1" lang="en-US" sz="3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64">
                <a:tc gridSpan="6">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Draw a line down the column with </a:t>
                      </a:r>
                      <a:r>
                        <a:rPr kumimoji="1" lang="en-US" sz="1500" b="1" i="0" u="none" strike="noStrike" cap="none" normalizeH="0" baseline="0" dirty="0">
                          <a:ln>
                            <a:noFill/>
                          </a:ln>
                          <a:solidFill>
                            <a:srgbClr val="FF0000"/>
                          </a:solidFill>
                          <a:effectLst/>
                          <a:latin typeface="Arial" charset="0"/>
                          <a:cs typeface="Arial" charset="0"/>
                        </a:rPr>
                        <a:t>2 or 3</a:t>
                      </a:r>
                      <a:r>
                        <a:rPr kumimoji="1" lang="en-US" sz="1500" b="0" i="0" u="none" strike="noStrike" cap="none" normalizeH="0" baseline="0" dirty="0">
                          <a:ln>
                            <a:noFill/>
                          </a:ln>
                          <a:solidFill>
                            <a:srgbClr val="FF0000"/>
                          </a:solidFill>
                          <a:effectLst/>
                          <a:latin typeface="Arial" charset="0"/>
                          <a:cs typeface="Arial" charset="0"/>
                        </a:rPr>
                        <a:t> </a:t>
                      </a:r>
                      <a:r>
                        <a:rPr kumimoji="1" lang="en-US" sz="1500" b="0" i="0" u="none" strike="noStrike" cap="none" normalizeH="0" baseline="0" dirty="0">
                          <a:ln>
                            <a:noFill/>
                          </a:ln>
                          <a:solidFill>
                            <a:schemeClr val="tx1"/>
                          </a:solidFill>
                          <a:effectLst/>
                          <a:latin typeface="Arial" charset="0"/>
                          <a:cs typeface="Arial" charset="0"/>
                        </a:rPr>
                        <a:t>circles and circle decision making level OR draw a line down the column with the middle circle and circle the decision making level.</a:t>
                      </a:r>
                      <a:endParaRPr kumimoji="1" lang="en-US" sz="33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9357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A</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Number diagnoses or treatment options</a:t>
                      </a:r>
                      <a:endParaRPr kumimoji="1" lang="en-US" sz="41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Multiple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46">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B</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Amount and complexity of data</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 or 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a:t>
                      </a:r>
                      <a:r>
                        <a:rPr kumimoji="1" lang="en-US" sz="1300" b="1" i="0" u="sng" strike="noStrike" cap="none" normalizeH="0" baseline="0" dirty="0">
                          <a:ln>
                            <a:noFill/>
                          </a:ln>
                          <a:solidFill>
                            <a:schemeClr val="tx1"/>
                          </a:solidFill>
                          <a:effectLst/>
                          <a:latin typeface="Arial" charset="0"/>
                          <a:cs typeface="Arial" charset="0"/>
                        </a:rPr>
                        <a:t>                                      </a:t>
                      </a:r>
                      <a:r>
                        <a:rPr kumimoji="1" lang="en-US" sz="1300" b="1" i="0" u="none" strike="noStrike" cap="none" normalizeH="0" baseline="0" dirty="0">
                          <a:ln>
                            <a:noFill/>
                          </a:ln>
                          <a:solidFill>
                            <a:schemeClr val="tx1"/>
                          </a:solidFill>
                          <a:effectLst/>
                          <a:latin typeface="Arial" charset="0"/>
                          <a:cs typeface="Arial" charset="0"/>
                        </a:rPr>
                        <a:t>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7363">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C</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Highest risk</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High</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0973">
                <a:tc gridSpan="2">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800" b="1" i="0" u="none" strike="noStrike" cap="none" normalizeH="0" baseline="0" dirty="0">
                          <a:ln>
                            <a:noFill/>
                          </a:ln>
                          <a:solidFill>
                            <a:srgbClr val="FF0000"/>
                          </a:solidFill>
                          <a:effectLst/>
                          <a:latin typeface="Arial" charset="0"/>
                          <a:cs typeface="Arial" charset="0"/>
                        </a:rPr>
                        <a:t>Type of decision making</a:t>
                      </a:r>
                      <a:endParaRPr kumimoji="1" lang="en-US" sz="1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Straight- Forward</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Low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Moderate Complexity</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High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Oval 6">
            <a:extLst>
              <a:ext uri="{FF2B5EF4-FFF2-40B4-BE49-F238E27FC236}">
                <a16:creationId xmlns:a16="http://schemas.microsoft.com/office/drawing/2014/main" id="{3DD132A1-5E12-4D3E-B1DD-734B4E66A9A0}"/>
              </a:ext>
            </a:extLst>
          </p:cNvPr>
          <p:cNvSpPr/>
          <p:nvPr/>
        </p:nvSpPr>
        <p:spPr>
          <a:xfrm>
            <a:off x="6181397" y="4625340"/>
            <a:ext cx="1037520" cy="5236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82E160-E5DE-4F68-A7E5-F25C57504306}"/>
              </a:ext>
            </a:extLst>
          </p:cNvPr>
          <p:cNvSpPr/>
          <p:nvPr/>
        </p:nvSpPr>
        <p:spPr>
          <a:xfrm>
            <a:off x="6128657" y="5430883"/>
            <a:ext cx="1143000" cy="764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C8D4EA3-6146-4C13-8938-3E327C652D1C}"/>
              </a:ext>
            </a:extLst>
          </p:cNvPr>
          <p:cNvCxnSpPr>
            <a:cxnSpLocks/>
          </p:cNvCxnSpPr>
          <p:nvPr/>
        </p:nvCxnSpPr>
        <p:spPr>
          <a:xfrm>
            <a:off x="6700157" y="2808514"/>
            <a:ext cx="0" cy="26223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B3D60DA-2155-4011-B46B-5DDB1B0545A7}"/>
              </a:ext>
            </a:extLst>
          </p:cNvPr>
          <p:cNvSpPr/>
          <p:nvPr/>
        </p:nvSpPr>
        <p:spPr>
          <a:xfrm>
            <a:off x="3578023" y="3752305"/>
            <a:ext cx="1099457" cy="73478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C4E419-E5F2-4C81-8B26-50D5E7AB6B96}"/>
              </a:ext>
            </a:extLst>
          </p:cNvPr>
          <p:cNvSpPr/>
          <p:nvPr/>
        </p:nvSpPr>
        <p:spPr>
          <a:xfrm>
            <a:off x="7405007" y="2928257"/>
            <a:ext cx="1085850" cy="78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3690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sp>
        <p:nvSpPr>
          <p:cNvPr id="14" name="Text Box 13">
            <a:extLst>
              <a:ext uri="{FF2B5EF4-FFF2-40B4-BE49-F238E27FC236}">
                <a16:creationId xmlns:a16="http://schemas.microsoft.com/office/drawing/2014/main" id="{CC1B2A73-F668-4FE4-87BF-22A72C16909B}"/>
              </a:ext>
            </a:extLst>
          </p:cNvPr>
          <p:cNvSpPr txBox="1">
            <a:spLocks noChangeArrowheads="1"/>
          </p:cNvSpPr>
          <p:nvPr/>
        </p:nvSpPr>
        <p:spPr bwMode="auto">
          <a:xfrm>
            <a:off x="1756365" y="3163122"/>
            <a:ext cx="6553200" cy="7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50000"/>
              </a:lnSpc>
              <a:spcBef>
                <a:spcPct val="5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Number of Diagnoses </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(1 new with work-up)                                </a:t>
            </a:r>
            <a:r>
              <a:rPr lang="en-US" sz="2000" dirty="0">
                <a:solidFill>
                  <a:schemeClr val="tx1">
                    <a:lumMod val="75000"/>
                    <a:lumOff val="25000"/>
                  </a:schemeClr>
                </a:solidFill>
                <a:latin typeface="Arial" panose="020B0604020202020204" pitchFamily="34" charset="0"/>
                <a:cs typeface="Arial" panose="020B0604020202020204" pitchFamily="34" charset="0"/>
              </a:rPr>
              <a:t>4 points</a:t>
            </a:r>
          </a:p>
        </p:txBody>
      </p:sp>
      <p:sp>
        <p:nvSpPr>
          <p:cNvPr id="15" name="Text Box 14">
            <a:extLst>
              <a:ext uri="{FF2B5EF4-FFF2-40B4-BE49-F238E27FC236}">
                <a16:creationId xmlns:a16="http://schemas.microsoft.com/office/drawing/2014/main" id="{0782B780-7CA1-4048-994B-F15EF0655F0B}"/>
              </a:ext>
            </a:extLst>
          </p:cNvPr>
          <p:cNvSpPr txBox="1">
            <a:spLocks noChangeArrowheads="1"/>
          </p:cNvSpPr>
          <p:nvPr/>
        </p:nvSpPr>
        <p:spPr bwMode="auto">
          <a:xfrm>
            <a:off x="1756365" y="3912063"/>
            <a:ext cx="6705600" cy="1754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Font typeface="Wingdings" pitchFamily="2" charset="2"/>
              <a:buNone/>
            </a:pPr>
            <a:r>
              <a:rPr lang="en-US" sz="2000" dirty="0">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Data                                                              </a:t>
            </a:r>
          </a:p>
          <a:p>
            <a:pPr eaLnBrk="1" hangingPunct="1">
              <a:buClr>
                <a:schemeClr val="accent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(chest x-ray) </a:t>
            </a:r>
            <a:r>
              <a:rPr lang="en-US" sz="2000" dirty="0">
                <a:solidFill>
                  <a:schemeClr val="tx1">
                    <a:lumMod val="75000"/>
                    <a:lumOff val="25000"/>
                  </a:schemeClr>
                </a:solidFill>
                <a:latin typeface="Arial" panose="020B0604020202020204" pitchFamily="34" charset="0"/>
                <a:cs typeface="Arial" panose="020B0604020202020204" pitchFamily="34" charset="0"/>
              </a:rPr>
              <a:t>                                               1 point</a:t>
            </a:r>
          </a:p>
          <a:p>
            <a:pPr eaLnBrk="1" hangingPunct="1">
              <a:buClr>
                <a:schemeClr val="accent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(pulse ox – medicine section)                     </a:t>
            </a:r>
            <a:r>
              <a:rPr lang="en-US" sz="2000" dirty="0">
                <a:solidFill>
                  <a:schemeClr val="tx1">
                    <a:lumMod val="75000"/>
                    <a:lumOff val="25000"/>
                  </a:schemeClr>
                </a:solidFill>
                <a:latin typeface="Arial" panose="020B0604020202020204" pitchFamily="34" charset="0"/>
                <a:cs typeface="Arial" panose="020B0604020202020204" pitchFamily="34" charset="0"/>
              </a:rPr>
              <a:t>1 point</a:t>
            </a:r>
          </a:p>
          <a:p>
            <a:pPr eaLnBrk="1" hangingPunct="1">
              <a:buClr>
                <a:schemeClr val="accent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(Independent visualization)                         </a:t>
            </a:r>
            <a:r>
              <a:rPr lang="en-US" sz="2000" dirty="0">
                <a:solidFill>
                  <a:schemeClr val="tx1">
                    <a:lumMod val="75000"/>
                    <a:lumOff val="25000"/>
                  </a:schemeClr>
                </a:solidFill>
                <a:latin typeface="Arial" panose="020B0604020202020204" pitchFamily="34" charset="0"/>
                <a:cs typeface="Arial" panose="020B0604020202020204" pitchFamily="34" charset="0"/>
              </a:rPr>
              <a:t>2 points</a:t>
            </a:r>
          </a:p>
          <a:p>
            <a:pPr eaLnBrk="1" hangingPunct="1">
              <a:lnSpc>
                <a:spcPct val="90000"/>
              </a:lnSpc>
              <a:spcBef>
                <a:spcPct val="50000"/>
              </a:spcBef>
              <a:buClr>
                <a:schemeClr val="tx2"/>
              </a:buClr>
              <a:buFont typeface="Wingdings" pitchFamily="2" charset="2"/>
              <a:buNone/>
            </a:pPr>
            <a:r>
              <a:rPr lang="en-US" sz="2000" dirty="0">
                <a:solidFill>
                  <a:schemeClr val="tx1">
                    <a:lumMod val="75000"/>
                    <a:lumOff val="25000"/>
                  </a:schemeClr>
                </a:solidFill>
                <a:latin typeface="Book Antiqua" pitchFamily="18" charset="0"/>
              </a:rPr>
              <a:t>                                    </a:t>
            </a:r>
          </a:p>
        </p:txBody>
      </p:sp>
      <p:sp>
        <p:nvSpPr>
          <p:cNvPr id="16" name="Text Box 15">
            <a:extLst>
              <a:ext uri="{FF2B5EF4-FFF2-40B4-BE49-F238E27FC236}">
                <a16:creationId xmlns:a16="http://schemas.microsoft.com/office/drawing/2014/main" id="{C5C77EDA-DE46-46BC-8950-D5614D70236E}"/>
              </a:ext>
            </a:extLst>
          </p:cNvPr>
          <p:cNvSpPr txBox="1">
            <a:spLocks noChangeArrowheads="1"/>
          </p:cNvSpPr>
          <p:nvPr/>
        </p:nvSpPr>
        <p:spPr bwMode="auto">
          <a:xfrm>
            <a:off x="1447800" y="5340935"/>
            <a:ext cx="7391400" cy="138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Risk Table </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(Acute illness that may pose threat             </a:t>
            </a:r>
            <a:r>
              <a:rPr lang="en-US" sz="2000" dirty="0">
                <a:solidFill>
                  <a:schemeClr val="tx1">
                    <a:lumMod val="75000"/>
                    <a:lumOff val="25000"/>
                  </a:schemeClr>
                </a:solidFill>
                <a:latin typeface="Arial" panose="020B0604020202020204" pitchFamily="34" charset="0"/>
                <a:cs typeface="Arial" panose="020B0604020202020204" pitchFamily="34" charset="0"/>
              </a:rPr>
              <a:t>HIGH</a:t>
            </a:r>
            <a:r>
              <a:rPr lang="en-US" sz="2000" b="0" dirty="0">
                <a:solidFill>
                  <a:schemeClr val="tx1">
                    <a:lumMod val="75000"/>
                    <a:lumOff val="25000"/>
                  </a:schemeClr>
                </a:solidFill>
                <a:latin typeface="Arial" panose="020B0604020202020204" pitchFamily="34" charset="0"/>
                <a:cs typeface="Arial" panose="020B0604020202020204" pitchFamily="34" charset="0"/>
              </a:rPr>
              <a:t>      </a:t>
            </a:r>
          </a:p>
          <a:p>
            <a:pPr eaLnBrk="1" hangingPunct="1">
              <a:lnSpc>
                <a:spcPct val="90000"/>
              </a:lnSpc>
              <a:spcBef>
                <a:spcPct val="20000"/>
              </a:spcBef>
              <a:buClr>
                <a:schemeClr val="tx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to life)</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Book Antiqua" pitchFamily="18" charset="0"/>
              </a:rPr>
              <a:t>  </a:t>
            </a:r>
            <a:endParaRPr lang="en-US" sz="2000" i="1" dirty="0">
              <a:solidFill>
                <a:schemeClr val="tx1">
                  <a:lumMod val="75000"/>
                  <a:lumOff val="25000"/>
                </a:schemeClr>
              </a:solidFill>
              <a:latin typeface="Book Antiqua" pitchFamily="18" charset="0"/>
            </a:endParaRPr>
          </a:p>
        </p:txBody>
      </p:sp>
      <p:sp>
        <p:nvSpPr>
          <p:cNvPr id="17" name="Line 20">
            <a:extLst>
              <a:ext uri="{FF2B5EF4-FFF2-40B4-BE49-F238E27FC236}">
                <a16:creationId xmlns:a16="http://schemas.microsoft.com/office/drawing/2014/main" id="{756DF98D-A1FD-4354-919E-701FC373EE36}"/>
              </a:ext>
            </a:extLst>
          </p:cNvPr>
          <p:cNvSpPr>
            <a:spLocks noChangeShapeType="1"/>
          </p:cNvSpPr>
          <p:nvPr/>
        </p:nvSpPr>
        <p:spPr bwMode="auto">
          <a:xfrm>
            <a:off x="1295400" y="3268434"/>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8" name="Line 20">
            <a:extLst>
              <a:ext uri="{FF2B5EF4-FFF2-40B4-BE49-F238E27FC236}">
                <a16:creationId xmlns:a16="http://schemas.microsoft.com/office/drawing/2014/main" id="{2D9DC06D-F55E-4437-BF11-7F7C82489B09}"/>
              </a:ext>
            </a:extLst>
          </p:cNvPr>
          <p:cNvSpPr>
            <a:spLocks noChangeShapeType="1"/>
          </p:cNvSpPr>
          <p:nvPr/>
        </p:nvSpPr>
        <p:spPr bwMode="auto">
          <a:xfrm>
            <a:off x="1360714" y="4139181"/>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9" name="Line 20">
            <a:extLst>
              <a:ext uri="{FF2B5EF4-FFF2-40B4-BE49-F238E27FC236}">
                <a16:creationId xmlns:a16="http://schemas.microsoft.com/office/drawing/2014/main" id="{E1A3D281-7787-4664-9A60-33162A9DEB24}"/>
              </a:ext>
            </a:extLst>
          </p:cNvPr>
          <p:cNvSpPr>
            <a:spLocks noChangeShapeType="1"/>
          </p:cNvSpPr>
          <p:nvPr/>
        </p:nvSpPr>
        <p:spPr bwMode="auto">
          <a:xfrm>
            <a:off x="1295400" y="5519057"/>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20" name="WordArt 16">
            <a:extLst>
              <a:ext uri="{FF2B5EF4-FFF2-40B4-BE49-F238E27FC236}">
                <a16:creationId xmlns:a16="http://schemas.microsoft.com/office/drawing/2014/main" id="{3BEA2F1C-90CC-4922-8C7D-EB371FA42EDA}"/>
              </a:ext>
            </a:extLst>
          </p:cNvPr>
          <p:cNvSpPr>
            <a:spLocks noChangeArrowheads="1" noChangeShapeType="1" noTextEdit="1"/>
          </p:cNvSpPr>
          <p:nvPr/>
        </p:nvSpPr>
        <p:spPr bwMode="auto">
          <a:xfrm>
            <a:off x="781047" y="3014867"/>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A</a:t>
            </a:r>
          </a:p>
        </p:txBody>
      </p:sp>
      <p:sp>
        <p:nvSpPr>
          <p:cNvPr id="21" name="WordArt 17">
            <a:extLst>
              <a:ext uri="{FF2B5EF4-FFF2-40B4-BE49-F238E27FC236}">
                <a16:creationId xmlns:a16="http://schemas.microsoft.com/office/drawing/2014/main" id="{0C5C0854-8EF1-41C4-88B4-B68709CD87EA}"/>
              </a:ext>
            </a:extLst>
          </p:cNvPr>
          <p:cNvSpPr>
            <a:spLocks noChangeArrowheads="1" noChangeShapeType="1" noTextEdit="1"/>
          </p:cNvSpPr>
          <p:nvPr/>
        </p:nvSpPr>
        <p:spPr bwMode="auto">
          <a:xfrm>
            <a:off x="781046" y="3937487"/>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B</a:t>
            </a:r>
          </a:p>
        </p:txBody>
      </p:sp>
      <p:sp>
        <p:nvSpPr>
          <p:cNvPr id="22" name="WordArt 18">
            <a:extLst>
              <a:ext uri="{FF2B5EF4-FFF2-40B4-BE49-F238E27FC236}">
                <a16:creationId xmlns:a16="http://schemas.microsoft.com/office/drawing/2014/main" id="{272ADB41-8C90-4D55-9428-77FA4935BD52}"/>
              </a:ext>
            </a:extLst>
          </p:cNvPr>
          <p:cNvSpPr>
            <a:spLocks noChangeArrowheads="1" noChangeShapeType="1" noTextEdit="1"/>
          </p:cNvSpPr>
          <p:nvPr/>
        </p:nvSpPr>
        <p:spPr bwMode="auto">
          <a:xfrm>
            <a:off x="766761" y="5313134"/>
            <a:ext cx="314325" cy="631371"/>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C</a:t>
            </a:r>
          </a:p>
        </p:txBody>
      </p:sp>
      <p:sp>
        <p:nvSpPr>
          <p:cNvPr id="6" name="TextBox 5">
            <a:extLst>
              <a:ext uri="{FF2B5EF4-FFF2-40B4-BE49-F238E27FC236}">
                <a16:creationId xmlns:a16="http://schemas.microsoft.com/office/drawing/2014/main" id="{A21591DB-642F-4A79-AE3D-BF76B04DA14E}"/>
              </a:ext>
            </a:extLst>
          </p:cNvPr>
          <p:cNvSpPr txBox="1"/>
          <p:nvPr/>
        </p:nvSpPr>
        <p:spPr>
          <a:xfrm>
            <a:off x="373878" y="1480867"/>
            <a:ext cx="8160521" cy="1446550"/>
          </a:xfrm>
          <a:prstGeom prst="rect">
            <a:avLst/>
          </a:prstGeom>
          <a:noFill/>
        </p:spPr>
        <p:txBody>
          <a:bodyPr wrap="square" rtlCol="0">
            <a:spAutoFit/>
          </a:bodyPr>
          <a:lstStyle/>
          <a:p>
            <a:r>
              <a:rPr lang="en-US" sz="2200" dirty="0">
                <a:solidFill>
                  <a:schemeClr val="tx1">
                    <a:lumMod val="75000"/>
                    <a:lumOff val="25000"/>
                  </a:schemeClr>
                </a:solidFill>
                <a:latin typeface="Arial (Body)"/>
              </a:rPr>
              <a:t>Patient presents to PCP complaining of severe shortness of breath. Patient’s pulse ox is 86%.  PCP does chest x-ray and compares it to last chest x-ray performed by patient’s pulmonologist, also documenting personal review of the image.</a:t>
            </a:r>
            <a:endParaRPr lang="en-US" sz="2200" dirty="0">
              <a:solidFill>
                <a:schemeClr val="tx1">
                  <a:lumMod val="75000"/>
                  <a:lumOff val="25000"/>
                </a:schemeClr>
              </a:solidFill>
              <a:latin typeface="Arial (Body)"/>
              <a:cs typeface="Arial" panose="020B0604020202020204" pitchFamily="34" charset="0"/>
            </a:endParaRPr>
          </a:p>
        </p:txBody>
      </p:sp>
    </p:spTree>
    <p:extLst>
      <p:ext uri="{BB962C8B-B14F-4D97-AF65-F5344CB8AC3E}">
        <p14:creationId xmlns:p14="http://schemas.microsoft.com/office/powerpoint/2010/main" val="1695574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graphicFrame>
        <p:nvGraphicFramePr>
          <p:cNvPr id="6" name="Group 58">
            <a:extLst>
              <a:ext uri="{FF2B5EF4-FFF2-40B4-BE49-F238E27FC236}">
                <a16:creationId xmlns:a16="http://schemas.microsoft.com/office/drawing/2014/main" id="{5BF7523C-3AA0-4215-BAFF-2CBAA11533EB}"/>
              </a:ext>
            </a:extLst>
          </p:cNvPr>
          <p:cNvGraphicFramePr>
            <a:graphicFrameLocks noGrp="1"/>
          </p:cNvGraphicFramePr>
          <p:nvPr>
            <p:extLst>
              <p:ext uri="{D42A27DB-BD31-4B8C-83A1-F6EECF244321}">
                <p14:modId xmlns:p14="http://schemas.microsoft.com/office/powerpoint/2010/main" val="3990432660"/>
              </p:ext>
            </p:extLst>
          </p:nvPr>
        </p:nvGraphicFramePr>
        <p:xfrm>
          <a:off x="337457" y="1388048"/>
          <a:ext cx="8229600" cy="4936552"/>
        </p:xfrm>
        <a:graphic>
          <a:graphicData uri="http://schemas.openxmlformats.org/drawingml/2006/table">
            <a:tbl>
              <a:tblPr/>
              <a:tblGrid>
                <a:gridCol w="522288">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247775">
                  <a:extLst>
                    <a:ext uri="{9D8B030D-6E8A-4147-A177-3AD203B41FA5}">
                      <a16:colId xmlns:a16="http://schemas.microsoft.com/office/drawing/2014/main" val="20005"/>
                    </a:ext>
                  </a:extLst>
                </a:gridCol>
              </a:tblGrid>
              <a:tr h="829729">
                <a:tc>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 </a:t>
                      </a:r>
                      <a:endParaRPr kumimoji="1" lang="en-US" sz="33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3600" b="0" i="0" u="none" strike="noStrike" cap="none" normalizeH="0" baseline="0" dirty="0">
                          <a:ln>
                            <a:noFill/>
                          </a:ln>
                          <a:solidFill>
                            <a:srgbClr val="FF0000"/>
                          </a:solidFill>
                          <a:effectLst/>
                          <a:latin typeface="Arial" charset="0"/>
                          <a:cs typeface="Arial" charset="0"/>
                        </a:rPr>
                        <a:t>Final Result of Complexity</a:t>
                      </a:r>
                      <a:endParaRPr kumimoji="1" lang="en-US" sz="3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64">
                <a:tc gridSpan="6">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Draw a line down the column with </a:t>
                      </a:r>
                      <a:r>
                        <a:rPr kumimoji="1" lang="en-US" sz="1500" b="1" i="0" u="none" strike="noStrike" cap="none" normalizeH="0" baseline="0" dirty="0">
                          <a:ln>
                            <a:noFill/>
                          </a:ln>
                          <a:solidFill>
                            <a:srgbClr val="FF0000"/>
                          </a:solidFill>
                          <a:effectLst/>
                          <a:latin typeface="Arial" charset="0"/>
                          <a:cs typeface="Arial" charset="0"/>
                        </a:rPr>
                        <a:t>2 or 3</a:t>
                      </a:r>
                      <a:r>
                        <a:rPr kumimoji="1" lang="en-US" sz="1500" b="0" i="0" u="none" strike="noStrike" cap="none" normalizeH="0" baseline="0" dirty="0">
                          <a:ln>
                            <a:noFill/>
                          </a:ln>
                          <a:solidFill>
                            <a:srgbClr val="FF0000"/>
                          </a:solidFill>
                          <a:effectLst/>
                          <a:latin typeface="Arial" charset="0"/>
                          <a:cs typeface="Arial" charset="0"/>
                        </a:rPr>
                        <a:t> </a:t>
                      </a:r>
                      <a:r>
                        <a:rPr kumimoji="1" lang="en-US" sz="1500" b="0" i="0" u="none" strike="noStrike" cap="none" normalizeH="0" baseline="0" dirty="0">
                          <a:ln>
                            <a:noFill/>
                          </a:ln>
                          <a:solidFill>
                            <a:schemeClr val="tx1"/>
                          </a:solidFill>
                          <a:effectLst/>
                          <a:latin typeface="Arial" charset="0"/>
                          <a:cs typeface="Arial" charset="0"/>
                        </a:rPr>
                        <a:t>circles and circle decision making level OR draw a line down the column with the middle circle and circle the decision making level.</a:t>
                      </a:r>
                      <a:endParaRPr kumimoji="1" lang="en-US" sz="33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9357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A</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Number diagnoses or treatment options</a:t>
                      </a:r>
                      <a:endParaRPr kumimoji="1" lang="en-US" sz="41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Multiple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46">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B</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Amount and complexity of data</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 or 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a:t>
                      </a:r>
                      <a:r>
                        <a:rPr kumimoji="1" lang="en-US" sz="1300" b="1" i="0" u="sng" strike="noStrike" cap="none" normalizeH="0" baseline="0" dirty="0">
                          <a:ln>
                            <a:noFill/>
                          </a:ln>
                          <a:solidFill>
                            <a:schemeClr val="tx1"/>
                          </a:solidFill>
                          <a:effectLst/>
                          <a:latin typeface="Arial" charset="0"/>
                          <a:cs typeface="Arial" charset="0"/>
                        </a:rPr>
                        <a:t>                                      </a:t>
                      </a:r>
                      <a:r>
                        <a:rPr kumimoji="1" lang="en-US" sz="1300" b="1" i="0" u="none" strike="noStrike" cap="none" normalizeH="0" baseline="0" dirty="0">
                          <a:ln>
                            <a:noFill/>
                          </a:ln>
                          <a:solidFill>
                            <a:schemeClr val="tx1"/>
                          </a:solidFill>
                          <a:effectLst/>
                          <a:latin typeface="Arial" charset="0"/>
                          <a:cs typeface="Arial" charset="0"/>
                        </a:rPr>
                        <a:t>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7363">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C</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Highest risk</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High</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0973">
                <a:tc gridSpan="2">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800" b="1" i="0" u="none" strike="noStrike" cap="none" normalizeH="0" baseline="0" dirty="0">
                          <a:ln>
                            <a:noFill/>
                          </a:ln>
                          <a:solidFill>
                            <a:srgbClr val="FF0000"/>
                          </a:solidFill>
                          <a:effectLst/>
                          <a:latin typeface="Arial" charset="0"/>
                          <a:cs typeface="Arial" charset="0"/>
                        </a:rPr>
                        <a:t>Type of decision making</a:t>
                      </a:r>
                      <a:endParaRPr kumimoji="1" lang="en-US" sz="1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Straight- Forward</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Low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Moderate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 Complexity</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 name="Oval 6">
            <a:extLst>
              <a:ext uri="{FF2B5EF4-FFF2-40B4-BE49-F238E27FC236}">
                <a16:creationId xmlns:a16="http://schemas.microsoft.com/office/drawing/2014/main" id="{3DD132A1-5E12-4D3E-B1DD-734B4E66A9A0}"/>
              </a:ext>
            </a:extLst>
          </p:cNvPr>
          <p:cNvSpPr/>
          <p:nvPr/>
        </p:nvSpPr>
        <p:spPr>
          <a:xfrm>
            <a:off x="7405007" y="4619352"/>
            <a:ext cx="1037520" cy="52360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82E160-E5DE-4F68-A7E5-F25C57504306}"/>
              </a:ext>
            </a:extLst>
          </p:cNvPr>
          <p:cNvSpPr/>
          <p:nvPr/>
        </p:nvSpPr>
        <p:spPr>
          <a:xfrm>
            <a:off x="7352267" y="5430883"/>
            <a:ext cx="1143000" cy="764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DC8D4EA3-6146-4C13-8938-3E327C652D1C}"/>
              </a:ext>
            </a:extLst>
          </p:cNvPr>
          <p:cNvCxnSpPr>
            <a:cxnSpLocks/>
          </p:cNvCxnSpPr>
          <p:nvPr/>
        </p:nvCxnSpPr>
        <p:spPr>
          <a:xfrm>
            <a:off x="7734300" y="2834638"/>
            <a:ext cx="0" cy="26223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AB3D60DA-2155-4011-B46B-5DDB1B0545A7}"/>
              </a:ext>
            </a:extLst>
          </p:cNvPr>
          <p:cNvSpPr/>
          <p:nvPr/>
        </p:nvSpPr>
        <p:spPr>
          <a:xfrm>
            <a:off x="7391400" y="3806733"/>
            <a:ext cx="1099457" cy="67818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AC4E419-E5F2-4C81-8B26-50D5E7AB6B96}"/>
              </a:ext>
            </a:extLst>
          </p:cNvPr>
          <p:cNvSpPr/>
          <p:nvPr/>
        </p:nvSpPr>
        <p:spPr>
          <a:xfrm>
            <a:off x="7405007" y="2928257"/>
            <a:ext cx="1085850" cy="78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184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sp>
        <p:nvSpPr>
          <p:cNvPr id="4" name="Text Box 12">
            <a:extLst>
              <a:ext uri="{FF2B5EF4-FFF2-40B4-BE49-F238E27FC236}">
                <a16:creationId xmlns:a16="http://schemas.microsoft.com/office/drawing/2014/main" id="{32E6EFCF-C54A-4AF7-BA16-90D4F0A2C884}"/>
              </a:ext>
            </a:extLst>
          </p:cNvPr>
          <p:cNvSpPr txBox="1">
            <a:spLocks noGrp="1" noChangeArrowheads="1"/>
          </p:cNvSpPr>
          <p:nvPr>
            <p:ph idx="1"/>
          </p:nvPr>
        </p:nvSpPr>
        <p:spPr bwMode="auto">
          <a:xfrm>
            <a:off x="195943" y="1506683"/>
            <a:ext cx="8338457" cy="1241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o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tx2"/>
              </a:buClr>
              <a:buNone/>
            </a:pPr>
            <a:r>
              <a:rPr lang="en-US" sz="2400" b="0" dirty="0">
                <a:solidFill>
                  <a:schemeClr val="tx1"/>
                </a:solidFill>
              </a:rPr>
              <a:t>     </a:t>
            </a:r>
            <a:r>
              <a:rPr lang="en-US" sz="2200" b="0" dirty="0">
                <a:solidFill>
                  <a:schemeClr val="tx1">
                    <a:lumMod val="75000"/>
                    <a:lumOff val="25000"/>
                  </a:schemeClr>
                </a:solidFill>
                <a:latin typeface="Arial"/>
              </a:rPr>
              <a:t>Physician/ACP is making daily rounds and finds patient’s infected decubitus ulcer is worse.  She orders CBC with diff and glucose level.  She reviews blood cultures showing infection.  IV Vancomycin is ordered.</a:t>
            </a:r>
          </a:p>
          <a:p>
            <a:pPr eaLnBrk="1" hangingPunct="1">
              <a:lnSpc>
                <a:spcPct val="90000"/>
              </a:lnSpc>
              <a:spcBef>
                <a:spcPct val="50000"/>
              </a:spcBef>
              <a:buClr>
                <a:schemeClr val="tx2"/>
              </a:buClr>
              <a:buFont typeface="Wingdings" pitchFamily="2" charset="2"/>
              <a:buNone/>
            </a:pPr>
            <a:endParaRPr lang="en-US" sz="2600" b="0" dirty="0">
              <a:solidFill>
                <a:schemeClr val="tx1">
                  <a:lumMod val="75000"/>
                  <a:lumOff val="25000"/>
                </a:schemeClr>
              </a:solidFill>
            </a:endParaRPr>
          </a:p>
          <a:p>
            <a:pPr eaLnBrk="1" hangingPunct="1">
              <a:lnSpc>
                <a:spcPct val="90000"/>
              </a:lnSpc>
              <a:spcBef>
                <a:spcPct val="50000"/>
              </a:spcBef>
              <a:buClr>
                <a:schemeClr val="tx2"/>
              </a:buClr>
              <a:buFont typeface="Wingdings" pitchFamily="2" charset="2"/>
              <a:buNone/>
            </a:pPr>
            <a:endParaRPr lang="en-US" sz="2400" b="0" dirty="0">
              <a:solidFill>
                <a:schemeClr val="tx1"/>
              </a:solidFill>
              <a:sym typeface="Marlett" pitchFamily="2" charset="2"/>
            </a:endParaRPr>
          </a:p>
        </p:txBody>
      </p:sp>
      <p:sp>
        <p:nvSpPr>
          <p:cNvPr id="14" name="Text Box 13">
            <a:extLst>
              <a:ext uri="{FF2B5EF4-FFF2-40B4-BE49-F238E27FC236}">
                <a16:creationId xmlns:a16="http://schemas.microsoft.com/office/drawing/2014/main" id="{CC1B2A73-F668-4FE4-87BF-22A72C16909B}"/>
              </a:ext>
            </a:extLst>
          </p:cNvPr>
          <p:cNvSpPr txBox="1">
            <a:spLocks noChangeArrowheads="1"/>
          </p:cNvSpPr>
          <p:nvPr/>
        </p:nvSpPr>
        <p:spPr bwMode="auto">
          <a:xfrm>
            <a:off x="1828800" y="3254690"/>
            <a:ext cx="6553200" cy="7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50000"/>
              </a:lnSpc>
              <a:spcBef>
                <a:spcPct val="5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Number of Diagnoses </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(1 established, worsening)</a:t>
            </a:r>
            <a:r>
              <a:rPr lang="en-US" sz="2000" dirty="0">
                <a:solidFill>
                  <a:schemeClr val="tx1">
                    <a:lumMod val="75000"/>
                    <a:lumOff val="25000"/>
                  </a:schemeClr>
                </a:solidFill>
                <a:latin typeface="Arial" panose="020B0604020202020204" pitchFamily="34" charset="0"/>
                <a:cs typeface="Arial" panose="020B0604020202020204" pitchFamily="34" charset="0"/>
              </a:rPr>
              <a:t>                        2 points</a:t>
            </a:r>
          </a:p>
        </p:txBody>
      </p:sp>
      <p:sp>
        <p:nvSpPr>
          <p:cNvPr id="15" name="Text Box 14">
            <a:extLst>
              <a:ext uri="{FF2B5EF4-FFF2-40B4-BE49-F238E27FC236}">
                <a16:creationId xmlns:a16="http://schemas.microsoft.com/office/drawing/2014/main" id="{0782B780-7CA1-4048-994B-F15EF0655F0B}"/>
              </a:ext>
            </a:extLst>
          </p:cNvPr>
          <p:cNvSpPr txBox="1">
            <a:spLocks noChangeArrowheads="1"/>
          </p:cNvSpPr>
          <p:nvPr/>
        </p:nvSpPr>
        <p:spPr bwMode="auto">
          <a:xfrm>
            <a:off x="1828800" y="4200571"/>
            <a:ext cx="6705600" cy="144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Font typeface="Wingdings" pitchFamily="2" charset="2"/>
              <a:buNone/>
            </a:pPr>
            <a:r>
              <a:rPr lang="en-US" sz="2000" dirty="0">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Data                                                                         </a:t>
            </a:r>
          </a:p>
          <a:p>
            <a:pPr eaLnBrk="1" hangingPunct="1">
              <a:buClr>
                <a:schemeClr val="accent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(glucose, CBC/diff, blood cultures)           </a:t>
            </a:r>
            <a:r>
              <a:rPr lang="en-US" sz="2000" dirty="0">
                <a:solidFill>
                  <a:schemeClr val="tx1">
                    <a:lumMod val="75000"/>
                    <a:lumOff val="25000"/>
                  </a:schemeClr>
                </a:solidFill>
                <a:latin typeface="Arial" panose="020B0604020202020204" pitchFamily="34" charset="0"/>
                <a:cs typeface="Arial" panose="020B0604020202020204" pitchFamily="34" charset="0"/>
              </a:rPr>
              <a:t>1 point</a:t>
            </a:r>
          </a:p>
          <a:p>
            <a:pPr eaLnBrk="1" hangingPunct="1">
              <a:buClr>
                <a:schemeClr val="accent2"/>
              </a:buClr>
              <a:buFont typeface="Wingdings" pitchFamily="2" charset="2"/>
              <a:buNone/>
            </a:pPr>
            <a:r>
              <a:rPr lang="en-US" sz="2000" dirty="0">
                <a:solidFill>
                  <a:schemeClr val="tx1"/>
                </a:solidFill>
                <a:latin typeface="Arial" panose="020B0604020202020204" pitchFamily="34" charset="0"/>
                <a:cs typeface="Arial" panose="020B0604020202020204" pitchFamily="34" charset="0"/>
              </a:rPr>
              <a:t>        </a:t>
            </a:r>
            <a:endParaRPr lang="en-US" sz="2000" b="0" dirty="0">
              <a:solidFill>
                <a:schemeClr val="tx1"/>
              </a:solidFill>
              <a:latin typeface="Arial" panose="020B0604020202020204" pitchFamily="34" charset="0"/>
              <a:cs typeface="Arial" panose="020B0604020202020204" pitchFamily="34" charset="0"/>
            </a:endParaRPr>
          </a:p>
          <a:p>
            <a:pPr eaLnBrk="1" hangingPunct="1">
              <a:lnSpc>
                <a:spcPct val="90000"/>
              </a:lnSpc>
              <a:spcBef>
                <a:spcPct val="50000"/>
              </a:spcBef>
              <a:buClr>
                <a:schemeClr val="tx2"/>
              </a:buClr>
              <a:buFont typeface="Wingdings" pitchFamily="2" charset="2"/>
              <a:buNone/>
            </a:pPr>
            <a:r>
              <a:rPr lang="en-US" sz="2000" dirty="0">
                <a:solidFill>
                  <a:srgbClr val="003399"/>
                </a:solidFill>
                <a:latin typeface="Book Antiqua" pitchFamily="18" charset="0"/>
              </a:rPr>
              <a:t>                                    </a:t>
            </a:r>
          </a:p>
        </p:txBody>
      </p:sp>
      <p:sp>
        <p:nvSpPr>
          <p:cNvPr id="16" name="Text Box 15">
            <a:extLst>
              <a:ext uri="{FF2B5EF4-FFF2-40B4-BE49-F238E27FC236}">
                <a16:creationId xmlns:a16="http://schemas.microsoft.com/office/drawing/2014/main" id="{C5C77EDA-DE46-46BC-8950-D5614D70236E}"/>
              </a:ext>
            </a:extLst>
          </p:cNvPr>
          <p:cNvSpPr txBox="1">
            <a:spLocks noChangeArrowheads="1"/>
          </p:cNvSpPr>
          <p:nvPr/>
        </p:nvSpPr>
        <p:spPr bwMode="auto">
          <a:xfrm>
            <a:off x="1485900" y="5156460"/>
            <a:ext cx="7391400" cy="138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Risk Table </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(Chronic w/mild exacerbation)                  </a:t>
            </a:r>
            <a:r>
              <a:rPr lang="en-US" sz="2000" dirty="0">
                <a:solidFill>
                  <a:schemeClr val="tx1">
                    <a:lumMod val="75000"/>
                    <a:lumOff val="25000"/>
                  </a:schemeClr>
                </a:solidFill>
                <a:latin typeface="Arial" panose="020B0604020202020204" pitchFamily="34" charset="0"/>
                <a:cs typeface="Arial" panose="020B0604020202020204" pitchFamily="34" charset="0"/>
              </a:rPr>
              <a:t>HIGH</a:t>
            </a:r>
          </a:p>
          <a:p>
            <a:pPr eaLnBrk="1" hangingPunct="1">
              <a:lnSpc>
                <a:spcPct val="90000"/>
              </a:lnSpc>
              <a:spcBef>
                <a:spcPct val="20000"/>
              </a:spcBef>
              <a:buClr>
                <a:schemeClr val="tx2"/>
              </a:buClr>
              <a:buFont typeface="Wingdings" pitchFamily="2" charset="2"/>
              <a:buNone/>
            </a:pPr>
            <a:r>
              <a:rPr lang="en-US" sz="2000" b="0" dirty="0">
                <a:solidFill>
                  <a:srgbClr val="008C95"/>
                </a:solidFill>
                <a:latin typeface="Arial" panose="020B0604020202020204" pitchFamily="34" charset="0"/>
                <a:cs typeface="Arial" panose="020B0604020202020204" pitchFamily="34"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(Toxic drug requiring monitoring)</a:t>
            </a:r>
          </a:p>
          <a:p>
            <a:pPr lvl="1"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endParaRPr lang="en-US" sz="2000" i="1" dirty="0">
              <a:solidFill>
                <a:schemeClr val="tx1"/>
              </a:solidFill>
              <a:latin typeface="Book Antiqua" pitchFamily="18" charset="0"/>
            </a:endParaRPr>
          </a:p>
        </p:txBody>
      </p:sp>
      <p:sp>
        <p:nvSpPr>
          <p:cNvPr id="17" name="Line 20">
            <a:extLst>
              <a:ext uri="{FF2B5EF4-FFF2-40B4-BE49-F238E27FC236}">
                <a16:creationId xmlns:a16="http://schemas.microsoft.com/office/drawing/2014/main" id="{756DF98D-A1FD-4354-919E-701FC373EE36}"/>
              </a:ext>
            </a:extLst>
          </p:cNvPr>
          <p:cNvSpPr>
            <a:spLocks noChangeShapeType="1"/>
          </p:cNvSpPr>
          <p:nvPr/>
        </p:nvSpPr>
        <p:spPr bwMode="auto">
          <a:xfrm>
            <a:off x="1295400" y="3340898"/>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8" name="Line 20">
            <a:extLst>
              <a:ext uri="{FF2B5EF4-FFF2-40B4-BE49-F238E27FC236}">
                <a16:creationId xmlns:a16="http://schemas.microsoft.com/office/drawing/2014/main" id="{2D9DC06D-F55E-4437-BF11-7F7C82489B09}"/>
              </a:ext>
            </a:extLst>
          </p:cNvPr>
          <p:cNvSpPr>
            <a:spLocks noChangeShapeType="1"/>
          </p:cNvSpPr>
          <p:nvPr/>
        </p:nvSpPr>
        <p:spPr bwMode="auto">
          <a:xfrm>
            <a:off x="1295400" y="4438984"/>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9" name="Line 20">
            <a:extLst>
              <a:ext uri="{FF2B5EF4-FFF2-40B4-BE49-F238E27FC236}">
                <a16:creationId xmlns:a16="http://schemas.microsoft.com/office/drawing/2014/main" id="{E1A3D281-7787-4664-9A60-33162A9DEB24}"/>
              </a:ext>
            </a:extLst>
          </p:cNvPr>
          <p:cNvSpPr>
            <a:spLocks noChangeShapeType="1"/>
          </p:cNvSpPr>
          <p:nvPr/>
        </p:nvSpPr>
        <p:spPr bwMode="auto">
          <a:xfrm>
            <a:off x="1295400" y="5266573"/>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20" name="WordArt 16">
            <a:extLst>
              <a:ext uri="{FF2B5EF4-FFF2-40B4-BE49-F238E27FC236}">
                <a16:creationId xmlns:a16="http://schemas.microsoft.com/office/drawing/2014/main" id="{3BEA2F1C-90CC-4922-8C7D-EB371FA42EDA}"/>
              </a:ext>
            </a:extLst>
          </p:cNvPr>
          <p:cNvSpPr>
            <a:spLocks noChangeArrowheads="1" noChangeShapeType="1" noTextEdit="1"/>
          </p:cNvSpPr>
          <p:nvPr/>
        </p:nvSpPr>
        <p:spPr bwMode="auto">
          <a:xfrm>
            <a:off x="809624" y="3046058"/>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A</a:t>
            </a:r>
          </a:p>
        </p:txBody>
      </p:sp>
      <p:sp>
        <p:nvSpPr>
          <p:cNvPr id="21" name="WordArt 17">
            <a:extLst>
              <a:ext uri="{FF2B5EF4-FFF2-40B4-BE49-F238E27FC236}">
                <a16:creationId xmlns:a16="http://schemas.microsoft.com/office/drawing/2014/main" id="{0C5C0854-8EF1-41C4-88B4-B68709CD87EA}"/>
              </a:ext>
            </a:extLst>
          </p:cNvPr>
          <p:cNvSpPr>
            <a:spLocks noChangeArrowheads="1" noChangeShapeType="1" noTextEdit="1"/>
          </p:cNvSpPr>
          <p:nvPr/>
        </p:nvSpPr>
        <p:spPr bwMode="auto">
          <a:xfrm>
            <a:off x="809625" y="4153234"/>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B</a:t>
            </a:r>
          </a:p>
        </p:txBody>
      </p:sp>
      <p:sp>
        <p:nvSpPr>
          <p:cNvPr id="22" name="WordArt 18">
            <a:extLst>
              <a:ext uri="{FF2B5EF4-FFF2-40B4-BE49-F238E27FC236}">
                <a16:creationId xmlns:a16="http://schemas.microsoft.com/office/drawing/2014/main" id="{272ADB41-8C90-4D55-9428-77FA4935BD52}"/>
              </a:ext>
            </a:extLst>
          </p:cNvPr>
          <p:cNvSpPr>
            <a:spLocks noChangeArrowheads="1" noChangeShapeType="1" noTextEdit="1"/>
          </p:cNvSpPr>
          <p:nvPr/>
        </p:nvSpPr>
        <p:spPr bwMode="auto">
          <a:xfrm>
            <a:off x="809625" y="5022325"/>
            <a:ext cx="314325" cy="631371"/>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C</a:t>
            </a:r>
          </a:p>
        </p:txBody>
      </p:sp>
    </p:spTree>
    <p:extLst>
      <p:ext uri="{BB962C8B-B14F-4D97-AF65-F5344CB8AC3E}">
        <p14:creationId xmlns:p14="http://schemas.microsoft.com/office/powerpoint/2010/main" val="34252678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pPr eaLnBrk="1" hangingPunct="1"/>
            <a:r>
              <a:rPr lang="en-US" b="1" dirty="0"/>
              <a:t>Calcu</a:t>
            </a:r>
            <a:r>
              <a:rPr lang="en-US" dirty="0"/>
              <a:t>late the MDM</a:t>
            </a:r>
            <a:endParaRPr lang="en-US" b="1" dirty="0"/>
          </a:p>
        </p:txBody>
      </p:sp>
      <p:graphicFrame>
        <p:nvGraphicFramePr>
          <p:cNvPr id="5" name="Group 58">
            <a:extLst>
              <a:ext uri="{FF2B5EF4-FFF2-40B4-BE49-F238E27FC236}">
                <a16:creationId xmlns:a16="http://schemas.microsoft.com/office/drawing/2014/main" id="{B30680CB-31BA-4F75-9EED-555562C120C6}"/>
              </a:ext>
            </a:extLst>
          </p:cNvPr>
          <p:cNvGraphicFramePr>
            <a:graphicFrameLocks noGrp="1"/>
          </p:cNvGraphicFramePr>
          <p:nvPr>
            <p:extLst>
              <p:ext uri="{D42A27DB-BD31-4B8C-83A1-F6EECF244321}">
                <p14:modId xmlns:p14="http://schemas.microsoft.com/office/powerpoint/2010/main" val="2133781448"/>
              </p:ext>
            </p:extLst>
          </p:nvPr>
        </p:nvGraphicFramePr>
        <p:xfrm>
          <a:off x="337457" y="1388048"/>
          <a:ext cx="8153400" cy="4936552"/>
        </p:xfrm>
        <a:graphic>
          <a:graphicData uri="http://schemas.openxmlformats.org/drawingml/2006/table">
            <a:tbl>
              <a:tblPr/>
              <a:tblGrid>
                <a:gridCol w="522288">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171575">
                  <a:extLst>
                    <a:ext uri="{9D8B030D-6E8A-4147-A177-3AD203B41FA5}">
                      <a16:colId xmlns:a16="http://schemas.microsoft.com/office/drawing/2014/main" val="20005"/>
                    </a:ext>
                  </a:extLst>
                </a:gridCol>
              </a:tblGrid>
              <a:tr h="829729">
                <a:tc>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 </a:t>
                      </a:r>
                      <a:endParaRPr kumimoji="1" lang="en-US" sz="33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3600" b="0" i="0" u="none" strike="noStrike" cap="none" normalizeH="0" baseline="0" dirty="0">
                          <a:ln>
                            <a:noFill/>
                          </a:ln>
                          <a:solidFill>
                            <a:srgbClr val="FF0000"/>
                          </a:solidFill>
                          <a:effectLst/>
                          <a:latin typeface="Arial" charset="0"/>
                          <a:cs typeface="Arial" charset="0"/>
                        </a:rPr>
                        <a:t>Final Result of Complexity</a:t>
                      </a:r>
                      <a:endParaRPr kumimoji="1" lang="en-US" sz="3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64">
                <a:tc gridSpan="6">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Draw a line down the column with </a:t>
                      </a:r>
                      <a:r>
                        <a:rPr kumimoji="1" lang="en-US" sz="1500" b="1" i="0" u="none" strike="noStrike" cap="none" normalizeH="0" baseline="0" dirty="0">
                          <a:ln>
                            <a:noFill/>
                          </a:ln>
                          <a:solidFill>
                            <a:srgbClr val="FF0000"/>
                          </a:solidFill>
                          <a:effectLst/>
                          <a:latin typeface="Arial" charset="0"/>
                          <a:cs typeface="Arial" charset="0"/>
                        </a:rPr>
                        <a:t>2 or 3</a:t>
                      </a:r>
                      <a:r>
                        <a:rPr kumimoji="1" lang="en-US" sz="1500" b="0" i="0" u="none" strike="noStrike" cap="none" normalizeH="0" baseline="0" dirty="0">
                          <a:ln>
                            <a:noFill/>
                          </a:ln>
                          <a:solidFill>
                            <a:srgbClr val="FF0000"/>
                          </a:solidFill>
                          <a:effectLst/>
                          <a:latin typeface="Arial" charset="0"/>
                          <a:cs typeface="Arial" charset="0"/>
                        </a:rPr>
                        <a:t> </a:t>
                      </a:r>
                      <a:r>
                        <a:rPr kumimoji="1" lang="en-US" sz="1500" b="0" i="0" u="none" strike="noStrike" cap="none" normalizeH="0" baseline="0" dirty="0">
                          <a:ln>
                            <a:noFill/>
                          </a:ln>
                          <a:solidFill>
                            <a:schemeClr val="tx1"/>
                          </a:solidFill>
                          <a:effectLst/>
                          <a:latin typeface="Arial" charset="0"/>
                          <a:cs typeface="Arial" charset="0"/>
                        </a:rPr>
                        <a:t>circles and circle decision making level OR draw a line down the column with the middle circle and circle the decision making level.</a:t>
                      </a:r>
                      <a:endParaRPr kumimoji="1" lang="en-US" sz="33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9357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A</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Number diagnoses or treatment options</a:t>
                      </a:r>
                      <a:endParaRPr kumimoji="1" lang="en-US" sz="41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Multiple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46">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B</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Amount and complexity of data</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 or 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a:t>
                      </a:r>
                      <a:r>
                        <a:rPr kumimoji="1" lang="en-US" sz="1300" b="1" i="0" u="sng" strike="noStrike" cap="none" normalizeH="0" baseline="0" dirty="0">
                          <a:ln>
                            <a:noFill/>
                          </a:ln>
                          <a:solidFill>
                            <a:schemeClr val="tx1"/>
                          </a:solidFill>
                          <a:effectLst/>
                          <a:latin typeface="Arial" charset="0"/>
                          <a:cs typeface="Arial" charset="0"/>
                        </a:rPr>
                        <a:t>                                      </a:t>
                      </a:r>
                      <a:r>
                        <a:rPr kumimoji="1" lang="en-US" sz="1300" b="1" i="0" u="none" strike="noStrike" cap="none" normalizeH="0" baseline="0" dirty="0">
                          <a:ln>
                            <a:noFill/>
                          </a:ln>
                          <a:solidFill>
                            <a:schemeClr val="tx1"/>
                          </a:solidFill>
                          <a:effectLst/>
                          <a:latin typeface="Arial" charset="0"/>
                          <a:cs typeface="Arial" charset="0"/>
                        </a:rPr>
                        <a:t>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7363">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C</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Highest risk</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High</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0973">
                <a:tc gridSpan="2">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800" b="1" i="0" u="none" strike="noStrike" cap="none" normalizeH="0" baseline="0" dirty="0">
                          <a:ln>
                            <a:noFill/>
                          </a:ln>
                          <a:solidFill>
                            <a:srgbClr val="FF0000"/>
                          </a:solidFill>
                          <a:effectLst/>
                          <a:latin typeface="Arial" charset="0"/>
                          <a:cs typeface="Arial" charset="0"/>
                        </a:rPr>
                        <a:t>Type of decision making</a:t>
                      </a:r>
                      <a:endParaRPr kumimoji="1" lang="en-US" sz="1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Straight- Forward</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Low Complexity</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Moderate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High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Oval 5">
            <a:extLst>
              <a:ext uri="{FF2B5EF4-FFF2-40B4-BE49-F238E27FC236}">
                <a16:creationId xmlns:a16="http://schemas.microsoft.com/office/drawing/2014/main" id="{73520922-1A71-4AED-9E37-779D0C4507D2}"/>
              </a:ext>
            </a:extLst>
          </p:cNvPr>
          <p:cNvSpPr/>
          <p:nvPr/>
        </p:nvSpPr>
        <p:spPr>
          <a:xfrm>
            <a:off x="3504544" y="3762840"/>
            <a:ext cx="1208970" cy="78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598BA23-DEB2-4097-A0B4-88180529B832}"/>
              </a:ext>
            </a:extLst>
          </p:cNvPr>
          <p:cNvSpPr/>
          <p:nvPr/>
        </p:nvSpPr>
        <p:spPr>
          <a:xfrm>
            <a:off x="4905375" y="2935876"/>
            <a:ext cx="1085850" cy="78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0EFFD810-E811-4D39-8E7F-9A9B75BC7448}"/>
              </a:ext>
            </a:extLst>
          </p:cNvPr>
          <p:cNvSpPr/>
          <p:nvPr/>
        </p:nvSpPr>
        <p:spPr>
          <a:xfrm>
            <a:off x="7497536" y="4552055"/>
            <a:ext cx="786492" cy="662202"/>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5342B934-97B8-4334-B8CF-A719C6A9EF38}"/>
              </a:ext>
            </a:extLst>
          </p:cNvPr>
          <p:cNvCxnSpPr>
            <a:cxnSpLocks/>
          </p:cNvCxnSpPr>
          <p:nvPr/>
        </p:nvCxnSpPr>
        <p:spPr>
          <a:xfrm>
            <a:off x="5557158" y="2808514"/>
            <a:ext cx="0" cy="26223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E9096F44-D990-4BFE-AE8D-5098865C5F5B}"/>
              </a:ext>
            </a:extLst>
          </p:cNvPr>
          <p:cNvSpPr/>
          <p:nvPr/>
        </p:nvSpPr>
        <p:spPr>
          <a:xfrm>
            <a:off x="4876800" y="5430883"/>
            <a:ext cx="1143000" cy="764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51278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Calculate the MDM</a:t>
            </a:r>
          </a:p>
        </p:txBody>
      </p:sp>
      <p:sp>
        <p:nvSpPr>
          <p:cNvPr id="4" name="Text Box 12">
            <a:extLst>
              <a:ext uri="{FF2B5EF4-FFF2-40B4-BE49-F238E27FC236}">
                <a16:creationId xmlns:a16="http://schemas.microsoft.com/office/drawing/2014/main" id="{32E6EFCF-C54A-4AF7-BA16-90D4F0A2C884}"/>
              </a:ext>
            </a:extLst>
          </p:cNvPr>
          <p:cNvSpPr txBox="1">
            <a:spLocks noGrp="1" noChangeArrowheads="1"/>
          </p:cNvSpPr>
          <p:nvPr>
            <p:ph idx="1"/>
          </p:nvPr>
        </p:nvSpPr>
        <p:spPr bwMode="auto">
          <a:xfrm>
            <a:off x="372179" y="1517102"/>
            <a:ext cx="8436429" cy="1244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o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0" lvl="0" indent="0" eaLnBrk="1" hangingPunct="1">
              <a:spcBef>
                <a:spcPct val="20000"/>
              </a:spcBef>
              <a:buNone/>
            </a:pPr>
            <a:r>
              <a:rPr lang="en-US" sz="2200" b="0" dirty="0">
                <a:solidFill>
                  <a:schemeClr val="tx1">
                    <a:lumMod val="75000"/>
                    <a:lumOff val="25000"/>
                  </a:schemeClr>
                </a:solidFill>
              </a:rPr>
              <a:t>Hospitalist is called to see patient who remains unconscious after a fall that occurred 1 hour ago. Physician/ACP orders Head CT scan, CMP, CBC with Diff, Ammonia Level, and EKG and intravenous fluids for hydration.</a:t>
            </a:r>
            <a:endParaRPr lang="en-US" sz="2200" b="0" dirty="0">
              <a:solidFill>
                <a:schemeClr val="tx1">
                  <a:lumMod val="75000"/>
                  <a:lumOff val="25000"/>
                </a:schemeClr>
              </a:solidFill>
              <a:latin typeface="Arial"/>
            </a:endParaRPr>
          </a:p>
          <a:p>
            <a:pPr eaLnBrk="1" hangingPunct="1">
              <a:lnSpc>
                <a:spcPct val="90000"/>
              </a:lnSpc>
              <a:spcBef>
                <a:spcPct val="50000"/>
              </a:spcBef>
              <a:buClr>
                <a:schemeClr val="tx2"/>
              </a:buClr>
              <a:buFont typeface="Wingdings" pitchFamily="2" charset="2"/>
              <a:buNone/>
            </a:pPr>
            <a:endParaRPr lang="en-US" sz="2400" b="0" dirty="0">
              <a:solidFill>
                <a:schemeClr val="tx1"/>
              </a:solidFill>
            </a:endParaRPr>
          </a:p>
          <a:p>
            <a:pPr eaLnBrk="1" hangingPunct="1">
              <a:lnSpc>
                <a:spcPct val="90000"/>
              </a:lnSpc>
              <a:spcBef>
                <a:spcPct val="50000"/>
              </a:spcBef>
              <a:buClr>
                <a:schemeClr val="tx2"/>
              </a:buClr>
              <a:buFont typeface="Wingdings" pitchFamily="2" charset="2"/>
              <a:buNone/>
            </a:pPr>
            <a:endParaRPr lang="en-US" sz="2400" b="0" dirty="0">
              <a:solidFill>
                <a:schemeClr val="tx1"/>
              </a:solidFill>
              <a:sym typeface="Marlett" pitchFamily="2" charset="2"/>
            </a:endParaRPr>
          </a:p>
        </p:txBody>
      </p:sp>
      <p:sp>
        <p:nvSpPr>
          <p:cNvPr id="14" name="Text Box 13">
            <a:extLst>
              <a:ext uri="{FF2B5EF4-FFF2-40B4-BE49-F238E27FC236}">
                <a16:creationId xmlns:a16="http://schemas.microsoft.com/office/drawing/2014/main" id="{CC1B2A73-F668-4FE4-87BF-22A72C16909B}"/>
              </a:ext>
            </a:extLst>
          </p:cNvPr>
          <p:cNvSpPr txBox="1">
            <a:spLocks noChangeArrowheads="1"/>
          </p:cNvSpPr>
          <p:nvPr/>
        </p:nvSpPr>
        <p:spPr bwMode="auto">
          <a:xfrm>
            <a:off x="1828799" y="3147564"/>
            <a:ext cx="6772275" cy="74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50000"/>
              </a:lnSpc>
              <a:spcBef>
                <a:spcPct val="5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Number of Diagnoses </a:t>
            </a:r>
          </a:p>
          <a:p>
            <a:pPr eaLnBrk="1" hangingPunct="1">
              <a:lnSpc>
                <a:spcPct val="50000"/>
              </a:lnSpc>
              <a:spcBef>
                <a:spcPct val="5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t>
            </a:r>
            <a:r>
              <a:rPr lang="en-US" sz="2000" b="0" dirty="0">
                <a:solidFill>
                  <a:schemeClr val="tx1">
                    <a:lumMod val="75000"/>
                    <a:lumOff val="25000"/>
                  </a:schemeClr>
                </a:solidFill>
                <a:latin typeface="Arial" panose="020B0604020202020204" pitchFamily="34" charset="0"/>
                <a:cs typeface="Arial" panose="020B0604020202020204" pitchFamily="34" charset="0"/>
              </a:rPr>
              <a:t>(1 new with work-up)</a:t>
            </a:r>
            <a:r>
              <a:rPr lang="en-US" sz="2000" dirty="0">
                <a:solidFill>
                  <a:schemeClr val="tx1">
                    <a:lumMod val="75000"/>
                    <a:lumOff val="25000"/>
                  </a:schemeClr>
                </a:solidFill>
                <a:latin typeface="Arial" panose="020B0604020202020204" pitchFamily="34" charset="0"/>
                <a:cs typeface="Arial" panose="020B0604020202020204" pitchFamily="34" charset="0"/>
              </a:rPr>
              <a:t>                                    4 points</a:t>
            </a:r>
          </a:p>
        </p:txBody>
      </p:sp>
      <p:sp>
        <p:nvSpPr>
          <p:cNvPr id="15" name="Text Box 14">
            <a:extLst>
              <a:ext uri="{FF2B5EF4-FFF2-40B4-BE49-F238E27FC236}">
                <a16:creationId xmlns:a16="http://schemas.microsoft.com/office/drawing/2014/main" id="{0782B780-7CA1-4048-994B-F15EF0655F0B}"/>
              </a:ext>
            </a:extLst>
          </p:cNvPr>
          <p:cNvSpPr txBox="1">
            <a:spLocks noChangeArrowheads="1"/>
          </p:cNvSpPr>
          <p:nvPr/>
        </p:nvSpPr>
        <p:spPr bwMode="auto">
          <a:xfrm>
            <a:off x="1828800" y="4017334"/>
            <a:ext cx="6705600" cy="1324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Font typeface="Wingdings" pitchFamily="2" charset="2"/>
              <a:buNone/>
            </a:pPr>
            <a:r>
              <a:rPr lang="en-US" sz="2000" dirty="0">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Data</a:t>
            </a:r>
          </a:p>
          <a:p>
            <a:pPr eaLnBrk="1" hangingPunct="1">
              <a:buClr>
                <a:schemeClr val="accent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(CMP, CBC/diff, ammonia)                           </a:t>
            </a:r>
            <a:r>
              <a:rPr lang="en-US" sz="2000" dirty="0">
                <a:solidFill>
                  <a:schemeClr val="tx1">
                    <a:lumMod val="75000"/>
                    <a:lumOff val="25000"/>
                  </a:schemeClr>
                </a:solidFill>
                <a:latin typeface="Arial" panose="020B0604020202020204" pitchFamily="34" charset="0"/>
                <a:cs typeface="Arial" panose="020B0604020202020204" pitchFamily="34" charset="0"/>
              </a:rPr>
              <a:t>1 point  </a:t>
            </a:r>
          </a:p>
          <a:p>
            <a:pPr eaLnBrk="1" hangingPunct="1">
              <a:buClr>
                <a:schemeClr val="accent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(Head CT)                                                     </a:t>
            </a:r>
            <a:r>
              <a:rPr lang="en-US" sz="2000" dirty="0">
                <a:solidFill>
                  <a:schemeClr val="tx1">
                    <a:lumMod val="75000"/>
                    <a:lumOff val="25000"/>
                  </a:schemeClr>
                </a:solidFill>
                <a:latin typeface="Arial" panose="020B0604020202020204" pitchFamily="34" charset="0"/>
                <a:cs typeface="Arial" panose="020B0604020202020204" pitchFamily="34" charset="0"/>
              </a:rPr>
              <a:t>1 point </a:t>
            </a:r>
          </a:p>
          <a:p>
            <a:pPr eaLnBrk="1" hangingPunct="1">
              <a:buClr>
                <a:schemeClr val="accent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(EKG)                                                            </a:t>
            </a:r>
            <a:r>
              <a:rPr lang="en-US" sz="2000" dirty="0">
                <a:solidFill>
                  <a:schemeClr val="tx1">
                    <a:lumMod val="75000"/>
                    <a:lumOff val="25000"/>
                  </a:schemeClr>
                </a:solidFill>
                <a:latin typeface="Arial" panose="020B0604020202020204" pitchFamily="34" charset="0"/>
                <a:cs typeface="Arial" panose="020B0604020202020204" pitchFamily="34" charset="0"/>
              </a:rPr>
              <a:t>1 point </a:t>
            </a:r>
            <a:r>
              <a:rPr lang="en-US" sz="2000" dirty="0">
                <a:solidFill>
                  <a:srgbClr val="003399"/>
                </a:solidFill>
                <a:latin typeface="Book Antiqua" pitchFamily="18" charset="0"/>
              </a:rPr>
              <a:t>                                    </a:t>
            </a:r>
          </a:p>
        </p:txBody>
      </p:sp>
      <p:sp>
        <p:nvSpPr>
          <p:cNvPr id="16" name="Text Box 15">
            <a:extLst>
              <a:ext uri="{FF2B5EF4-FFF2-40B4-BE49-F238E27FC236}">
                <a16:creationId xmlns:a16="http://schemas.microsoft.com/office/drawing/2014/main" id="{C5C77EDA-DE46-46BC-8950-D5614D70236E}"/>
              </a:ext>
            </a:extLst>
          </p:cNvPr>
          <p:cNvSpPr txBox="1">
            <a:spLocks noChangeArrowheads="1"/>
          </p:cNvSpPr>
          <p:nvPr/>
        </p:nvSpPr>
        <p:spPr bwMode="auto">
          <a:xfrm>
            <a:off x="1543050" y="5433862"/>
            <a:ext cx="7391400" cy="1047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marL="342900" indent="-342900" eaLnBrk="0" hangingPunct="0">
              <a:defRPr sz="2800" b="1">
                <a:solidFill>
                  <a:srgbClr val="FF0000"/>
                </a:solidFill>
                <a:latin typeface="Arial" charset="0"/>
              </a:defRPr>
            </a:lvl1pPr>
            <a:lvl2pPr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lnSpc>
                <a:spcPct val="90000"/>
              </a:lnSpc>
              <a:spcBef>
                <a:spcPct val="20000"/>
              </a:spcBef>
              <a:buClr>
                <a:schemeClr val="tx2"/>
              </a:buClr>
              <a:buFont typeface="Wingdings" pitchFamily="2" charset="2"/>
              <a:buNone/>
            </a:pPr>
            <a:r>
              <a:rPr lang="en-US" sz="2000" dirty="0">
                <a:solidFill>
                  <a:schemeClr val="tx1"/>
                </a:solidFill>
                <a:latin typeface="Book Antiqua" pitchFamily="18" charset="0"/>
              </a:rPr>
              <a:t>         </a:t>
            </a:r>
            <a:r>
              <a:rPr lang="en-US" sz="2000" dirty="0">
                <a:solidFill>
                  <a:schemeClr val="tx1">
                    <a:lumMod val="75000"/>
                    <a:lumOff val="25000"/>
                  </a:schemeClr>
                </a:solidFill>
                <a:latin typeface="Arial" panose="020B0604020202020204" pitchFamily="34" charset="0"/>
                <a:cs typeface="Arial" panose="020B0604020202020204" pitchFamily="34" charset="0"/>
              </a:rPr>
              <a:t>Risk Table </a:t>
            </a:r>
          </a:p>
          <a:p>
            <a:pPr eaLnBrk="1" hangingPunct="1">
              <a:lnSpc>
                <a:spcPct val="90000"/>
              </a:lnSpc>
              <a:spcBef>
                <a:spcPct val="20000"/>
              </a:spcBef>
              <a:buClr>
                <a:schemeClr val="tx2"/>
              </a:buClr>
              <a:buFont typeface="Wingdings" pitchFamily="2" charset="2"/>
              <a:buNone/>
            </a:pPr>
            <a:r>
              <a:rPr lang="en-US" sz="2000" dirty="0">
                <a:solidFill>
                  <a:schemeClr val="tx1">
                    <a:lumMod val="75000"/>
                    <a:lumOff val="25000"/>
                  </a:schemeClr>
                </a:solidFill>
                <a:latin typeface="Arial" panose="020B0604020202020204" pitchFamily="34" charset="0"/>
                <a:cs typeface="Arial" panose="020B0604020202020204" pitchFamily="34" charset="0"/>
              </a:rPr>
              <a:t>            (Acute injury that may pose threat to life) HIGH</a:t>
            </a:r>
          </a:p>
          <a:p>
            <a:pPr eaLnBrk="1" hangingPunct="1">
              <a:lnSpc>
                <a:spcPct val="90000"/>
              </a:lnSpc>
              <a:spcBef>
                <a:spcPct val="20000"/>
              </a:spcBef>
              <a:buClr>
                <a:schemeClr val="tx2"/>
              </a:buClr>
              <a:buFont typeface="Wingdings" pitchFamily="2" charset="2"/>
              <a:buNone/>
            </a:pPr>
            <a:r>
              <a:rPr lang="en-US" sz="2000" b="0" dirty="0">
                <a:solidFill>
                  <a:schemeClr val="tx1">
                    <a:lumMod val="75000"/>
                    <a:lumOff val="25000"/>
                  </a:schemeClr>
                </a:solidFill>
                <a:latin typeface="Arial" panose="020B0604020202020204" pitchFamily="34" charset="0"/>
                <a:cs typeface="Arial" panose="020B0604020202020204" pitchFamily="34" charset="0"/>
              </a:rPr>
              <a:t>            (IV fluids w/o additives)    </a:t>
            </a:r>
            <a:r>
              <a:rPr lang="en-US" sz="2000" dirty="0">
                <a:solidFill>
                  <a:schemeClr val="tx1"/>
                </a:solidFill>
                <a:latin typeface="Book Antiqua" pitchFamily="18" charset="0"/>
              </a:rPr>
              <a:t>  </a:t>
            </a:r>
            <a:endParaRPr lang="en-US" sz="2000" i="1" dirty="0">
              <a:solidFill>
                <a:schemeClr val="tx1"/>
              </a:solidFill>
              <a:latin typeface="Book Antiqua" pitchFamily="18" charset="0"/>
            </a:endParaRPr>
          </a:p>
        </p:txBody>
      </p:sp>
      <p:sp>
        <p:nvSpPr>
          <p:cNvPr id="17" name="Line 20">
            <a:extLst>
              <a:ext uri="{FF2B5EF4-FFF2-40B4-BE49-F238E27FC236}">
                <a16:creationId xmlns:a16="http://schemas.microsoft.com/office/drawing/2014/main" id="{756DF98D-A1FD-4354-919E-701FC373EE36}"/>
              </a:ext>
            </a:extLst>
          </p:cNvPr>
          <p:cNvSpPr>
            <a:spLocks noChangeShapeType="1"/>
          </p:cNvSpPr>
          <p:nvPr/>
        </p:nvSpPr>
        <p:spPr bwMode="auto">
          <a:xfrm>
            <a:off x="1320705" y="3160236"/>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8" name="Line 20">
            <a:extLst>
              <a:ext uri="{FF2B5EF4-FFF2-40B4-BE49-F238E27FC236}">
                <a16:creationId xmlns:a16="http://schemas.microsoft.com/office/drawing/2014/main" id="{2D9DC06D-F55E-4437-BF11-7F7C82489B09}"/>
              </a:ext>
            </a:extLst>
          </p:cNvPr>
          <p:cNvSpPr>
            <a:spLocks noChangeShapeType="1"/>
          </p:cNvSpPr>
          <p:nvPr/>
        </p:nvSpPr>
        <p:spPr bwMode="auto">
          <a:xfrm>
            <a:off x="1320705" y="4175655"/>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19" name="Line 20">
            <a:extLst>
              <a:ext uri="{FF2B5EF4-FFF2-40B4-BE49-F238E27FC236}">
                <a16:creationId xmlns:a16="http://schemas.microsoft.com/office/drawing/2014/main" id="{E1A3D281-7787-4664-9A60-33162A9DEB24}"/>
              </a:ext>
            </a:extLst>
          </p:cNvPr>
          <p:cNvSpPr>
            <a:spLocks noChangeShapeType="1"/>
          </p:cNvSpPr>
          <p:nvPr/>
        </p:nvSpPr>
        <p:spPr bwMode="auto">
          <a:xfrm>
            <a:off x="1333500" y="5583988"/>
            <a:ext cx="60960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p>
            <a:endParaRPr lang="en-US" dirty="0"/>
          </a:p>
        </p:txBody>
      </p:sp>
      <p:sp>
        <p:nvSpPr>
          <p:cNvPr id="20" name="WordArt 16">
            <a:extLst>
              <a:ext uri="{FF2B5EF4-FFF2-40B4-BE49-F238E27FC236}">
                <a16:creationId xmlns:a16="http://schemas.microsoft.com/office/drawing/2014/main" id="{3BEA2F1C-90CC-4922-8C7D-EB371FA42EDA}"/>
              </a:ext>
            </a:extLst>
          </p:cNvPr>
          <p:cNvSpPr>
            <a:spLocks noChangeArrowheads="1" noChangeShapeType="1" noTextEdit="1"/>
          </p:cNvSpPr>
          <p:nvPr/>
        </p:nvSpPr>
        <p:spPr bwMode="auto">
          <a:xfrm>
            <a:off x="776286" y="2897096"/>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A</a:t>
            </a:r>
          </a:p>
        </p:txBody>
      </p:sp>
      <p:sp>
        <p:nvSpPr>
          <p:cNvPr id="21" name="WordArt 17">
            <a:extLst>
              <a:ext uri="{FF2B5EF4-FFF2-40B4-BE49-F238E27FC236}">
                <a16:creationId xmlns:a16="http://schemas.microsoft.com/office/drawing/2014/main" id="{0C5C0854-8EF1-41C4-88B4-B68709CD87EA}"/>
              </a:ext>
            </a:extLst>
          </p:cNvPr>
          <p:cNvSpPr>
            <a:spLocks noChangeArrowheads="1" noChangeShapeType="1" noTextEdit="1"/>
          </p:cNvSpPr>
          <p:nvPr/>
        </p:nvSpPr>
        <p:spPr bwMode="auto">
          <a:xfrm>
            <a:off x="794449" y="4017334"/>
            <a:ext cx="314325" cy="571500"/>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B</a:t>
            </a:r>
          </a:p>
        </p:txBody>
      </p:sp>
      <p:sp>
        <p:nvSpPr>
          <p:cNvPr id="22" name="WordArt 18">
            <a:extLst>
              <a:ext uri="{FF2B5EF4-FFF2-40B4-BE49-F238E27FC236}">
                <a16:creationId xmlns:a16="http://schemas.microsoft.com/office/drawing/2014/main" id="{272ADB41-8C90-4D55-9428-77FA4935BD52}"/>
              </a:ext>
            </a:extLst>
          </p:cNvPr>
          <p:cNvSpPr>
            <a:spLocks noChangeArrowheads="1" noChangeShapeType="1" noTextEdit="1"/>
          </p:cNvSpPr>
          <p:nvPr/>
        </p:nvSpPr>
        <p:spPr bwMode="auto">
          <a:xfrm>
            <a:off x="776287" y="5268302"/>
            <a:ext cx="314325" cy="631371"/>
          </a:xfrm>
          <a:prstGeom prst="rect">
            <a:avLst/>
          </a:prstGeom>
        </p:spPr>
        <p:txBody>
          <a:bodyPr wrap="none" fromWordArt="1">
            <a:prstTxWarp prst="textPlain">
              <a:avLst>
                <a:gd name="adj" fmla="val 50000"/>
              </a:avLst>
            </a:prstTxWarp>
          </a:bodyPr>
          <a:lstStyle/>
          <a:p>
            <a:pPr algn="ctr"/>
            <a:r>
              <a:rPr lang="en-US" sz="3200" kern="10" dirty="0">
                <a:ln w="9525">
                  <a:solidFill>
                    <a:srgbClr val="000000"/>
                  </a:solidFill>
                  <a:round/>
                  <a:headEnd/>
                  <a:tailEnd/>
                </a:ln>
                <a:solidFill>
                  <a:srgbClr val="FFFFFF"/>
                </a:solidFill>
                <a:latin typeface="Arial Black"/>
              </a:rPr>
              <a:t>C</a:t>
            </a:r>
          </a:p>
        </p:txBody>
      </p:sp>
    </p:spTree>
    <p:extLst>
      <p:ext uri="{BB962C8B-B14F-4D97-AF65-F5344CB8AC3E}">
        <p14:creationId xmlns:p14="http://schemas.microsoft.com/office/powerpoint/2010/main" val="28327432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pPr eaLnBrk="1" hangingPunct="1"/>
            <a:r>
              <a:rPr lang="en-US" b="1" dirty="0"/>
              <a:t>Calculate the MDM</a:t>
            </a:r>
          </a:p>
        </p:txBody>
      </p:sp>
      <p:graphicFrame>
        <p:nvGraphicFramePr>
          <p:cNvPr id="4" name="Group 58">
            <a:extLst>
              <a:ext uri="{FF2B5EF4-FFF2-40B4-BE49-F238E27FC236}">
                <a16:creationId xmlns:a16="http://schemas.microsoft.com/office/drawing/2014/main" id="{9BFAB770-1D51-4546-BC0B-8E3108213D60}"/>
              </a:ext>
            </a:extLst>
          </p:cNvPr>
          <p:cNvGraphicFramePr>
            <a:graphicFrameLocks noGrp="1"/>
          </p:cNvGraphicFramePr>
          <p:nvPr>
            <p:extLst>
              <p:ext uri="{D42A27DB-BD31-4B8C-83A1-F6EECF244321}">
                <p14:modId xmlns:p14="http://schemas.microsoft.com/office/powerpoint/2010/main" val="471177386"/>
              </p:ext>
            </p:extLst>
          </p:nvPr>
        </p:nvGraphicFramePr>
        <p:xfrm>
          <a:off x="337457" y="1388048"/>
          <a:ext cx="8196943" cy="4936552"/>
        </p:xfrm>
        <a:graphic>
          <a:graphicData uri="http://schemas.openxmlformats.org/drawingml/2006/table">
            <a:tbl>
              <a:tblPr/>
              <a:tblGrid>
                <a:gridCol w="522288">
                  <a:extLst>
                    <a:ext uri="{9D8B030D-6E8A-4147-A177-3AD203B41FA5}">
                      <a16:colId xmlns:a16="http://schemas.microsoft.com/office/drawing/2014/main" val="20000"/>
                    </a:ext>
                  </a:extLst>
                </a:gridCol>
                <a:gridCol w="2525712">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66825">
                  <a:extLst>
                    <a:ext uri="{9D8B030D-6E8A-4147-A177-3AD203B41FA5}">
                      <a16:colId xmlns:a16="http://schemas.microsoft.com/office/drawing/2014/main" val="20004"/>
                    </a:ext>
                  </a:extLst>
                </a:gridCol>
                <a:gridCol w="1215118">
                  <a:extLst>
                    <a:ext uri="{9D8B030D-6E8A-4147-A177-3AD203B41FA5}">
                      <a16:colId xmlns:a16="http://schemas.microsoft.com/office/drawing/2014/main" val="20005"/>
                    </a:ext>
                  </a:extLst>
                </a:gridCol>
              </a:tblGrid>
              <a:tr h="829729">
                <a:tc>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 </a:t>
                      </a:r>
                      <a:endParaRPr kumimoji="1" lang="en-US" sz="33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0" marR="0" lvl="0" indent="0" algn="l" defTabSz="914400" rtl="0" eaLnBrk="1" fontAlgn="b" latinLnBrk="0" hangingPunct="1">
                        <a:lnSpc>
                          <a:spcPct val="100000"/>
                        </a:lnSpc>
                        <a:spcBef>
                          <a:spcPct val="0"/>
                        </a:spcBef>
                        <a:spcAft>
                          <a:spcPct val="0"/>
                        </a:spcAft>
                        <a:buClrTx/>
                        <a:buSzPct val="75000"/>
                        <a:buFontTx/>
                        <a:buNone/>
                        <a:tabLst/>
                      </a:pPr>
                      <a:r>
                        <a:rPr kumimoji="1" lang="en-US" sz="3600" b="0" i="0" u="none" strike="noStrike" cap="none" normalizeH="0" baseline="0" dirty="0">
                          <a:ln>
                            <a:noFill/>
                          </a:ln>
                          <a:solidFill>
                            <a:srgbClr val="FF0000"/>
                          </a:solidFill>
                          <a:effectLst/>
                          <a:latin typeface="Arial" charset="0"/>
                          <a:cs typeface="Arial" charset="0"/>
                        </a:rPr>
                        <a:t>Final Result of Complexity</a:t>
                      </a:r>
                      <a:endParaRPr kumimoji="1" lang="en-US" sz="36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464">
                <a:tc gridSpan="6">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Draw a line down the column with </a:t>
                      </a:r>
                      <a:r>
                        <a:rPr kumimoji="1" lang="en-US" sz="1500" b="1" i="0" u="none" strike="noStrike" cap="none" normalizeH="0" baseline="0" dirty="0">
                          <a:ln>
                            <a:noFill/>
                          </a:ln>
                          <a:solidFill>
                            <a:srgbClr val="FF0000"/>
                          </a:solidFill>
                          <a:effectLst/>
                          <a:latin typeface="Arial" charset="0"/>
                          <a:cs typeface="Arial" charset="0"/>
                        </a:rPr>
                        <a:t>2 or 3</a:t>
                      </a:r>
                      <a:r>
                        <a:rPr kumimoji="1" lang="en-US" sz="1500" b="0" i="0" u="none" strike="noStrike" cap="none" normalizeH="0" baseline="0" dirty="0">
                          <a:ln>
                            <a:noFill/>
                          </a:ln>
                          <a:solidFill>
                            <a:srgbClr val="FF0000"/>
                          </a:solidFill>
                          <a:effectLst/>
                          <a:latin typeface="Arial" charset="0"/>
                          <a:cs typeface="Arial" charset="0"/>
                        </a:rPr>
                        <a:t> </a:t>
                      </a:r>
                      <a:r>
                        <a:rPr kumimoji="1" lang="en-US" sz="1500" b="0" i="0" u="none" strike="noStrike" cap="none" normalizeH="0" baseline="0" dirty="0">
                          <a:ln>
                            <a:noFill/>
                          </a:ln>
                          <a:solidFill>
                            <a:schemeClr val="tx1"/>
                          </a:solidFill>
                          <a:effectLst/>
                          <a:latin typeface="Arial" charset="0"/>
                          <a:cs typeface="Arial" charset="0"/>
                        </a:rPr>
                        <a:t>circles and circle decision making level OR draw a line down the column with the middle circle and circle the decision making level.</a:t>
                      </a:r>
                      <a:endParaRPr kumimoji="1" lang="en-US" sz="33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93577">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A</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Number diagnoses or treatment options</a:t>
                      </a:r>
                      <a:endParaRPr kumimoji="1" lang="en-US" sz="41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Multiple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46">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B</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Amount and complexity of data</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&lt;</a:t>
                      </a:r>
                      <a:r>
                        <a:rPr kumimoji="1" lang="en-US" sz="1300" b="1" i="0" u="none" strike="noStrike" cap="none" normalizeH="0" baseline="0" dirty="0">
                          <a:ln>
                            <a:noFill/>
                          </a:ln>
                          <a:solidFill>
                            <a:schemeClr val="tx1"/>
                          </a:solidFill>
                          <a:effectLst/>
                          <a:latin typeface="Arial" charset="0"/>
                          <a:cs typeface="Arial" charset="0"/>
                        </a:rPr>
                        <a:t> 1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Minimal or 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2                         Limited</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3   </a:t>
                      </a:r>
                    </a:p>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 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sng" strike="noStrike" cap="none" normalizeH="0" baseline="0" dirty="0">
                          <a:ln>
                            <a:noFill/>
                          </a:ln>
                          <a:solidFill>
                            <a:schemeClr val="tx1"/>
                          </a:solidFill>
                          <a:effectLst/>
                          <a:latin typeface="Arial" charset="0"/>
                          <a:cs typeface="Arial" charset="0"/>
                        </a:rPr>
                        <a:t>&gt;</a:t>
                      </a:r>
                      <a:r>
                        <a:rPr kumimoji="1" lang="en-US" sz="1300" b="1" i="0" u="none" strike="noStrike" cap="none" normalizeH="0" baseline="0" dirty="0">
                          <a:ln>
                            <a:noFill/>
                          </a:ln>
                          <a:solidFill>
                            <a:schemeClr val="tx1"/>
                          </a:solidFill>
                          <a:effectLst/>
                          <a:latin typeface="Arial" charset="0"/>
                          <a:cs typeface="Arial" charset="0"/>
                        </a:rPr>
                        <a:t> 4  </a:t>
                      </a:r>
                      <a:r>
                        <a:rPr kumimoji="1" lang="en-US" sz="1300" b="1" i="0" u="sng" strike="noStrike" cap="none" normalizeH="0" baseline="0" dirty="0">
                          <a:ln>
                            <a:noFill/>
                          </a:ln>
                          <a:solidFill>
                            <a:schemeClr val="tx1"/>
                          </a:solidFill>
                          <a:effectLst/>
                          <a:latin typeface="Arial" charset="0"/>
                          <a:cs typeface="Arial" charset="0"/>
                        </a:rPr>
                        <a:t>                                      </a:t>
                      </a:r>
                      <a:r>
                        <a:rPr kumimoji="1" lang="en-US" sz="1300" b="1" i="0" u="none" strike="noStrike" cap="none" normalizeH="0" baseline="0" dirty="0">
                          <a:ln>
                            <a:noFill/>
                          </a:ln>
                          <a:solidFill>
                            <a:schemeClr val="tx1"/>
                          </a:solidFill>
                          <a:effectLst/>
                          <a:latin typeface="Arial" charset="0"/>
                          <a:cs typeface="Arial" charset="0"/>
                        </a:rPr>
                        <a:t>Extensive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7363">
                <a:tc>
                  <a:txBody>
                    <a:bodyPr/>
                    <a:lstStyle/>
                    <a:p>
                      <a:pPr marL="0" marR="0" lvl="0" indent="0" algn="ctr" defTabSz="914400" rtl="0" eaLnBrk="1" fontAlgn="b" latinLnBrk="0" hangingPunct="1">
                        <a:lnSpc>
                          <a:spcPct val="100000"/>
                        </a:lnSpc>
                        <a:spcBef>
                          <a:spcPct val="0"/>
                        </a:spcBef>
                        <a:spcAft>
                          <a:spcPct val="0"/>
                        </a:spcAft>
                        <a:buClrTx/>
                        <a:buSzPct val="75000"/>
                        <a:buFontTx/>
                        <a:buNone/>
                        <a:tabLst/>
                      </a:pPr>
                      <a:r>
                        <a:rPr kumimoji="1" lang="en-US" sz="1700" b="1" i="0" u="none" strike="noStrike" cap="none" normalizeH="0" baseline="0" dirty="0">
                          <a:ln>
                            <a:noFill/>
                          </a:ln>
                          <a:solidFill>
                            <a:srgbClr val="FF0000"/>
                          </a:solidFill>
                          <a:effectLst/>
                          <a:latin typeface="Arial" charset="0"/>
                          <a:cs typeface="Arial" charset="0"/>
                        </a:rPr>
                        <a:t>C</a:t>
                      </a:r>
                      <a:endParaRPr kumimoji="1" lang="en-US" sz="17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Highest risk</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Minimal</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Low</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Moderate</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300" b="1" i="0" u="none" strike="noStrike" cap="none" normalizeH="0" baseline="0" dirty="0">
                          <a:ln>
                            <a:noFill/>
                          </a:ln>
                          <a:solidFill>
                            <a:schemeClr val="tx1"/>
                          </a:solidFill>
                          <a:effectLst/>
                          <a:latin typeface="Arial" charset="0"/>
                          <a:cs typeface="Arial" charset="0"/>
                        </a:rPr>
                        <a:t>High</a:t>
                      </a:r>
                      <a:endParaRPr kumimoji="1" lang="en-US" sz="13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70973">
                <a:tc gridSpan="2">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800" b="1" i="0" u="none" strike="noStrike" cap="none" normalizeH="0" baseline="0" dirty="0">
                          <a:ln>
                            <a:noFill/>
                          </a:ln>
                          <a:solidFill>
                            <a:srgbClr val="FF0000"/>
                          </a:solidFill>
                          <a:effectLst/>
                          <a:latin typeface="Arial" charset="0"/>
                          <a:cs typeface="Arial" charset="0"/>
                        </a:rPr>
                        <a:t>Type of decision making</a:t>
                      </a:r>
                      <a:endParaRPr kumimoji="1" lang="en-US" sz="1800" b="1"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Straight- Forward</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Low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0" i="0" u="none" strike="noStrike" cap="none" normalizeH="0" baseline="0" dirty="0">
                          <a:ln>
                            <a:noFill/>
                          </a:ln>
                          <a:solidFill>
                            <a:schemeClr val="tx1"/>
                          </a:solidFill>
                          <a:effectLst/>
                          <a:latin typeface="Arial" charset="0"/>
                          <a:cs typeface="Arial" charset="0"/>
                        </a:rPr>
                        <a:t>Moderate Complexity</a:t>
                      </a:r>
                      <a:endParaRPr kumimoji="1" lang="en-US" sz="1500" b="0" i="0" u="none" strike="noStrike" cap="none" normalizeH="0" baseline="0" dirty="0">
                        <a:ln>
                          <a:noFill/>
                        </a:ln>
                        <a:solidFill>
                          <a:schemeClr val="tx1"/>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Pct val="75000"/>
                        <a:buFontTx/>
                        <a:buNone/>
                        <a:tabLst/>
                      </a:pPr>
                      <a:r>
                        <a:rPr kumimoji="1" lang="en-US" sz="1500" b="1" i="0" u="none" strike="noStrike" cap="none" normalizeH="0" baseline="0" dirty="0">
                          <a:ln>
                            <a:noFill/>
                          </a:ln>
                          <a:solidFill>
                            <a:srgbClr val="FF0000"/>
                          </a:solidFill>
                          <a:effectLst/>
                          <a:latin typeface="Arial" charset="0"/>
                          <a:cs typeface="Arial" charset="0"/>
                        </a:rPr>
                        <a:t>High Complexity</a:t>
                      </a:r>
                      <a:endParaRPr kumimoji="1" lang="en-US" sz="1500" b="1" i="0" u="none" strike="noStrike" cap="none" normalizeH="0" baseline="0" dirty="0">
                        <a:ln>
                          <a:noFill/>
                        </a:ln>
                        <a:solidFill>
                          <a:srgbClr val="FF0000"/>
                        </a:solidFill>
                        <a:effectLst/>
                        <a:latin typeface="Arial" charset="0"/>
                      </a:endParaRPr>
                    </a:p>
                  </a:txBody>
                  <a:tcPr anchor="ctr"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 name="Oval 4">
            <a:extLst>
              <a:ext uri="{FF2B5EF4-FFF2-40B4-BE49-F238E27FC236}">
                <a16:creationId xmlns:a16="http://schemas.microsoft.com/office/drawing/2014/main" id="{CE9D8115-0603-4E87-9A12-ECEBC7633EE4}"/>
              </a:ext>
            </a:extLst>
          </p:cNvPr>
          <p:cNvSpPr/>
          <p:nvPr/>
        </p:nvSpPr>
        <p:spPr>
          <a:xfrm>
            <a:off x="6135461" y="3810000"/>
            <a:ext cx="1085850" cy="70757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8271F4A-CF9B-4C36-AB27-768B65DCD43B}"/>
              </a:ext>
            </a:extLst>
          </p:cNvPr>
          <p:cNvSpPr/>
          <p:nvPr/>
        </p:nvSpPr>
        <p:spPr>
          <a:xfrm>
            <a:off x="7448550" y="2939143"/>
            <a:ext cx="1085850" cy="789215"/>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F05EAD32-EA11-4EAB-B3F1-84C6060425CD}"/>
              </a:ext>
            </a:extLst>
          </p:cNvPr>
          <p:cNvSpPr/>
          <p:nvPr/>
        </p:nvSpPr>
        <p:spPr>
          <a:xfrm>
            <a:off x="7448550" y="4553012"/>
            <a:ext cx="1009650" cy="62858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8313583-11C6-48E8-AFBE-513469FA0118}"/>
              </a:ext>
            </a:extLst>
          </p:cNvPr>
          <p:cNvSpPr/>
          <p:nvPr/>
        </p:nvSpPr>
        <p:spPr>
          <a:xfrm>
            <a:off x="7391400" y="5409112"/>
            <a:ext cx="1143000" cy="76417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78468E0B-16E6-4033-A95C-B1AFF93A0926}"/>
              </a:ext>
            </a:extLst>
          </p:cNvPr>
          <p:cNvCxnSpPr>
            <a:cxnSpLocks/>
          </p:cNvCxnSpPr>
          <p:nvPr/>
        </p:nvCxnSpPr>
        <p:spPr>
          <a:xfrm>
            <a:off x="8137071" y="2786743"/>
            <a:ext cx="0" cy="262236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395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Medical Decision Making:</a:t>
            </a:r>
            <a:br>
              <a:rPr lang="en-US" dirty="0"/>
            </a:br>
            <a:r>
              <a:rPr lang="en-US" dirty="0"/>
              <a:t>Coding and Documentation Risk Areas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239485" y="1873682"/>
            <a:ext cx="8526026" cy="4261077"/>
          </a:xfrm>
        </p:spPr>
        <p:txBody>
          <a:bodyPr/>
          <a:lstStyle/>
          <a:p>
            <a:pPr>
              <a:spcAft>
                <a:spcPts val="600"/>
              </a:spcAft>
            </a:pPr>
            <a:r>
              <a:rPr lang="en-US" sz="2400" dirty="0">
                <a:latin typeface="Arial (Body)"/>
              </a:rPr>
              <a:t>The most common risk areas of the MDM portion of Physicians/ACPs’ documentation includes:</a:t>
            </a:r>
          </a:p>
          <a:p>
            <a:pPr lvl="1">
              <a:spcAft>
                <a:spcPts val="600"/>
              </a:spcAft>
              <a:buFont typeface="Courier New" panose="02070309020205020404" pitchFamily="49" charset="0"/>
              <a:buChar char="o"/>
            </a:pPr>
            <a:r>
              <a:rPr lang="en-US" sz="2400" dirty="0">
                <a:latin typeface="Arial (Body)"/>
              </a:rPr>
              <a:t> Not listing all problems addressed during the encounter</a:t>
            </a:r>
          </a:p>
          <a:p>
            <a:pPr lvl="1">
              <a:spcAft>
                <a:spcPts val="600"/>
              </a:spcAft>
              <a:buFont typeface="Courier New" panose="02070309020205020404" pitchFamily="49" charset="0"/>
              <a:buChar char="o"/>
            </a:pPr>
            <a:r>
              <a:rPr lang="en-US" sz="2400" dirty="0">
                <a:latin typeface="Arial (Body)"/>
              </a:rPr>
              <a:t> Not clearly describing the severity of the problems addressed during the encounter including whether they are worsening or not improving as expected</a:t>
            </a:r>
          </a:p>
          <a:p>
            <a:pPr lvl="1">
              <a:buFont typeface="Courier New" panose="02070309020205020404" pitchFamily="49" charset="0"/>
              <a:buChar char="o"/>
            </a:pPr>
            <a:r>
              <a:rPr lang="en-US" sz="2400" dirty="0">
                <a:latin typeface="Arial (Body)"/>
              </a:rPr>
              <a:t> Incomplete documentation of the data reviewed especially discussions with other healthcare Physicians/ACPs and personal review of images, tracings and specimens</a:t>
            </a:r>
          </a:p>
        </p:txBody>
      </p:sp>
    </p:spTree>
    <p:extLst>
      <p:ext uri="{BB962C8B-B14F-4D97-AF65-F5344CB8AC3E}">
        <p14:creationId xmlns:p14="http://schemas.microsoft.com/office/powerpoint/2010/main" val="10478224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History</a:t>
            </a:r>
          </a:p>
        </p:txBody>
      </p:sp>
    </p:spTree>
    <p:extLst>
      <p:ext uri="{BB962C8B-B14F-4D97-AF65-F5344CB8AC3E}">
        <p14:creationId xmlns:p14="http://schemas.microsoft.com/office/powerpoint/2010/main" val="381585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Compliance Program Overview</a:t>
            </a:r>
          </a:p>
        </p:txBody>
      </p:sp>
      <p:sp>
        <p:nvSpPr>
          <p:cNvPr id="3" name="Rectangle 2">
            <a:extLst>
              <a:ext uri="{FF2B5EF4-FFF2-40B4-BE49-F238E27FC236}">
                <a16:creationId xmlns:a16="http://schemas.microsoft.com/office/drawing/2014/main" id="{6EDB92D3-9447-4FC0-8825-16C69014BA7D}"/>
              </a:ext>
            </a:extLst>
          </p:cNvPr>
          <p:cNvSpPr/>
          <p:nvPr/>
        </p:nvSpPr>
        <p:spPr>
          <a:xfrm>
            <a:off x="611247" y="1656982"/>
            <a:ext cx="7958294" cy="4693593"/>
          </a:xfrm>
          <a:prstGeom prst="rect">
            <a:avLst/>
          </a:prstGeom>
        </p:spPr>
        <p:txBody>
          <a:bodyPr wrap="square">
            <a:spAutoFit/>
          </a:bodyPr>
          <a:lstStyle/>
          <a:p>
            <a:r>
              <a:rPr lang="en-US" sz="2400" b="1" i="1" u="sng" dirty="0">
                <a:latin typeface="Arial Body"/>
                <a:ea typeface="Times New Roman" panose="02020603050405020304" pitchFamily="18" charset="0"/>
              </a:rPr>
              <a:t>Phase Process</a:t>
            </a:r>
          </a:p>
          <a:p>
            <a:endParaRPr lang="en-US" sz="1000" dirty="0">
              <a:latin typeface="Arial Body"/>
              <a:ea typeface="Times New Roman" panose="02020603050405020304" pitchFamily="18" charset="0"/>
            </a:endParaRPr>
          </a:p>
          <a:p>
            <a:pPr>
              <a:spcAft>
                <a:spcPts val="300"/>
              </a:spcAft>
            </a:pPr>
            <a:r>
              <a:rPr lang="en-US" sz="2400" dirty="0">
                <a:latin typeface="Arial Body"/>
                <a:ea typeface="Times New Roman" panose="02020603050405020304" pitchFamily="18" charset="0"/>
              </a:rPr>
              <a:t>At the conclusion of each Physician/ACP review, the audit is scored and the compliance rate determines the “Phase” for the Physician/ACP.  The phases are defined as:</a:t>
            </a:r>
          </a:p>
          <a:p>
            <a:pPr>
              <a:spcAft>
                <a:spcPts val="300"/>
              </a:spcAft>
            </a:pPr>
            <a:endParaRPr lang="en-US" sz="1000" dirty="0">
              <a:latin typeface="Arial Body"/>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2200" b="1" i="1" dirty="0">
                <a:latin typeface="Arial Body"/>
                <a:ea typeface="Times New Roman" panose="02020603050405020304" pitchFamily="18" charset="0"/>
              </a:rPr>
              <a:t>Phase 1</a:t>
            </a:r>
            <a:r>
              <a:rPr lang="en-US" sz="2200" dirty="0">
                <a:latin typeface="Arial Body"/>
                <a:ea typeface="Times New Roman" panose="02020603050405020304" pitchFamily="18" charset="0"/>
              </a:rPr>
              <a:t>.  Compliance threshold (90%) met or exceeded</a:t>
            </a:r>
          </a:p>
          <a:p>
            <a:pPr marL="342900" marR="0" lvl="0" indent="-342900">
              <a:spcBef>
                <a:spcPts val="0"/>
              </a:spcBef>
              <a:spcAft>
                <a:spcPts val="0"/>
              </a:spcAft>
              <a:buFont typeface="Wingdings" panose="05000000000000000000" pitchFamily="2" charset="2"/>
              <a:buChar char=""/>
              <a:tabLst>
                <a:tab pos="457200" algn="l"/>
              </a:tabLst>
            </a:pPr>
            <a:r>
              <a:rPr lang="en-US" sz="2200" b="1" i="1" dirty="0">
                <a:latin typeface="Arial Body"/>
                <a:ea typeface="Times New Roman" panose="02020603050405020304" pitchFamily="18" charset="0"/>
              </a:rPr>
              <a:t>Phase 2</a:t>
            </a:r>
            <a:r>
              <a:rPr lang="en-US" sz="2200" dirty="0">
                <a:latin typeface="Arial Body"/>
                <a:ea typeface="Times New Roman" panose="02020603050405020304" pitchFamily="18" charset="0"/>
              </a:rPr>
              <a:t>.  Audit score falls below the 90% compliance threshold</a:t>
            </a:r>
          </a:p>
          <a:p>
            <a:pPr marL="342900" marR="0" lvl="0" indent="-342900">
              <a:spcBef>
                <a:spcPts val="0"/>
              </a:spcBef>
              <a:spcAft>
                <a:spcPts val="0"/>
              </a:spcAft>
              <a:buFont typeface="Wingdings" panose="05000000000000000000" pitchFamily="2" charset="2"/>
              <a:buChar char=""/>
              <a:tabLst>
                <a:tab pos="457200" algn="l"/>
              </a:tabLst>
            </a:pPr>
            <a:r>
              <a:rPr lang="en-US" sz="2200" b="1" i="1" dirty="0">
                <a:latin typeface="Arial Body"/>
                <a:ea typeface="Times New Roman" panose="02020603050405020304" pitchFamily="18" charset="0"/>
              </a:rPr>
              <a:t>Phase 3</a:t>
            </a:r>
            <a:r>
              <a:rPr lang="en-US" sz="2200" dirty="0">
                <a:latin typeface="Arial Body"/>
                <a:ea typeface="Times New Roman" panose="02020603050405020304" pitchFamily="18" charset="0"/>
              </a:rPr>
              <a:t>.  Two (or more) consecutive audits fall below the 90% compliance threshold</a:t>
            </a:r>
          </a:p>
          <a:p>
            <a:pPr marL="342900" marR="0" lvl="0" indent="-342900">
              <a:spcBef>
                <a:spcPts val="0"/>
              </a:spcBef>
              <a:spcAft>
                <a:spcPts val="0"/>
              </a:spcAft>
              <a:buFont typeface="Wingdings" panose="05000000000000000000" pitchFamily="2" charset="2"/>
              <a:buChar char=""/>
              <a:tabLst>
                <a:tab pos="457200" algn="l"/>
              </a:tabLst>
            </a:pPr>
            <a:r>
              <a:rPr lang="en-US" sz="2200" b="1" i="1" dirty="0">
                <a:latin typeface="Arial Body"/>
                <a:ea typeface="Times New Roman" panose="02020603050405020304" pitchFamily="18" charset="0"/>
              </a:rPr>
              <a:t>Phase 4</a:t>
            </a:r>
            <a:r>
              <a:rPr lang="en-US" sz="2200" dirty="0">
                <a:latin typeface="Arial Body"/>
                <a:ea typeface="Times New Roman" panose="02020603050405020304" pitchFamily="18" charset="0"/>
              </a:rPr>
              <a:t>.  Three (or more) consecutive audits fall below the 90% compliance threshold</a:t>
            </a:r>
            <a:endParaRPr lang="en-US" sz="2200" dirty="0">
              <a:effectLst/>
              <a:latin typeface="Arial Body"/>
              <a:ea typeface="Times New Roman" panose="02020603050405020304" pitchFamily="18" charset="0"/>
            </a:endParaRPr>
          </a:p>
        </p:txBody>
      </p:sp>
    </p:spTree>
    <p:extLst>
      <p:ext uri="{BB962C8B-B14F-4D97-AF65-F5344CB8AC3E}">
        <p14:creationId xmlns:p14="http://schemas.microsoft.com/office/powerpoint/2010/main" val="35043772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pPr eaLnBrk="1" hangingPunct="1"/>
            <a:r>
              <a:rPr lang="en-US" b="1" dirty="0"/>
              <a:t>History</a:t>
            </a:r>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478972" y="1769706"/>
            <a:ext cx="7565571" cy="4450800"/>
          </a:xfrm>
        </p:spPr>
        <p:txBody>
          <a:bodyPr/>
          <a:lstStyle/>
          <a:p>
            <a:pPr marL="0" lvl="0" indent="0" defTabSz="914400" fontAlgn="base">
              <a:lnSpc>
                <a:spcPct val="100000"/>
              </a:lnSpc>
              <a:spcBef>
                <a:spcPct val="0"/>
              </a:spcBef>
              <a:spcAft>
                <a:spcPct val="0"/>
              </a:spcAft>
              <a:buNone/>
            </a:pPr>
            <a:r>
              <a:rPr lang="en-US" sz="2800" dirty="0"/>
              <a:t>Consists of four subcomponents:</a:t>
            </a:r>
          </a:p>
          <a:p>
            <a:pPr marL="0" lvl="0" indent="0" defTabSz="914400" fontAlgn="base">
              <a:lnSpc>
                <a:spcPct val="100000"/>
              </a:lnSpc>
              <a:spcBef>
                <a:spcPct val="0"/>
              </a:spcBef>
              <a:spcAft>
                <a:spcPct val="0"/>
              </a:spcAft>
              <a:buNone/>
            </a:pPr>
            <a:endParaRPr lang="en-US" sz="2800" dirty="0"/>
          </a:p>
          <a:p>
            <a:pPr marL="914400" lvl="1" indent="-457200" defTabSz="914400" fontAlgn="base">
              <a:lnSpc>
                <a:spcPct val="100000"/>
              </a:lnSpc>
              <a:spcBef>
                <a:spcPct val="0"/>
              </a:spcBef>
              <a:spcAft>
                <a:spcPct val="0"/>
              </a:spcAft>
              <a:buClr>
                <a:srgbClr val="333333"/>
              </a:buClr>
              <a:buSzPct val="75000"/>
            </a:pPr>
            <a:r>
              <a:rPr lang="en-US" sz="2800" dirty="0"/>
              <a:t>Chief Complaint (CC)</a:t>
            </a:r>
          </a:p>
          <a:p>
            <a:pPr marL="914400" lvl="1" indent="-457200" defTabSz="914400" fontAlgn="base">
              <a:lnSpc>
                <a:spcPct val="100000"/>
              </a:lnSpc>
              <a:spcBef>
                <a:spcPct val="0"/>
              </a:spcBef>
              <a:spcAft>
                <a:spcPct val="0"/>
              </a:spcAft>
              <a:buClr>
                <a:srgbClr val="333333"/>
              </a:buClr>
              <a:buSzPct val="75000"/>
            </a:pPr>
            <a:r>
              <a:rPr lang="en-US" sz="2800" dirty="0"/>
              <a:t>History of Present Illness (HPI)</a:t>
            </a:r>
          </a:p>
          <a:p>
            <a:pPr marL="914400" lvl="1" indent="-457200" defTabSz="914400" fontAlgn="base">
              <a:lnSpc>
                <a:spcPct val="100000"/>
              </a:lnSpc>
              <a:spcBef>
                <a:spcPct val="0"/>
              </a:spcBef>
              <a:spcAft>
                <a:spcPct val="0"/>
              </a:spcAft>
              <a:buClr>
                <a:srgbClr val="333333"/>
              </a:buClr>
              <a:buSzPct val="75000"/>
            </a:pPr>
            <a:r>
              <a:rPr lang="en-US" sz="2800" dirty="0"/>
              <a:t>Review of Systems (ROS)</a:t>
            </a:r>
          </a:p>
          <a:p>
            <a:pPr marL="914400" lvl="1" indent="-457200" defTabSz="914400" fontAlgn="base">
              <a:lnSpc>
                <a:spcPct val="100000"/>
              </a:lnSpc>
              <a:spcBef>
                <a:spcPct val="0"/>
              </a:spcBef>
              <a:spcAft>
                <a:spcPct val="0"/>
              </a:spcAft>
              <a:buClr>
                <a:srgbClr val="333333"/>
              </a:buClr>
              <a:buSzPct val="75000"/>
            </a:pPr>
            <a:r>
              <a:rPr lang="en-US" sz="2800" dirty="0"/>
              <a:t>Past, Family, and Social History (PFSH)</a:t>
            </a:r>
          </a:p>
          <a:p>
            <a:endParaRPr lang="en-US" dirty="0"/>
          </a:p>
        </p:txBody>
      </p:sp>
    </p:spTree>
    <p:extLst>
      <p:ext uri="{BB962C8B-B14F-4D97-AF65-F5344CB8AC3E}">
        <p14:creationId xmlns:p14="http://schemas.microsoft.com/office/powerpoint/2010/main" val="1899911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pPr eaLnBrk="1" hangingPunct="1"/>
            <a:r>
              <a:rPr lang="en-US" b="1" dirty="0"/>
              <a:t>Chief Complaint</a:t>
            </a:r>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86442" y="1704391"/>
            <a:ext cx="8088086" cy="4450800"/>
          </a:xfrm>
        </p:spPr>
        <p:txBody>
          <a:bodyPr/>
          <a:lstStyle/>
          <a:p>
            <a:pPr>
              <a:spcAft>
                <a:spcPts val="600"/>
              </a:spcAft>
            </a:pPr>
            <a:r>
              <a:rPr lang="en-US" sz="2800" i="1" dirty="0">
                <a:solidFill>
                  <a:srgbClr val="008C95"/>
                </a:solidFill>
              </a:rPr>
              <a:t>A concise statement describing the symptom, problem, condition, diagnosis, physician recommended return, or other factor that is the reason for the encounter</a:t>
            </a:r>
          </a:p>
          <a:p>
            <a:pPr lvl="1">
              <a:buClr>
                <a:schemeClr val="tx1"/>
              </a:buClr>
              <a:buFont typeface="Courier New" panose="02070309020205020404" pitchFamily="49" charset="0"/>
              <a:buChar char="o"/>
            </a:pPr>
            <a:r>
              <a:rPr lang="en-US" sz="2800" dirty="0"/>
              <a:t> Establishes the medical necessity for the visit</a:t>
            </a:r>
          </a:p>
          <a:p>
            <a:pPr lvl="2">
              <a:buClr>
                <a:schemeClr val="tx1"/>
              </a:buClr>
            </a:pPr>
            <a:r>
              <a:rPr lang="en-US" sz="2800" dirty="0"/>
              <a:t> Not necessarily an acute condition; follow up of chronic conditions is permitted</a:t>
            </a:r>
          </a:p>
          <a:p>
            <a:pPr lvl="2">
              <a:buClr>
                <a:schemeClr val="tx1"/>
              </a:buClr>
            </a:pPr>
            <a:r>
              <a:rPr lang="en-US" sz="2800" dirty="0"/>
              <a:t> Be sure to state what is being followed, e.g., “Patient is here for follow up of hypertension”</a:t>
            </a:r>
          </a:p>
        </p:txBody>
      </p:sp>
    </p:spTree>
    <p:extLst>
      <p:ext uri="{BB962C8B-B14F-4D97-AF65-F5344CB8AC3E}">
        <p14:creationId xmlns:p14="http://schemas.microsoft.com/office/powerpoint/2010/main" val="29244239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206829" y="457200"/>
            <a:ext cx="8229600" cy="838200"/>
          </a:xfrm>
        </p:spPr>
        <p:txBody>
          <a:bodyPr/>
          <a:lstStyle/>
          <a:p>
            <a:pPr eaLnBrk="1" hangingPunct="1"/>
            <a:r>
              <a:rPr lang="en-US" b="1" dirty="0"/>
              <a:t>History of Present Illness (HPI)</a:t>
            </a:r>
          </a:p>
        </p:txBody>
      </p:sp>
      <p:sp>
        <p:nvSpPr>
          <p:cNvPr id="12292" name="Rectangle 3"/>
          <p:cNvSpPr>
            <a:spLocks noGrp="1" noChangeArrowheads="1"/>
          </p:cNvSpPr>
          <p:nvPr>
            <p:ph idx="1"/>
          </p:nvPr>
        </p:nvSpPr>
        <p:spPr>
          <a:xfrm>
            <a:off x="609600" y="1883229"/>
            <a:ext cx="7924800" cy="3581400"/>
          </a:xfrm>
        </p:spPr>
        <p:txBody>
          <a:bodyPr/>
          <a:lstStyle/>
          <a:p>
            <a:pPr eaLnBrk="1" hangingPunct="1">
              <a:spcAft>
                <a:spcPts val="600"/>
              </a:spcAft>
            </a:pPr>
            <a:r>
              <a:rPr lang="en-US" sz="2800" dirty="0"/>
              <a:t>HPI is a chronological description of the development of the patient’s present illness from the first sign and/or symptom or from the previous encounter to the present</a:t>
            </a:r>
          </a:p>
          <a:p>
            <a:pPr eaLnBrk="1" hangingPunct="1"/>
            <a:r>
              <a:rPr lang="en-US" sz="2800" dirty="0"/>
              <a:t>Documentation guidelines use eight indicators to describe the HPI</a:t>
            </a:r>
          </a:p>
        </p:txBody>
      </p:sp>
    </p:spTree>
    <p:extLst>
      <p:ext uri="{BB962C8B-B14F-4D97-AF65-F5344CB8AC3E}">
        <p14:creationId xmlns:p14="http://schemas.microsoft.com/office/powerpoint/2010/main" val="288573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74172" y="511629"/>
            <a:ext cx="8229600" cy="762000"/>
          </a:xfrm>
        </p:spPr>
        <p:txBody>
          <a:bodyPr/>
          <a:lstStyle/>
          <a:p>
            <a:pPr eaLnBrk="1" hangingPunct="1"/>
            <a:r>
              <a:rPr lang="en-US" b="1" dirty="0"/>
              <a:t>History of Present Illness (HPI)</a:t>
            </a:r>
          </a:p>
        </p:txBody>
      </p:sp>
      <p:sp>
        <p:nvSpPr>
          <p:cNvPr id="13316" name="Rectangle 7"/>
          <p:cNvSpPr>
            <a:spLocks noGrp="1" noChangeArrowheads="1"/>
          </p:cNvSpPr>
          <p:nvPr>
            <p:ph idx="1"/>
          </p:nvPr>
        </p:nvSpPr>
        <p:spPr>
          <a:xfrm>
            <a:off x="685800" y="1621971"/>
            <a:ext cx="7924800" cy="4844143"/>
          </a:xfrm>
        </p:spPr>
        <p:txBody>
          <a:bodyPr>
            <a:normAutofit lnSpcReduction="10000"/>
          </a:bodyPr>
          <a:lstStyle/>
          <a:p>
            <a:pPr eaLnBrk="1" hangingPunct="1">
              <a:lnSpc>
                <a:spcPct val="90000"/>
              </a:lnSpc>
            </a:pPr>
            <a:r>
              <a:rPr lang="en-US" sz="2400" b="1" dirty="0">
                <a:solidFill>
                  <a:srgbClr val="008C95"/>
                </a:solidFill>
              </a:rPr>
              <a:t>Location</a:t>
            </a:r>
            <a:r>
              <a:rPr lang="en-US" sz="2400" dirty="0"/>
              <a:t> – where is the problem?</a:t>
            </a:r>
          </a:p>
          <a:p>
            <a:pPr eaLnBrk="1" hangingPunct="1">
              <a:lnSpc>
                <a:spcPct val="90000"/>
              </a:lnSpc>
            </a:pPr>
            <a:r>
              <a:rPr lang="en-US" sz="2400" b="1" dirty="0">
                <a:solidFill>
                  <a:srgbClr val="008C95"/>
                </a:solidFill>
              </a:rPr>
              <a:t>Duration</a:t>
            </a:r>
            <a:r>
              <a:rPr lang="en-US" sz="2400" dirty="0"/>
              <a:t> – how long has the problem existed?</a:t>
            </a:r>
          </a:p>
          <a:p>
            <a:pPr eaLnBrk="1" hangingPunct="1">
              <a:lnSpc>
                <a:spcPct val="90000"/>
              </a:lnSpc>
            </a:pPr>
            <a:r>
              <a:rPr lang="en-US" sz="2400" b="1" dirty="0">
                <a:solidFill>
                  <a:srgbClr val="008C95"/>
                </a:solidFill>
              </a:rPr>
              <a:t>Quality</a:t>
            </a:r>
            <a:r>
              <a:rPr lang="en-US" sz="2400" dirty="0"/>
              <a:t> – what descriptive terms or characteristics describe the problem (e.g., “sharp” pain, “productive” cough)?</a:t>
            </a:r>
          </a:p>
          <a:p>
            <a:pPr eaLnBrk="1" hangingPunct="1">
              <a:lnSpc>
                <a:spcPct val="90000"/>
              </a:lnSpc>
            </a:pPr>
            <a:r>
              <a:rPr lang="en-US" sz="2400" b="1" dirty="0">
                <a:solidFill>
                  <a:srgbClr val="008C95"/>
                </a:solidFill>
              </a:rPr>
              <a:t>Severity</a:t>
            </a:r>
            <a:r>
              <a:rPr lang="en-US" sz="2400" dirty="0"/>
              <a:t> – how bad is the problem?</a:t>
            </a:r>
          </a:p>
          <a:p>
            <a:pPr eaLnBrk="1" hangingPunct="1">
              <a:lnSpc>
                <a:spcPct val="90000"/>
              </a:lnSpc>
            </a:pPr>
            <a:r>
              <a:rPr lang="en-US" sz="2400" b="1" dirty="0">
                <a:solidFill>
                  <a:srgbClr val="008C95"/>
                </a:solidFill>
              </a:rPr>
              <a:t>Timing</a:t>
            </a:r>
            <a:r>
              <a:rPr lang="en-US" sz="2400" dirty="0"/>
              <a:t> – when does the problem occur?</a:t>
            </a:r>
          </a:p>
          <a:p>
            <a:pPr eaLnBrk="1" hangingPunct="1">
              <a:lnSpc>
                <a:spcPct val="90000"/>
              </a:lnSpc>
            </a:pPr>
            <a:r>
              <a:rPr lang="en-US" sz="2400" b="1" dirty="0">
                <a:solidFill>
                  <a:srgbClr val="008C95"/>
                </a:solidFill>
              </a:rPr>
              <a:t>Context</a:t>
            </a:r>
            <a:r>
              <a:rPr lang="en-US" sz="2400" dirty="0"/>
              <a:t> – what was happening when the patient was injured or became ill?</a:t>
            </a:r>
          </a:p>
          <a:p>
            <a:pPr eaLnBrk="1" hangingPunct="1">
              <a:lnSpc>
                <a:spcPct val="90000"/>
              </a:lnSpc>
            </a:pPr>
            <a:r>
              <a:rPr lang="en-US" sz="2400" b="1" dirty="0">
                <a:solidFill>
                  <a:srgbClr val="008C95"/>
                </a:solidFill>
              </a:rPr>
              <a:t>Modifying factors</a:t>
            </a:r>
            <a:r>
              <a:rPr lang="en-US" sz="2400" dirty="0">
                <a:solidFill>
                  <a:srgbClr val="008C95"/>
                </a:solidFill>
              </a:rPr>
              <a:t> </a:t>
            </a:r>
            <a:r>
              <a:rPr lang="en-US" sz="2400" dirty="0"/>
              <a:t>– what treatments has the patient tried?</a:t>
            </a:r>
          </a:p>
          <a:p>
            <a:pPr eaLnBrk="1" hangingPunct="1">
              <a:lnSpc>
                <a:spcPct val="90000"/>
              </a:lnSpc>
            </a:pPr>
            <a:r>
              <a:rPr lang="en-US" sz="2400" b="1" dirty="0">
                <a:solidFill>
                  <a:srgbClr val="008C95"/>
                </a:solidFill>
              </a:rPr>
              <a:t>Associated signs and symptoms</a:t>
            </a:r>
            <a:r>
              <a:rPr lang="en-US" sz="2400" dirty="0">
                <a:solidFill>
                  <a:srgbClr val="008C95"/>
                </a:solidFill>
              </a:rPr>
              <a:t> </a:t>
            </a:r>
            <a:r>
              <a:rPr lang="en-US" sz="2400" dirty="0"/>
              <a:t>– what other symptoms does the patient describe?</a:t>
            </a:r>
          </a:p>
        </p:txBody>
      </p:sp>
    </p:spTree>
    <p:extLst>
      <p:ext uri="{BB962C8B-B14F-4D97-AF65-F5344CB8AC3E}">
        <p14:creationId xmlns:p14="http://schemas.microsoft.com/office/powerpoint/2010/main" val="26177495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031" y="1452247"/>
            <a:ext cx="8188569" cy="1797264"/>
          </a:xfrm>
        </p:spPr>
        <p:txBody>
          <a:bodyPr/>
          <a:lstStyle/>
          <a:p>
            <a:pPr algn="l"/>
            <a:r>
              <a:rPr lang="en-US" sz="2400" b="0" dirty="0">
                <a:solidFill>
                  <a:schemeClr val="tx1">
                    <a:lumMod val="75000"/>
                    <a:lumOff val="25000"/>
                  </a:schemeClr>
                </a:solidFill>
              </a:rPr>
              <a:t>Patient presents with severe, stabbing back pain he has experienced intermittently for one month.  The pain began after a fall while playing soccer.  Patient has taken Motrin with minimal relief.  He also complains of right leg tingling.</a:t>
            </a:r>
          </a:p>
        </p:txBody>
      </p:sp>
      <p:sp>
        <p:nvSpPr>
          <p:cNvPr id="3" name="TextBox 2"/>
          <p:cNvSpPr txBox="1"/>
          <p:nvPr/>
        </p:nvSpPr>
        <p:spPr>
          <a:xfrm>
            <a:off x="261257" y="465872"/>
            <a:ext cx="7391400" cy="584775"/>
          </a:xfrm>
          <a:prstGeom prst="rect">
            <a:avLst/>
          </a:prstGeom>
          <a:noFill/>
        </p:spPr>
        <p:txBody>
          <a:bodyPr wrap="square" rtlCol="0">
            <a:spAutoFit/>
          </a:bodyPr>
          <a:lstStyle/>
          <a:p>
            <a:r>
              <a:rPr lang="en-US" sz="3200" b="1" dirty="0">
                <a:solidFill>
                  <a:schemeClr val="bg1"/>
                </a:solidFill>
              </a:rPr>
              <a:t>Example - History of Present Illness (HPI) </a:t>
            </a:r>
            <a:endParaRPr lang="en-US" sz="3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936132637"/>
              </p:ext>
            </p:extLst>
          </p:nvPr>
        </p:nvGraphicFramePr>
        <p:xfrm>
          <a:off x="703385" y="3202527"/>
          <a:ext cx="7251494" cy="2882811"/>
        </p:xfrm>
        <a:graphic>
          <a:graphicData uri="http://schemas.openxmlformats.org/drawingml/2006/table">
            <a:tbl>
              <a:tblPr/>
              <a:tblGrid>
                <a:gridCol w="3756073">
                  <a:extLst>
                    <a:ext uri="{9D8B030D-6E8A-4147-A177-3AD203B41FA5}">
                      <a16:colId xmlns:a16="http://schemas.microsoft.com/office/drawing/2014/main" val="3659831447"/>
                    </a:ext>
                  </a:extLst>
                </a:gridCol>
                <a:gridCol w="3495421">
                  <a:extLst>
                    <a:ext uri="{9D8B030D-6E8A-4147-A177-3AD203B41FA5}">
                      <a16:colId xmlns:a16="http://schemas.microsoft.com/office/drawing/2014/main" val="4259338385"/>
                    </a:ext>
                  </a:extLst>
                </a:gridCol>
              </a:tblGrid>
              <a:tr h="348910">
                <a:tc>
                  <a:txBody>
                    <a:bodyPr/>
                    <a:lstStyle/>
                    <a:p>
                      <a:pPr algn="ctr" fontAlgn="b"/>
                      <a:r>
                        <a:rPr lang="en-US" sz="2200" b="1" i="0" u="none" strike="noStrike" dirty="0">
                          <a:solidFill>
                            <a:schemeClr val="tx1">
                              <a:lumMod val="75000"/>
                              <a:lumOff val="25000"/>
                            </a:schemeClr>
                          </a:solidFill>
                          <a:effectLst/>
                          <a:latin typeface="Arial" panose="020B0604020202020204" pitchFamily="34" charset="0"/>
                          <a:cs typeface="Arial" panose="020B0604020202020204" pitchFamily="34" charset="0"/>
                        </a:rPr>
                        <a:t>Indicator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1" i="0" u="none" strike="noStrike" dirty="0">
                          <a:solidFill>
                            <a:schemeClr val="tx1">
                              <a:lumMod val="75000"/>
                              <a:lumOff val="25000"/>
                            </a:schemeClr>
                          </a:solidFill>
                          <a:effectLst/>
                          <a:latin typeface="Arial" panose="020B0604020202020204" pitchFamily="34" charset="0"/>
                          <a:cs typeface="Arial" panose="020B0604020202020204" pitchFamily="34" charset="0"/>
                        </a:rPr>
                        <a:t>From 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560154"/>
                  </a:ext>
                </a:extLst>
              </a:tr>
              <a:tr h="303002">
                <a:tc>
                  <a:txBody>
                    <a:bodyPr/>
                    <a:lstStyle/>
                    <a:p>
                      <a:pPr algn="l" fontAlgn="b"/>
                      <a:r>
                        <a:rPr lang="en-US" sz="2000" b="1" i="0" u="none" strike="noStrike" dirty="0">
                          <a:solidFill>
                            <a:schemeClr val="tx1">
                              <a:lumMod val="75000"/>
                              <a:lumOff val="25000"/>
                            </a:schemeClr>
                          </a:solidFill>
                          <a:effectLst/>
                          <a:latin typeface="+mn-lt"/>
                        </a:rPr>
                        <a:t> 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2901325"/>
                  </a:ext>
                </a:extLst>
              </a:tr>
              <a:tr h="300018">
                <a:tc>
                  <a:txBody>
                    <a:bodyPr/>
                    <a:lstStyle/>
                    <a:p>
                      <a:pPr algn="l" fontAlgn="b"/>
                      <a:r>
                        <a:rPr lang="en-US" sz="2000" b="1" i="0" u="none" strike="noStrike" dirty="0">
                          <a:solidFill>
                            <a:schemeClr val="tx1">
                              <a:lumMod val="75000"/>
                              <a:lumOff val="25000"/>
                            </a:schemeClr>
                          </a:solidFill>
                          <a:effectLst/>
                          <a:latin typeface="+mn-lt"/>
                        </a:rPr>
                        <a: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1573262"/>
                  </a:ext>
                </a:extLst>
              </a:tr>
              <a:tr h="300018">
                <a:tc>
                  <a:txBody>
                    <a:bodyPr/>
                    <a:lstStyle/>
                    <a:p>
                      <a:pPr algn="l" fontAlgn="b"/>
                      <a:r>
                        <a:rPr lang="en-US" sz="2000" b="1" i="0" u="none" strike="noStrike" dirty="0">
                          <a:solidFill>
                            <a:schemeClr val="tx1">
                              <a:lumMod val="75000"/>
                              <a:lumOff val="25000"/>
                            </a:schemeClr>
                          </a:solidFill>
                          <a:effectLst/>
                          <a:latin typeface="+mn-lt"/>
                        </a:rPr>
                        <a:t> Severity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2963865"/>
                  </a:ext>
                </a:extLst>
              </a:tr>
              <a:tr h="300018">
                <a:tc>
                  <a:txBody>
                    <a:bodyPr/>
                    <a:lstStyle/>
                    <a:p>
                      <a:pPr algn="l" fontAlgn="b"/>
                      <a:r>
                        <a:rPr lang="en-US" sz="2000" b="1" i="0" u="none" strike="noStrike" dirty="0">
                          <a:solidFill>
                            <a:schemeClr val="tx1">
                              <a:lumMod val="75000"/>
                              <a:lumOff val="25000"/>
                            </a:schemeClr>
                          </a:solidFill>
                          <a:effectLst/>
                          <a:latin typeface="+mn-lt"/>
                        </a:rPr>
                        <a:t> Duration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8256985"/>
                  </a:ext>
                </a:extLst>
              </a:tr>
              <a:tr h="300018">
                <a:tc>
                  <a:txBody>
                    <a:bodyPr/>
                    <a:lstStyle/>
                    <a:p>
                      <a:pPr algn="l" fontAlgn="b"/>
                      <a:r>
                        <a:rPr lang="en-US" sz="2000" b="1" i="0" u="none" strike="noStrike" dirty="0">
                          <a:solidFill>
                            <a:schemeClr val="tx1">
                              <a:lumMod val="75000"/>
                              <a:lumOff val="25000"/>
                            </a:schemeClr>
                          </a:solidFill>
                          <a:effectLst/>
                          <a:latin typeface="+mn-lt"/>
                        </a:rPr>
                        <a:t> Timing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9583588"/>
                  </a:ext>
                </a:extLst>
              </a:tr>
              <a:tr h="300018">
                <a:tc>
                  <a:txBody>
                    <a:bodyPr/>
                    <a:lstStyle/>
                    <a:p>
                      <a:pPr algn="l" fontAlgn="b"/>
                      <a:r>
                        <a:rPr lang="en-US" sz="2000" b="1" i="0" u="none" strike="noStrike" dirty="0">
                          <a:solidFill>
                            <a:schemeClr val="tx1">
                              <a:lumMod val="75000"/>
                              <a:lumOff val="25000"/>
                            </a:schemeClr>
                          </a:solidFill>
                          <a:effectLst/>
                          <a:latin typeface="+mn-lt"/>
                        </a:rPr>
                        <a:t> Context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8483216"/>
                  </a:ext>
                </a:extLst>
              </a:tr>
              <a:tr h="300018">
                <a:tc>
                  <a:txBody>
                    <a:bodyPr/>
                    <a:lstStyle/>
                    <a:p>
                      <a:pPr algn="l" fontAlgn="b"/>
                      <a:r>
                        <a:rPr lang="en-US" sz="2000" b="1" i="0" u="none" strike="noStrike" dirty="0">
                          <a:solidFill>
                            <a:schemeClr val="tx1">
                              <a:lumMod val="75000"/>
                              <a:lumOff val="25000"/>
                            </a:schemeClr>
                          </a:solidFill>
                          <a:effectLst/>
                          <a:latin typeface="+mn-lt"/>
                        </a:rPr>
                        <a:t> Modifying Factors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8698876"/>
                  </a:ext>
                </a:extLst>
              </a:tr>
              <a:tr h="333626">
                <a:tc>
                  <a:txBody>
                    <a:bodyPr/>
                    <a:lstStyle/>
                    <a:p>
                      <a:pPr algn="l" fontAlgn="b"/>
                      <a:r>
                        <a:rPr lang="en-US" sz="2000" b="1" i="0" u="none" strike="noStrike" dirty="0">
                          <a:solidFill>
                            <a:schemeClr val="tx1">
                              <a:lumMod val="75000"/>
                              <a:lumOff val="25000"/>
                            </a:schemeClr>
                          </a:solidFill>
                          <a:effectLst/>
                          <a:latin typeface="+mn-lt"/>
                        </a:rPr>
                        <a:t> Associated Signs and  Symptoms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endParaRPr lang="en-US" sz="2000" b="0" i="1"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1275467"/>
                  </a:ext>
                </a:extLst>
              </a:tr>
            </a:tbl>
          </a:graphicData>
        </a:graphic>
      </p:graphicFrame>
      <p:sp>
        <p:nvSpPr>
          <p:cNvPr id="4" name="TextBox 3"/>
          <p:cNvSpPr txBox="1"/>
          <p:nvPr/>
        </p:nvSpPr>
        <p:spPr>
          <a:xfrm>
            <a:off x="4519837" y="3536937"/>
            <a:ext cx="862264" cy="400110"/>
          </a:xfrm>
          <a:prstGeom prst="rect">
            <a:avLst/>
          </a:prstGeom>
          <a:noFill/>
        </p:spPr>
        <p:txBody>
          <a:bodyPr wrap="square" rtlCol="0">
            <a:spAutoFit/>
          </a:bodyPr>
          <a:lstStyle/>
          <a:p>
            <a:r>
              <a:rPr lang="en-US" sz="2000" b="1" i="1" dirty="0">
                <a:solidFill>
                  <a:srgbClr val="008C95"/>
                </a:solidFill>
                <a:latin typeface="+mn-lt"/>
              </a:rPr>
              <a:t>Back</a:t>
            </a:r>
          </a:p>
        </p:txBody>
      </p:sp>
      <p:sp>
        <p:nvSpPr>
          <p:cNvPr id="8" name="TextBox 7"/>
          <p:cNvSpPr txBox="1"/>
          <p:nvPr/>
        </p:nvSpPr>
        <p:spPr>
          <a:xfrm>
            <a:off x="4504232" y="3855969"/>
            <a:ext cx="1243263" cy="400110"/>
          </a:xfrm>
          <a:prstGeom prst="rect">
            <a:avLst/>
          </a:prstGeom>
          <a:noFill/>
        </p:spPr>
        <p:txBody>
          <a:bodyPr wrap="square" rtlCol="0">
            <a:spAutoFit/>
          </a:bodyPr>
          <a:lstStyle/>
          <a:p>
            <a:r>
              <a:rPr lang="en-US" sz="2000" b="1" i="1" dirty="0">
                <a:solidFill>
                  <a:srgbClr val="008C95"/>
                </a:solidFill>
                <a:latin typeface="+mn-lt"/>
              </a:rPr>
              <a:t>Stabbing</a:t>
            </a:r>
          </a:p>
        </p:txBody>
      </p:sp>
      <p:sp>
        <p:nvSpPr>
          <p:cNvPr id="9" name="TextBox 8"/>
          <p:cNvSpPr txBox="1"/>
          <p:nvPr/>
        </p:nvSpPr>
        <p:spPr>
          <a:xfrm>
            <a:off x="4516315" y="4150747"/>
            <a:ext cx="920896" cy="400110"/>
          </a:xfrm>
          <a:prstGeom prst="rect">
            <a:avLst/>
          </a:prstGeom>
          <a:noFill/>
        </p:spPr>
        <p:txBody>
          <a:bodyPr wrap="square" rtlCol="0">
            <a:spAutoFit/>
          </a:bodyPr>
          <a:lstStyle/>
          <a:p>
            <a:r>
              <a:rPr lang="en-US" sz="2000" b="1" i="1" dirty="0">
                <a:solidFill>
                  <a:srgbClr val="008C95"/>
                </a:solidFill>
                <a:latin typeface="+mn-lt"/>
              </a:rPr>
              <a:t>Severe</a:t>
            </a:r>
          </a:p>
        </p:txBody>
      </p:sp>
      <p:sp>
        <p:nvSpPr>
          <p:cNvPr id="10" name="TextBox 9"/>
          <p:cNvSpPr txBox="1"/>
          <p:nvPr/>
        </p:nvSpPr>
        <p:spPr>
          <a:xfrm>
            <a:off x="4505430" y="4477562"/>
            <a:ext cx="1371722" cy="400110"/>
          </a:xfrm>
          <a:prstGeom prst="rect">
            <a:avLst/>
          </a:prstGeom>
          <a:noFill/>
        </p:spPr>
        <p:txBody>
          <a:bodyPr wrap="none" rtlCol="0">
            <a:spAutoFit/>
          </a:bodyPr>
          <a:lstStyle/>
          <a:p>
            <a:r>
              <a:rPr lang="en-US" sz="2000" b="1" i="1" dirty="0">
                <a:solidFill>
                  <a:srgbClr val="008C95"/>
                </a:solidFill>
                <a:latin typeface="+mn-lt"/>
              </a:rPr>
              <a:t>One month</a:t>
            </a:r>
          </a:p>
        </p:txBody>
      </p:sp>
      <p:sp>
        <p:nvSpPr>
          <p:cNvPr id="11" name="TextBox 10"/>
          <p:cNvSpPr txBox="1"/>
          <p:nvPr/>
        </p:nvSpPr>
        <p:spPr>
          <a:xfrm>
            <a:off x="4505430" y="4794446"/>
            <a:ext cx="1660070" cy="400110"/>
          </a:xfrm>
          <a:prstGeom prst="rect">
            <a:avLst/>
          </a:prstGeom>
          <a:noFill/>
        </p:spPr>
        <p:txBody>
          <a:bodyPr wrap="none" rtlCol="0">
            <a:spAutoFit/>
          </a:bodyPr>
          <a:lstStyle/>
          <a:p>
            <a:r>
              <a:rPr lang="en-US" sz="2000" b="1" i="1" dirty="0">
                <a:solidFill>
                  <a:srgbClr val="008C95"/>
                </a:solidFill>
                <a:latin typeface="+mn-lt"/>
              </a:rPr>
              <a:t>Intermittently</a:t>
            </a:r>
          </a:p>
        </p:txBody>
      </p:sp>
      <p:sp>
        <p:nvSpPr>
          <p:cNvPr id="12" name="TextBox 11"/>
          <p:cNvSpPr txBox="1"/>
          <p:nvPr/>
        </p:nvSpPr>
        <p:spPr>
          <a:xfrm>
            <a:off x="4505430" y="5083590"/>
            <a:ext cx="2751202" cy="400110"/>
          </a:xfrm>
          <a:prstGeom prst="rect">
            <a:avLst/>
          </a:prstGeom>
          <a:noFill/>
        </p:spPr>
        <p:txBody>
          <a:bodyPr wrap="none" rtlCol="0">
            <a:spAutoFit/>
          </a:bodyPr>
          <a:lstStyle/>
          <a:p>
            <a:r>
              <a:rPr lang="en-US" sz="2000" b="1" i="1" dirty="0">
                <a:solidFill>
                  <a:srgbClr val="008C95"/>
                </a:solidFill>
                <a:latin typeface="+mn-lt"/>
              </a:rPr>
              <a:t>Fall while playing soccer</a:t>
            </a:r>
          </a:p>
        </p:txBody>
      </p:sp>
      <p:sp>
        <p:nvSpPr>
          <p:cNvPr id="13" name="TextBox 12"/>
          <p:cNvSpPr txBox="1"/>
          <p:nvPr/>
        </p:nvSpPr>
        <p:spPr>
          <a:xfrm>
            <a:off x="4505430" y="5411910"/>
            <a:ext cx="3005310" cy="400110"/>
          </a:xfrm>
          <a:prstGeom prst="rect">
            <a:avLst/>
          </a:prstGeom>
          <a:noFill/>
        </p:spPr>
        <p:txBody>
          <a:bodyPr wrap="none" rtlCol="0">
            <a:spAutoFit/>
          </a:bodyPr>
          <a:lstStyle/>
          <a:p>
            <a:r>
              <a:rPr lang="en-US" sz="2000" b="1" i="1" dirty="0">
                <a:solidFill>
                  <a:srgbClr val="008C95"/>
                </a:solidFill>
                <a:latin typeface="+mn-lt"/>
              </a:rPr>
              <a:t>Minimal relief with Motrin</a:t>
            </a:r>
          </a:p>
        </p:txBody>
      </p:sp>
      <p:sp>
        <p:nvSpPr>
          <p:cNvPr id="14" name="TextBox 13"/>
          <p:cNvSpPr txBox="1"/>
          <p:nvPr/>
        </p:nvSpPr>
        <p:spPr>
          <a:xfrm>
            <a:off x="4516315" y="5717358"/>
            <a:ext cx="2000099" cy="400110"/>
          </a:xfrm>
          <a:prstGeom prst="rect">
            <a:avLst/>
          </a:prstGeom>
          <a:noFill/>
        </p:spPr>
        <p:txBody>
          <a:bodyPr wrap="none" rtlCol="0">
            <a:spAutoFit/>
          </a:bodyPr>
          <a:lstStyle/>
          <a:p>
            <a:r>
              <a:rPr lang="en-US" sz="2000" b="1" i="1" dirty="0">
                <a:solidFill>
                  <a:srgbClr val="008C95"/>
                </a:solidFill>
                <a:latin typeface="+mn-lt"/>
              </a:rPr>
              <a:t>Right leg tingling</a:t>
            </a:r>
          </a:p>
        </p:txBody>
      </p:sp>
    </p:spTree>
    <p:extLst>
      <p:ext uri="{BB962C8B-B14F-4D97-AF65-F5344CB8AC3E}">
        <p14:creationId xmlns:p14="http://schemas.microsoft.com/office/powerpoint/2010/main" val="25856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P spid="13" grpId="0"/>
      <p:bldP spid="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41187"/>
            <a:ext cx="7992980" cy="1524000"/>
          </a:xfrm>
        </p:spPr>
        <p:txBody>
          <a:bodyPr anchor="t"/>
          <a:lstStyle/>
          <a:p>
            <a:pPr algn="l"/>
            <a:r>
              <a:rPr lang="en-US" sz="2400" b="0" dirty="0">
                <a:solidFill>
                  <a:schemeClr val="tx1">
                    <a:lumMod val="75000"/>
                    <a:lumOff val="25000"/>
                  </a:schemeClr>
                </a:solidFill>
                <a:cs typeface="Arial" panose="020B0604020202020204" pitchFamily="34" charset="0"/>
              </a:rPr>
              <a:t>The patient presents for follow-up.  The patient is completely asymptomatic from a cardiovascular standpoint.  Denies chest pain, shortness of breath, syncope or near syncope. </a:t>
            </a:r>
          </a:p>
        </p:txBody>
      </p:sp>
      <p:sp>
        <p:nvSpPr>
          <p:cNvPr id="3" name="TextBox 2"/>
          <p:cNvSpPr txBox="1"/>
          <p:nvPr/>
        </p:nvSpPr>
        <p:spPr>
          <a:xfrm>
            <a:off x="152400" y="468190"/>
            <a:ext cx="7391400" cy="584775"/>
          </a:xfrm>
          <a:prstGeom prst="rect">
            <a:avLst/>
          </a:prstGeom>
          <a:noFill/>
        </p:spPr>
        <p:txBody>
          <a:bodyPr wrap="square" rtlCol="0">
            <a:spAutoFit/>
          </a:bodyPr>
          <a:lstStyle/>
          <a:p>
            <a:pPr algn="ctr"/>
            <a:r>
              <a:rPr lang="en-US" sz="3200" b="1" dirty="0">
                <a:solidFill>
                  <a:schemeClr val="bg1"/>
                </a:solidFill>
              </a:rPr>
              <a:t>Example - History of Present Illness (HPI) </a:t>
            </a:r>
            <a:endParaRPr lang="en-US" sz="3200" dirty="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607018923"/>
              </p:ext>
            </p:extLst>
          </p:nvPr>
        </p:nvGraphicFramePr>
        <p:xfrm>
          <a:off x="685800" y="2965187"/>
          <a:ext cx="7721221" cy="3149221"/>
        </p:xfrm>
        <a:graphic>
          <a:graphicData uri="http://schemas.openxmlformats.org/drawingml/2006/table">
            <a:tbl>
              <a:tblPr/>
              <a:tblGrid>
                <a:gridCol w="3698543">
                  <a:extLst>
                    <a:ext uri="{9D8B030D-6E8A-4147-A177-3AD203B41FA5}">
                      <a16:colId xmlns:a16="http://schemas.microsoft.com/office/drawing/2014/main" val="3659831447"/>
                    </a:ext>
                  </a:extLst>
                </a:gridCol>
                <a:gridCol w="4022678">
                  <a:extLst>
                    <a:ext uri="{9D8B030D-6E8A-4147-A177-3AD203B41FA5}">
                      <a16:colId xmlns:a16="http://schemas.microsoft.com/office/drawing/2014/main" val="4259338385"/>
                    </a:ext>
                  </a:extLst>
                </a:gridCol>
              </a:tblGrid>
              <a:tr h="348910">
                <a:tc>
                  <a:txBody>
                    <a:bodyPr/>
                    <a:lstStyle/>
                    <a:p>
                      <a:pPr algn="ctr" fontAlgn="b"/>
                      <a:r>
                        <a:rPr lang="en-US" sz="2200" b="1" i="0" u="none" strike="noStrike" dirty="0">
                          <a:solidFill>
                            <a:schemeClr val="tx1">
                              <a:lumMod val="75000"/>
                              <a:lumOff val="25000"/>
                            </a:schemeClr>
                          </a:solidFill>
                          <a:effectLst/>
                          <a:latin typeface="+mj-lt"/>
                        </a:rPr>
                        <a:t>Indicator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200" b="1" i="0" u="none" strike="noStrike" dirty="0">
                          <a:solidFill>
                            <a:schemeClr val="tx1">
                              <a:lumMod val="75000"/>
                              <a:lumOff val="25000"/>
                            </a:schemeClr>
                          </a:solidFill>
                          <a:effectLst/>
                          <a:latin typeface="+mj-lt"/>
                        </a:rPr>
                        <a:t>From 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560154"/>
                  </a:ext>
                </a:extLst>
              </a:tr>
              <a:tr h="303002">
                <a:tc>
                  <a:txBody>
                    <a:bodyPr/>
                    <a:lstStyle/>
                    <a:p>
                      <a:pPr algn="l" fontAlgn="b"/>
                      <a:r>
                        <a:rPr lang="en-US" sz="2000" b="1" i="0" u="none" strike="noStrike" dirty="0">
                          <a:solidFill>
                            <a:schemeClr val="tx1">
                              <a:lumMod val="75000"/>
                              <a:lumOff val="25000"/>
                            </a:schemeClr>
                          </a:solidFill>
                          <a:effectLst/>
                          <a:latin typeface="+mn-lt"/>
                        </a:rPr>
                        <a:t> Location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32901325"/>
                  </a:ext>
                </a:extLst>
              </a:tr>
              <a:tr h="300018">
                <a:tc>
                  <a:txBody>
                    <a:bodyPr/>
                    <a:lstStyle/>
                    <a:p>
                      <a:pPr algn="l" fontAlgn="b"/>
                      <a:r>
                        <a:rPr lang="en-US" sz="2000" b="1" i="0" u="none" strike="noStrike" dirty="0">
                          <a:solidFill>
                            <a:schemeClr val="tx1">
                              <a:lumMod val="75000"/>
                              <a:lumOff val="25000"/>
                            </a:schemeClr>
                          </a:solidFill>
                          <a:effectLst/>
                          <a:latin typeface="+mn-lt"/>
                        </a:rPr>
                        <a:t>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71573262"/>
                  </a:ext>
                </a:extLst>
              </a:tr>
              <a:tr h="300018">
                <a:tc>
                  <a:txBody>
                    <a:bodyPr/>
                    <a:lstStyle/>
                    <a:p>
                      <a:pPr algn="l" fontAlgn="b"/>
                      <a:r>
                        <a:rPr lang="en-US" sz="2000" b="1" i="0" u="none" strike="noStrike" dirty="0">
                          <a:solidFill>
                            <a:schemeClr val="tx1">
                              <a:lumMod val="75000"/>
                              <a:lumOff val="25000"/>
                            </a:schemeClr>
                          </a:solidFill>
                          <a:effectLst/>
                          <a:latin typeface="+mn-lt"/>
                        </a:rPr>
                        <a:t> Severity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82963865"/>
                  </a:ext>
                </a:extLst>
              </a:tr>
              <a:tr h="300018">
                <a:tc>
                  <a:txBody>
                    <a:bodyPr/>
                    <a:lstStyle/>
                    <a:p>
                      <a:pPr algn="l" fontAlgn="b"/>
                      <a:r>
                        <a:rPr lang="en-US" sz="2000" b="1" i="0" u="none" strike="noStrike" dirty="0">
                          <a:solidFill>
                            <a:schemeClr val="tx1">
                              <a:lumMod val="75000"/>
                              <a:lumOff val="25000"/>
                            </a:schemeClr>
                          </a:solidFill>
                          <a:effectLst/>
                          <a:latin typeface="+mn-lt"/>
                        </a:rPr>
                        <a:t> Duration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68256985"/>
                  </a:ext>
                </a:extLst>
              </a:tr>
              <a:tr h="300018">
                <a:tc>
                  <a:txBody>
                    <a:bodyPr/>
                    <a:lstStyle/>
                    <a:p>
                      <a:pPr algn="l" fontAlgn="b"/>
                      <a:r>
                        <a:rPr lang="en-US" sz="2000" b="1" i="0" u="none" strike="noStrike" dirty="0">
                          <a:solidFill>
                            <a:schemeClr val="tx1">
                              <a:lumMod val="75000"/>
                              <a:lumOff val="25000"/>
                            </a:schemeClr>
                          </a:solidFill>
                          <a:effectLst/>
                          <a:latin typeface="+mn-lt"/>
                        </a:rPr>
                        <a:t> Timing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19583588"/>
                  </a:ext>
                </a:extLst>
              </a:tr>
              <a:tr h="300018">
                <a:tc>
                  <a:txBody>
                    <a:bodyPr/>
                    <a:lstStyle/>
                    <a:p>
                      <a:pPr algn="l" fontAlgn="b"/>
                      <a:r>
                        <a:rPr lang="en-US" sz="2000" b="1" i="0" u="none" strike="noStrike" dirty="0">
                          <a:solidFill>
                            <a:schemeClr val="tx1">
                              <a:lumMod val="75000"/>
                              <a:lumOff val="25000"/>
                            </a:schemeClr>
                          </a:solidFill>
                          <a:effectLst/>
                          <a:latin typeface="+mn-lt"/>
                        </a:rPr>
                        <a:t> Context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8483216"/>
                  </a:ext>
                </a:extLst>
              </a:tr>
              <a:tr h="300018">
                <a:tc>
                  <a:txBody>
                    <a:bodyPr/>
                    <a:lstStyle/>
                    <a:p>
                      <a:pPr algn="l" fontAlgn="b"/>
                      <a:r>
                        <a:rPr lang="en-US" sz="2000" b="1" i="0" u="none" strike="noStrike" dirty="0">
                          <a:solidFill>
                            <a:schemeClr val="tx1">
                              <a:lumMod val="75000"/>
                              <a:lumOff val="25000"/>
                            </a:schemeClr>
                          </a:solidFill>
                          <a:effectLst/>
                          <a:latin typeface="+mn-lt"/>
                        </a:rPr>
                        <a:t> Modifying Factors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98698876"/>
                  </a:ext>
                </a:extLst>
              </a:tr>
              <a:tr h="600036">
                <a:tc>
                  <a:txBody>
                    <a:bodyPr/>
                    <a:lstStyle/>
                    <a:p>
                      <a:pPr algn="l" fontAlgn="b"/>
                      <a:r>
                        <a:rPr lang="en-US" sz="2000" b="1" i="0" u="none" strike="noStrike" dirty="0">
                          <a:solidFill>
                            <a:schemeClr val="tx1">
                              <a:lumMod val="75000"/>
                              <a:lumOff val="25000"/>
                            </a:schemeClr>
                          </a:solidFill>
                          <a:effectLst/>
                          <a:latin typeface="+mn-lt"/>
                        </a:rPr>
                        <a:t> Associated Signs and  Symptoms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dirty="0">
                          <a:solidFill>
                            <a:srgbClr val="000000"/>
                          </a:solidFill>
                          <a:effectLst/>
                          <a:latin typeface="+mj-lt"/>
                        </a:rPr>
                        <a:t> </a:t>
                      </a:r>
                      <a:endParaRPr lang="en-US" sz="2000" b="0" i="1" u="none" strike="noStrike" dirty="0">
                        <a:solidFill>
                          <a:srgbClr val="000000"/>
                        </a:solidFill>
                        <a:effectLst/>
                        <a:latin typeface="+mj-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31275467"/>
                  </a:ext>
                </a:extLst>
              </a:tr>
            </a:tbl>
          </a:graphicData>
        </a:graphic>
      </p:graphicFrame>
      <p:sp>
        <p:nvSpPr>
          <p:cNvPr id="8" name="Rectangle 7"/>
          <p:cNvSpPr/>
          <p:nvPr/>
        </p:nvSpPr>
        <p:spPr>
          <a:xfrm>
            <a:off x="4466201" y="5468077"/>
            <a:ext cx="3962400" cy="707886"/>
          </a:xfrm>
          <a:prstGeom prst="rect">
            <a:avLst/>
          </a:prstGeom>
        </p:spPr>
        <p:txBody>
          <a:bodyPr wrap="square">
            <a:spAutoFit/>
          </a:bodyPr>
          <a:lstStyle/>
          <a:p>
            <a:r>
              <a:rPr lang="en-US" sz="2000" b="1" i="1" dirty="0">
                <a:solidFill>
                  <a:srgbClr val="008C95"/>
                </a:solidFill>
                <a:latin typeface="+mn-lt"/>
              </a:rPr>
              <a:t>No chest pain, shortness of breath, syncope, or near syncope</a:t>
            </a:r>
            <a:endParaRPr lang="en-US" sz="2000" b="1" dirty="0">
              <a:solidFill>
                <a:srgbClr val="008C95"/>
              </a:solidFill>
              <a:latin typeface="+mn-lt"/>
            </a:endParaRPr>
          </a:p>
        </p:txBody>
      </p:sp>
    </p:spTree>
    <p:extLst>
      <p:ext uri="{BB962C8B-B14F-4D97-AF65-F5344CB8AC3E}">
        <p14:creationId xmlns:p14="http://schemas.microsoft.com/office/powerpoint/2010/main" val="35858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History of Present Illness (HPI)</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522515" y="1682621"/>
            <a:ext cx="8251371" cy="4450800"/>
          </a:xfrm>
        </p:spPr>
        <p:txBody>
          <a:bodyPr>
            <a:normAutofit lnSpcReduction="10000"/>
          </a:bodyPr>
          <a:lstStyle/>
          <a:p>
            <a:r>
              <a:rPr lang="en-US" sz="2800" dirty="0"/>
              <a:t>Only portion of the history that </a:t>
            </a:r>
            <a:r>
              <a:rPr lang="en-US" sz="2800" b="1" u="sng" dirty="0"/>
              <a:t>must</a:t>
            </a:r>
            <a:r>
              <a:rPr lang="en-US" sz="2800" dirty="0"/>
              <a:t> be recorded by the Physician/ACP</a:t>
            </a:r>
          </a:p>
          <a:p>
            <a:r>
              <a:rPr lang="en-US" sz="2800" u="sng" dirty="0"/>
              <a:t>Unacceptable</a:t>
            </a:r>
            <a:r>
              <a:rPr lang="en-US" sz="2800" dirty="0"/>
              <a:t> comments include:</a:t>
            </a:r>
          </a:p>
          <a:p>
            <a:pPr lvl="1">
              <a:buClr>
                <a:srgbClr val="333333"/>
              </a:buClr>
              <a:buSzPct val="75000"/>
              <a:buFont typeface="Courier New" panose="02070309020205020404" pitchFamily="49" charset="0"/>
              <a:buChar char="o"/>
            </a:pPr>
            <a:r>
              <a:rPr lang="en-US" sz="2800" dirty="0"/>
              <a:t>	“See nurse’s notes”</a:t>
            </a:r>
          </a:p>
          <a:p>
            <a:pPr lvl="1">
              <a:buClr>
                <a:srgbClr val="333333"/>
              </a:buClr>
              <a:buSzPct val="75000"/>
              <a:buFont typeface="Courier New" panose="02070309020205020404" pitchFamily="49" charset="0"/>
              <a:buChar char="o"/>
            </a:pPr>
            <a:r>
              <a:rPr lang="en-US" sz="2800" dirty="0"/>
              <a:t>  “Agree with above”</a:t>
            </a:r>
          </a:p>
          <a:p>
            <a:r>
              <a:rPr lang="en-US" sz="2800" dirty="0"/>
              <a:t>If a nurse (or other ancillary staff) records the information, the Physician/ACP must re-state it, adding or amending as appropriate</a:t>
            </a:r>
          </a:p>
          <a:p>
            <a:r>
              <a:rPr lang="en-US" sz="2800" dirty="0"/>
              <a:t>High level codes in most categories require documentation of a minimum of four indicators (i.e., extended HPI)</a:t>
            </a:r>
          </a:p>
        </p:txBody>
      </p:sp>
    </p:spTree>
    <p:extLst>
      <p:ext uri="{BB962C8B-B14F-4D97-AF65-F5344CB8AC3E}">
        <p14:creationId xmlns:p14="http://schemas.microsoft.com/office/powerpoint/2010/main" val="14157016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Alternative HPI: Chronic Conditions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511629" y="1813250"/>
            <a:ext cx="8251371" cy="4450800"/>
          </a:xfrm>
        </p:spPr>
        <p:txBody>
          <a:bodyPr>
            <a:normAutofit/>
          </a:bodyPr>
          <a:lstStyle/>
          <a:p>
            <a:pPr>
              <a:buClr>
                <a:srgbClr val="333333"/>
              </a:buClr>
              <a:buSzPct val="100000"/>
            </a:pPr>
            <a:r>
              <a:rPr lang="en-US" sz="2800" dirty="0"/>
              <a:t>Documentation of the status of </a:t>
            </a:r>
            <a:r>
              <a:rPr lang="en-US" sz="2800" b="1" dirty="0"/>
              <a:t>three</a:t>
            </a:r>
            <a:r>
              <a:rPr lang="en-US" sz="2800" dirty="0"/>
              <a:t> chronic conditions is considered equivalent to documenting </a:t>
            </a:r>
            <a:r>
              <a:rPr lang="en-US" sz="2800" b="1" dirty="0"/>
              <a:t>four or more </a:t>
            </a:r>
            <a:r>
              <a:rPr lang="en-US" sz="2800" dirty="0"/>
              <a:t>HPI indicators</a:t>
            </a:r>
          </a:p>
          <a:p>
            <a:pPr>
              <a:buClr>
                <a:srgbClr val="333333"/>
              </a:buClr>
              <a:buSzPct val="100000"/>
            </a:pPr>
            <a:endParaRPr lang="en-US" sz="800" dirty="0"/>
          </a:p>
          <a:p>
            <a:pPr>
              <a:buClr>
                <a:srgbClr val="333333"/>
              </a:buClr>
              <a:buSzPct val="100000"/>
            </a:pPr>
            <a:r>
              <a:rPr lang="en-US" sz="3200" dirty="0"/>
              <a:t>The </a:t>
            </a:r>
            <a:r>
              <a:rPr lang="en-US" sz="3200" b="1" u="sng" dirty="0"/>
              <a:t>status</a:t>
            </a:r>
            <a:r>
              <a:rPr lang="en-US" sz="3200" dirty="0"/>
              <a:t> of the conditions must be documented</a:t>
            </a:r>
          </a:p>
          <a:p>
            <a:pPr lvl="2">
              <a:buClr>
                <a:srgbClr val="333333"/>
              </a:buClr>
              <a:buFont typeface="Courier New" panose="02070309020205020404" pitchFamily="49" charset="0"/>
              <a:buChar char="o"/>
            </a:pPr>
            <a:r>
              <a:rPr lang="en-US" sz="2800" dirty="0"/>
              <a:t> e.g., well-controlled hypertension, DM with increasing a.m. blood sugars, worsening osteoarthritis pain</a:t>
            </a:r>
          </a:p>
        </p:txBody>
      </p:sp>
    </p:spTree>
    <p:extLst>
      <p:ext uri="{BB962C8B-B14F-4D97-AF65-F5344CB8AC3E}">
        <p14:creationId xmlns:p14="http://schemas.microsoft.com/office/powerpoint/2010/main" val="2877605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Review of Systems (ROS)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1095375" y="2348010"/>
            <a:ext cx="6810375" cy="3319365"/>
          </a:xfrm>
        </p:spPr>
        <p:txBody>
          <a:bodyPr>
            <a:normAutofit/>
          </a:bodyPr>
          <a:lstStyle/>
          <a:p>
            <a:r>
              <a:rPr lang="en-US" sz="2800" dirty="0"/>
              <a:t>The ROS is an inventory of body systems obtained through a series of questions seeking to identify </a:t>
            </a:r>
            <a:r>
              <a:rPr lang="en-US" sz="2800" b="1" dirty="0"/>
              <a:t>signs and/or symptoms</a:t>
            </a:r>
            <a:r>
              <a:rPr lang="en-US" sz="2800" dirty="0"/>
              <a:t> which the patient may be experiencing or has experienced</a:t>
            </a:r>
          </a:p>
          <a:p>
            <a:r>
              <a:rPr lang="en-US" sz="2800" dirty="0"/>
              <a:t>Think </a:t>
            </a:r>
            <a:r>
              <a:rPr lang="en-US" sz="2800" i="1" dirty="0"/>
              <a:t>“review of symptoms”</a:t>
            </a:r>
            <a:endParaRPr lang="en-US" sz="2800" dirty="0"/>
          </a:p>
        </p:txBody>
      </p:sp>
    </p:spTree>
    <p:extLst>
      <p:ext uri="{BB962C8B-B14F-4D97-AF65-F5344CB8AC3E}">
        <p14:creationId xmlns:p14="http://schemas.microsoft.com/office/powerpoint/2010/main" val="3026620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Review of Systems (ROS)</a:t>
            </a:r>
            <a:endParaRPr lang="en-US" b="1" dirty="0"/>
          </a:p>
        </p:txBody>
      </p:sp>
      <p:sp>
        <p:nvSpPr>
          <p:cNvPr id="4" name="Text Box 6">
            <a:extLst>
              <a:ext uri="{FF2B5EF4-FFF2-40B4-BE49-F238E27FC236}">
                <a16:creationId xmlns:a16="http://schemas.microsoft.com/office/drawing/2014/main" id="{65A0D13B-C592-4A5F-8CBA-D66818684D77}"/>
              </a:ext>
            </a:extLst>
          </p:cNvPr>
          <p:cNvSpPr txBox="1">
            <a:spLocks noChangeArrowheads="1"/>
          </p:cNvSpPr>
          <p:nvPr/>
        </p:nvSpPr>
        <p:spPr bwMode="auto">
          <a:xfrm>
            <a:off x="753591" y="1609793"/>
            <a:ext cx="735378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a:spcBef>
                <a:spcPct val="50000"/>
              </a:spcBef>
            </a:pPr>
            <a:r>
              <a:rPr lang="en-US" sz="2600" dirty="0">
                <a:solidFill>
                  <a:schemeClr val="tx1">
                    <a:lumMod val="75000"/>
                    <a:lumOff val="25000"/>
                  </a:schemeClr>
                </a:solidFill>
              </a:rPr>
              <a:t>Fourteen systems are available for review:</a:t>
            </a:r>
          </a:p>
        </p:txBody>
      </p:sp>
      <p:sp>
        <p:nvSpPr>
          <p:cNvPr id="5" name="Rectangle 3">
            <a:extLst>
              <a:ext uri="{FF2B5EF4-FFF2-40B4-BE49-F238E27FC236}">
                <a16:creationId xmlns:a16="http://schemas.microsoft.com/office/drawing/2014/main" id="{1B0E3D54-C5FE-49D2-8342-53DFB3E6C926}"/>
              </a:ext>
            </a:extLst>
          </p:cNvPr>
          <p:cNvSpPr>
            <a:spLocks noGrp="1" noChangeArrowheads="1"/>
          </p:cNvSpPr>
          <p:nvPr>
            <p:ph sz="half" idx="1"/>
          </p:nvPr>
        </p:nvSpPr>
        <p:spPr>
          <a:xfrm>
            <a:off x="578405" y="2373086"/>
            <a:ext cx="3111853" cy="3886200"/>
          </a:xfrm>
        </p:spPr>
        <p:txBody>
          <a:bodyPr/>
          <a:lstStyle/>
          <a:p>
            <a:pPr eaLnBrk="1" hangingPunct="1"/>
            <a:r>
              <a:rPr lang="en-US" sz="2600" dirty="0">
                <a:solidFill>
                  <a:srgbClr val="333333"/>
                </a:solidFill>
                <a:latin typeface="Arial (Body)"/>
              </a:rPr>
              <a:t> Constitutional</a:t>
            </a:r>
          </a:p>
          <a:p>
            <a:pPr eaLnBrk="1" hangingPunct="1"/>
            <a:r>
              <a:rPr lang="en-US" sz="2600" dirty="0">
                <a:solidFill>
                  <a:srgbClr val="333333"/>
                </a:solidFill>
                <a:latin typeface="Arial (Body)"/>
              </a:rPr>
              <a:t> Eyes</a:t>
            </a:r>
          </a:p>
          <a:p>
            <a:pPr eaLnBrk="1" hangingPunct="1"/>
            <a:r>
              <a:rPr lang="en-US" sz="2600" dirty="0">
                <a:solidFill>
                  <a:srgbClr val="333333"/>
                </a:solidFill>
                <a:latin typeface="Arial (Body)"/>
              </a:rPr>
              <a:t> ENT</a:t>
            </a:r>
          </a:p>
          <a:p>
            <a:pPr eaLnBrk="1" hangingPunct="1"/>
            <a:r>
              <a:rPr lang="en-US" sz="2600" dirty="0">
                <a:solidFill>
                  <a:srgbClr val="333333"/>
                </a:solidFill>
                <a:latin typeface="Arial (Body)"/>
              </a:rPr>
              <a:t> Cardiovascular</a:t>
            </a:r>
          </a:p>
          <a:p>
            <a:pPr eaLnBrk="1" hangingPunct="1"/>
            <a:r>
              <a:rPr lang="en-US" sz="2600" dirty="0">
                <a:solidFill>
                  <a:srgbClr val="333333"/>
                </a:solidFill>
                <a:latin typeface="Arial (Body)"/>
              </a:rPr>
              <a:t> Respiratory</a:t>
            </a:r>
          </a:p>
          <a:p>
            <a:pPr eaLnBrk="1" hangingPunct="1"/>
            <a:r>
              <a:rPr lang="en-US" sz="2600" dirty="0">
                <a:solidFill>
                  <a:srgbClr val="333333"/>
                </a:solidFill>
                <a:latin typeface="Arial (Body)"/>
              </a:rPr>
              <a:t> Gastrointestinal</a:t>
            </a:r>
          </a:p>
          <a:p>
            <a:pPr eaLnBrk="1" hangingPunct="1"/>
            <a:r>
              <a:rPr lang="en-US" sz="2600" dirty="0">
                <a:solidFill>
                  <a:srgbClr val="333333"/>
                </a:solidFill>
                <a:latin typeface="Arial (Body)"/>
              </a:rPr>
              <a:t> Genitourinary</a:t>
            </a:r>
          </a:p>
        </p:txBody>
      </p:sp>
      <p:sp>
        <p:nvSpPr>
          <p:cNvPr id="6" name="Rectangle 4">
            <a:extLst>
              <a:ext uri="{FF2B5EF4-FFF2-40B4-BE49-F238E27FC236}">
                <a16:creationId xmlns:a16="http://schemas.microsoft.com/office/drawing/2014/main" id="{6D9ED537-C735-42C3-8081-AB5D295A85A8}"/>
              </a:ext>
            </a:extLst>
          </p:cNvPr>
          <p:cNvSpPr txBox="1">
            <a:spLocks noChangeArrowheads="1"/>
          </p:cNvSpPr>
          <p:nvPr/>
        </p:nvSpPr>
        <p:spPr>
          <a:xfrm>
            <a:off x="3995057" y="2287361"/>
            <a:ext cx="4626428" cy="3886200"/>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a:solidFill>
                  <a:srgbClr val="333333"/>
                </a:solidFill>
                <a:latin typeface="Arial (Body)"/>
              </a:rPr>
              <a:t>Musculoskeletal</a:t>
            </a:r>
          </a:p>
          <a:p>
            <a:r>
              <a:rPr lang="en-US" sz="2600" dirty="0">
                <a:solidFill>
                  <a:srgbClr val="333333"/>
                </a:solidFill>
                <a:latin typeface="Arial (Body)"/>
              </a:rPr>
              <a:t>Integumentary-Skin/Breast</a:t>
            </a:r>
          </a:p>
          <a:p>
            <a:r>
              <a:rPr lang="en-US" sz="2600" dirty="0">
                <a:solidFill>
                  <a:srgbClr val="333333"/>
                </a:solidFill>
                <a:latin typeface="Arial (Body)"/>
              </a:rPr>
              <a:t>Neurological</a:t>
            </a:r>
          </a:p>
          <a:p>
            <a:r>
              <a:rPr lang="en-US" sz="2600" dirty="0">
                <a:solidFill>
                  <a:srgbClr val="333333"/>
                </a:solidFill>
                <a:latin typeface="Arial (Body)"/>
              </a:rPr>
              <a:t>Psychiatric</a:t>
            </a:r>
          </a:p>
          <a:p>
            <a:r>
              <a:rPr lang="en-US" sz="2600" dirty="0">
                <a:solidFill>
                  <a:srgbClr val="333333"/>
                </a:solidFill>
                <a:latin typeface="Arial (Body)"/>
              </a:rPr>
              <a:t>Endocrine</a:t>
            </a:r>
          </a:p>
          <a:p>
            <a:r>
              <a:rPr lang="en-US" sz="2600" dirty="0">
                <a:solidFill>
                  <a:srgbClr val="333333"/>
                </a:solidFill>
                <a:latin typeface="Arial (Body)"/>
              </a:rPr>
              <a:t>Hematologic/Lymphatic</a:t>
            </a:r>
          </a:p>
          <a:p>
            <a:r>
              <a:rPr lang="en-US" sz="2600" dirty="0">
                <a:solidFill>
                  <a:srgbClr val="333333"/>
                </a:solidFill>
                <a:latin typeface="Arial (Body)"/>
              </a:rPr>
              <a:t>Allergic/Immunologic</a:t>
            </a:r>
          </a:p>
        </p:txBody>
      </p:sp>
    </p:spTree>
    <p:extLst>
      <p:ext uri="{BB962C8B-B14F-4D97-AF65-F5344CB8AC3E}">
        <p14:creationId xmlns:p14="http://schemas.microsoft.com/office/powerpoint/2010/main" val="175727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Compliance Program Overview</a:t>
            </a:r>
          </a:p>
        </p:txBody>
      </p:sp>
      <p:sp>
        <p:nvSpPr>
          <p:cNvPr id="3" name="Rectangle 2">
            <a:extLst>
              <a:ext uri="{FF2B5EF4-FFF2-40B4-BE49-F238E27FC236}">
                <a16:creationId xmlns:a16="http://schemas.microsoft.com/office/drawing/2014/main" id="{C9470023-0763-457A-AD51-96758E0E5960}"/>
              </a:ext>
            </a:extLst>
          </p:cNvPr>
          <p:cNvSpPr/>
          <p:nvPr/>
        </p:nvSpPr>
        <p:spPr>
          <a:xfrm>
            <a:off x="354413" y="1514657"/>
            <a:ext cx="8471961" cy="5170646"/>
          </a:xfrm>
          <a:prstGeom prst="rect">
            <a:avLst/>
          </a:prstGeom>
        </p:spPr>
        <p:txBody>
          <a:bodyPr wrap="square">
            <a:spAutoFit/>
          </a:bodyPr>
          <a:lstStyle/>
          <a:p>
            <a:r>
              <a:rPr lang="en-US" sz="2400" b="1" i="1" u="sng" dirty="0">
                <a:latin typeface="Arial Body"/>
                <a:ea typeface="Times New Roman" panose="02020603050405020304" pitchFamily="18" charset="0"/>
              </a:rPr>
              <a:t>Scoring</a:t>
            </a:r>
          </a:p>
          <a:p>
            <a:endParaRPr lang="en-US" sz="1000" dirty="0">
              <a:latin typeface="Arial Body"/>
              <a:ea typeface="Times New Roman" panose="02020603050405020304" pitchFamily="18" charset="0"/>
            </a:endParaRPr>
          </a:p>
          <a:p>
            <a:r>
              <a:rPr lang="en-US" sz="2000" dirty="0">
                <a:latin typeface="Arial Body"/>
                <a:ea typeface="Times New Roman" panose="02020603050405020304" pitchFamily="18" charset="0"/>
              </a:rPr>
              <a:t>When scoring a Physician/ACP’s chart review findings, a “points” system is used.  Points are weighted to reflect the risk that the error represents.  Typically, ten (10) encounters are reviewed per Physician/ACP; each encounter is valued at 100 points, for a total of 1,000 possible points per audit.</a:t>
            </a:r>
          </a:p>
          <a:p>
            <a:endParaRPr lang="en-US" sz="800" dirty="0">
              <a:latin typeface="Arial Body"/>
              <a:ea typeface="Times New Roman" panose="02020603050405020304" pitchFamily="18" charset="0"/>
            </a:endParaRPr>
          </a:p>
          <a:p>
            <a:r>
              <a:rPr lang="en-US" sz="2000" dirty="0">
                <a:latin typeface="Arial Body"/>
              </a:rPr>
              <a:t>The “points” scoring methodology allows Physician Compliance/Coding Support to prioritize education and follow up review based on identified risk(s).</a:t>
            </a:r>
          </a:p>
          <a:p>
            <a:endParaRPr lang="en-US" sz="800" dirty="0">
              <a:latin typeface="Arial Body"/>
            </a:endParaRPr>
          </a:p>
          <a:p>
            <a:pPr marL="285750" lvl="0" indent="-285750">
              <a:buFont typeface="Wingdings" panose="05000000000000000000" pitchFamily="2" charset="2"/>
              <a:buChar char="Ø"/>
            </a:pPr>
            <a:r>
              <a:rPr lang="en-US" sz="2000" b="1" i="1" dirty="0">
                <a:latin typeface="Arial Body"/>
              </a:rPr>
              <a:t>Low risk error:</a:t>
            </a:r>
            <a:r>
              <a:rPr lang="en-US" sz="2000" b="1" dirty="0">
                <a:latin typeface="Arial Body"/>
              </a:rPr>
              <a:t>  </a:t>
            </a:r>
            <a:r>
              <a:rPr lang="en-US" sz="2000" dirty="0">
                <a:latin typeface="Arial Body"/>
              </a:rPr>
              <a:t>40 point deduction.  Reviewer changed the E/M code by one level </a:t>
            </a:r>
          </a:p>
          <a:p>
            <a:pPr marL="285750" lvl="0" indent="-285750">
              <a:buFont typeface="Wingdings" panose="05000000000000000000" pitchFamily="2" charset="2"/>
              <a:buChar char="Ø"/>
            </a:pPr>
            <a:r>
              <a:rPr lang="en-US" sz="2000" b="1" i="1" dirty="0">
                <a:latin typeface="Arial Body"/>
              </a:rPr>
              <a:t>Moderate risk error:</a:t>
            </a:r>
            <a:r>
              <a:rPr lang="en-US" sz="2000" b="1" dirty="0">
                <a:latin typeface="Arial Body"/>
              </a:rPr>
              <a:t>  </a:t>
            </a:r>
            <a:r>
              <a:rPr lang="en-US" sz="2000" dirty="0">
                <a:latin typeface="Arial Body"/>
              </a:rPr>
              <a:t>80 point deduction.  E/M code change &gt; one level, E/M code category changed </a:t>
            </a:r>
          </a:p>
          <a:p>
            <a:pPr marL="285750" lvl="0" indent="-285750">
              <a:buFont typeface="Wingdings" panose="05000000000000000000" pitchFamily="2" charset="2"/>
              <a:buChar char="Ø"/>
            </a:pPr>
            <a:r>
              <a:rPr lang="en-US" sz="2000" b="1" i="1" dirty="0">
                <a:latin typeface="Arial Body"/>
              </a:rPr>
              <a:t>High risk error:</a:t>
            </a:r>
            <a:r>
              <a:rPr lang="en-US" sz="2000" b="1" dirty="0">
                <a:latin typeface="Arial Body"/>
              </a:rPr>
              <a:t>  </a:t>
            </a:r>
            <a:r>
              <a:rPr lang="en-US" sz="2000" dirty="0">
                <a:latin typeface="Arial Body"/>
              </a:rPr>
              <a:t>100 point deduction.  Missing or insufficient documentation to support any E/M service or procedure</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1302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Example – Review of Systems (ROS)</a:t>
            </a:r>
            <a:endParaRPr lang="en-US" b="1" dirty="0"/>
          </a:p>
        </p:txBody>
      </p:sp>
      <p:sp>
        <p:nvSpPr>
          <p:cNvPr id="4" name="Rectangle 3">
            <a:extLst>
              <a:ext uri="{FF2B5EF4-FFF2-40B4-BE49-F238E27FC236}">
                <a16:creationId xmlns:a16="http://schemas.microsoft.com/office/drawing/2014/main" id="{D8CE31FA-F633-4E11-98DE-3CAE8D9D053B}"/>
              </a:ext>
            </a:extLst>
          </p:cNvPr>
          <p:cNvSpPr txBox="1">
            <a:spLocks noChangeArrowheads="1"/>
          </p:cNvSpPr>
          <p:nvPr/>
        </p:nvSpPr>
        <p:spPr>
          <a:xfrm>
            <a:off x="834625" y="2732315"/>
            <a:ext cx="7191720" cy="2351314"/>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None/>
            </a:pPr>
            <a:r>
              <a:rPr lang="en-US" dirty="0">
                <a:solidFill>
                  <a:srgbClr val="333333"/>
                </a:solidFill>
              </a:rPr>
              <a:t>Patient describes weight loss of 10 lbs in past month.  No visual disturbances.  Occasional palpitations.  Pneumonia six months ago.  No GI symptoms.  Fractured femur in MVA in 2006.  No problems with depression or anxiety. </a:t>
            </a:r>
          </a:p>
        </p:txBody>
      </p:sp>
      <p:sp>
        <p:nvSpPr>
          <p:cNvPr id="5" name="Oval 28">
            <a:extLst>
              <a:ext uri="{FF2B5EF4-FFF2-40B4-BE49-F238E27FC236}">
                <a16:creationId xmlns:a16="http://schemas.microsoft.com/office/drawing/2014/main" id="{1DE55299-DC37-411B-A95E-7DCC42FF4C5B}"/>
              </a:ext>
            </a:extLst>
          </p:cNvPr>
          <p:cNvSpPr>
            <a:spLocks noChangeArrowheads="1"/>
          </p:cNvSpPr>
          <p:nvPr/>
        </p:nvSpPr>
        <p:spPr bwMode="auto">
          <a:xfrm>
            <a:off x="1194829" y="5127173"/>
            <a:ext cx="1676400" cy="1295400"/>
          </a:xfrm>
          <a:prstGeom prst="ellipse">
            <a:avLst/>
          </a:prstGeom>
          <a:noFill/>
          <a:ln w="1905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Past </a:t>
            </a:r>
          </a:p>
          <a:p>
            <a:pPr algn="ctr" eaLnBrk="0" hangingPunct="0"/>
            <a:r>
              <a:rPr lang="en-US" sz="2400" b="0" dirty="0">
                <a:solidFill>
                  <a:srgbClr val="FF0000"/>
                </a:solidFill>
              </a:rPr>
              <a:t>Medical </a:t>
            </a:r>
          </a:p>
          <a:p>
            <a:pPr algn="ctr" eaLnBrk="0" hangingPunct="0"/>
            <a:r>
              <a:rPr lang="en-US" sz="2400" b="0" dirty="0">
                <a:solidFill>
                  <a:srgbClr val="FF0000"/>
                </a:solidFill>
              </a:rPr>
              <a:t>History</a:t>
            </a:r>
          </a:p>
        </p:txBody>
      </p:sp>
      <p:sp>
        <p:nvSpPr>
          <p:cNvPr id="6" name="Oval 27">
            <a:extLst>
              <a:ext uri="{FF2B5EF4-FFF2-40B4-BE49-F238E27FC236}">
                <a16:creationId xmlns:a16="http://schemas.microsoft.com/office/drawing/2014/main" id="{A09FFD33-ABC0-4E46-B2BF-B384556EC06C}"/>
              </a:ext>
            </a:extLst>
          </p:cNvPr>
          <p:cNvSpPr>
            <a:spLocks noChangeArrowheads="1"/>
          </p:cNvSpPr>
          <p:nvPr/>
        </p:nvSpPr>
        <p:spPr bwMode="auto">
          <a:xfrm>
            <a:off x="3820885" y="5083629"/>
            <a:ext cx="1219200" cy="609600"/>
          </a:xfrm>
          <a:prstGeom prst="ellipse">
            <a:avLst/>
          </a:prstGeom>
          <a:noFill/>
          <a:ln w="1905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Psych</a:t>
            </a:r>
          </a:p>
        </p:txBody>
      </p:sp>
      <p:sp>
        <p:nvSpPr>
          <p:cNvPr id="7" name="Oval 26">
            <a:extLst>
              <a:ext uri="{FF2B5EF4-FFF2-40B4-BE49-F238E27FC236}">
                <a16:creationId xmlns:a16="http://schemas.microsoft.com/office/drawing/2014/main" id="{34966A7C-01E7-48CA-8CDD-433078F3D037}"/>
              </a:ext>
            </a:extLst>
          </p:cNvPr>
          <p:cNvSpPr>
            <a:spLocks noChangeArrowheads="1"/>
          </p:cNvSpPr>
          <p:nvPr/>
        </p:nvSpPr>
        <p:spPr bwMode="auto">
          <a:xfrm>
            <a:off x="6038727" y="4697752"/>
            <a:ext cx="1219200" cy="609600"/>
          </a:xfrm>
          <a:prstGeom prst="ellipse">
            <a:avLst/>
          </a:prstGeom>
          <a:noFill/>
          <a:ln w="1905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Gastro</a:t>
            </a:r>
          </a:p>
        </p:txBody>
      </p:sp>
      <p:cxnSp>
        <p:nvCxnSpPr>
          <p:cNvPr id="8" name="Straight Arrow Connector 7">
            <a:extLst>
              <a:ext uri="{FF2B5EF4-FFF2-40B4-BE49-F238E27FC236}">
                <a16:creationId xmlns:a16="http://schemas.microsoft.com/office/drawing/2014/main" id="{7CA541C6-697C-4811-A5EF-BAE98E5D3B07}"/>
              </a:ext>
            </a:extLst>
          </p:cNvPr>
          <p:cNvCxnSpPr/>
          <p:nvPr/>
        </p:nvCxnSpPr>
        <p:spPr>
          <a:xfrm flipH="1" flipV="1">
            <a:off x="6038727" y="3869493"/>
            <a:ext cx="609600" cy="828259"/>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EC35D81-ECC8-4826-9C4D-AA9841E77989}"/>
              </a:ext>
            </a:extLst>
          </p:cNvPr>
          <p:cNvCxnSpPr>
            <a:cxnSpLocks/>
          </p:cNvCxnSpPr>
          <p:nvPr/>
        </p:nvCxnSpPr>
        <p:spPr>
          <a:xfrm flipH="1" flipV="1">
            <a:off x="3701143" y="4615543"/>
            <a:ext cx="729343" cy="468086"/>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473226C-DD80-49A3-AF04-1A3DAB7E1640}"/>
              </a:ext>
            </a:extLst>
          </p:cNvPr>
          <p:cNvCxnSpPr>
            <a:cxnSpLocks/>
          </p:cNvCxnSpPr>
          <p:nvPr/>
        </p:nvCxnSpPr>
        <p:spPr>
          <a:xfrm flipH="1" flipV="1">
            <a:off x="1567543" y="3869493"/>
            <a:ext cx="285872" cy="1257681"/>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9905E763-CB5C-4259-B60D-C67347436463}"/>
              </a:ext>
            </a:extLst>
          </p:cNvPr>
          <p:cNvCxnSpPr>
            <a:cxnSpLocks/>
          </p:cNvCxnSpPr>
          <p:nvPr/>
        </p:nvCxnSpPr>
        <p:spPr>
          <a:xfrm flipV="1">
            <a:off x="2132707" y="4191000"/>
            <a:ext cx="190418" cy="914402"/>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sp>
        <p:nvSpPr>
          <p:cNvPr id="15" name="Oval 9">
            <a:extLst>
              <a:ext uri="{FF2B5EF4-FFF2-40B4-BE49-F238E27FC236}">
                <a16:creationId xmlns:a16="http://schemas.microsoft.com/office/drawing/2014/main" id="{52BD0048-8334-481C-AC59-49B47016F50A}"/>
              </a:ext>
            </a:extLst>
          </p:cNvPr>
          <p:cNvSpPr>
            <a:spLocks noChangeArrowheads="1"/>
          </p:cNvSpPr>
          <p:nvPr/>
        </p:nvSpPr>
        <p:spPr bwMode="auto">
          <a:xfrm>
            <a:off x="6807145" y="1708586"/>
            <a:ext cx="1219200" cy="609600"/>
          </a:xfrm>
          <a:prstGeom prst="ellipse">
            <a:avLst/>
          </a:prstGeom>
          <a:noFill/>
          <a:ln w="2540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Cardio</a:t>
            </a:r>
          </a:p>
        </p:txBody>
      </p:sp>
      <p:sp>
        <p:nvSpPr>
          <p:cNvPr id="16" name="Oval 24">
            <a:extLst>
              <a:ext uri="{FF2B5EF4-FFF2-40B4-BE49-F238E27FC236}">
                <a16:creationId xmlns:a16="http://schemas.microsoft.com/office/drawing/2014/main" id="{10E7AEFA-5037-46AC-8477-CAC5217DED4E}"/>
              </a:ext>
            </a:extLst>
          </p:cNvPr>
          <p:cNvSpPr>
            <a:spLocks noChangeArrowheads="1"/>
          </p:cNvSpPr>
          <p:nvPr/>
        </p:nvSpPr>
        <p:spPr bwMode="auto">
          <a:xfrm>
            <a:off x="3530708" y="1730829"/>
            <a:ext cx="2286000" cy="609600"/>
          </a:xfrm>
          <a:prstGeom prst="ellipse">
            <a:avLst/>
          </a:prstGeom>
          <a:noFill/>
          <a:ln w="1905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Constitutional</a:t>
            </a:r>
          </a:p>
        </p:txBody>
      </p:sp>
      <p:sp>
        <p:nvSpPr>
          <p:cNvPr id="17" name="Oval 25">
            <a:extLst>
              <a:ext uri="{FF2B5EF4-FFF2-40B4-BE49-F238E27FC236}">
                <a16:creationId xmlns:a16="http://schemas.microsoft.com/office/drawing/2014/main" id="{FD722403-EDB4-49F0-9927-F207CDD443AF}"/>
              </a:ext>
            </a:extLst>
          </p:cNvPr>
          <p:cNvSpPr>
            <a:spLocks noChangeArrowheads="1"/>
          </p:cNvSpPr>
          <p:nvPr/>
        </p:nvSpPr>
        <p:spPr bwMode="auto">
          <a:xfrm>
            <a:off x="1161116" y="1730829"/>
            <a:ext cx="1066800" cy="609600"/>
          </a:xfrm>
          <a:prstGeom prst="ellipse">
            <a:avLst/>
          </a:prstGeom>
          <a:noFill/>
          <a:ln w="19050">
            <a:solidFill>
              <a:srgbClr val="008C9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2400" b="0" dirty="0">
                <a:solidFill>
                  <a:srgbClr val="FF0000"/>
                </a:solidFill>
              </a:rPr>
              <a:t>Eyes</a:t>
            </a:r>
          </a:p>
        </p:txBody>
      </p:sp>
      <p:cxnSp>
        <p:nvCxnSpPr>
          <p:cNvPr id="18" name="Straight Arrow Connector 17">
            <a:extLst>
              <a:ext uri="{FF2B5EF4-FFF2-40B4-BE49-F238E27FC236}">
                <a16:creationId xmlns:a16="http://schemas.microsoft.com/office/drawing/2014/main" id="{76985090-095D-40DF-96EF-89866A377546}"/>
              </a:ext>
            </a:extLst>
          </p:cNvPr>
          <p:cNvCxnSpPr>
            <a:cxnSpLocks/>
          </p:cNvCxnSpPr>
          <p:nvPr/>
        </p:nvCxnSpPr>
        <p:spPr>
          <a:xfrm>
            <a:off x="1683630" y="2318844"/>
            <a:ext cx="169785" cy="859785"/>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F702316-2666-42F2-82F9-4B029C748518}"/>
              </a:ext>
            </a:extLst>
          </p:cNvPr>
          <p:cNvCxnSpPr/>
          <p:nvPr/>
        </p:nvCxnSpPr>
        <p:spPr>
          <a:xfrm flipH="1">
            <a:off x="4484914" y="2357038"/>
            <a:ext cx="188794" cy="391698"/>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5198D2E1-BE72-4ED1-A6EE-E0847CC11FFF}"/>
              </a:ext>
            </a:extLst>
          </p:cNvPr>
          <p:cNvCxnSpPr>
            <a:cxnSpLocks/>
            <a:stCxn id="15" idx="4"/>
          </p:cNvCxnSpPr>
          <p:nvPr/>
        </p:nvCxnSpPr>
        <p:spPr>
          <a:xfrm flipH="1">
            <a:off x="6807145" y="2318186"/>
            <a:ext cx="609600" cy="860443"/>
          </a:xfrm>
          <a:prstGeom prst="straightConnector1">
            <a:avLst/>
          </a:prstGeom>
          <a:ln w="19050">
            <a:solidFill>
              <a:srgbClr val="008C9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33030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Example – Review of Systems (ROS)</a:t>
            </a:r>
            <a:endParaRPr lang="en-US" b="1" dirty="0"/>
          </a:p>
        </p:txBody>
      </p:sp>
      <p:sp>
        <p:nvSpPr>
          <p:cNvPr id="4" name="Content Placeholder 2">
            <a:extLst>
              <a:ext uri="{FF2B5EF4-FFF2-40B4-BE49-F238E27FC236}">
                <a16:creationId xmlns:a16="http://schemas.microsoft.com/office/drawing/2014/main" id="{0963C805-6D51-4A11-9167-34247ABC7178}"/>
              </a:ext>
            </a:extLst>
          </p:cNvPr>
          <p:cNvSpPr>
            <a:spLocks noGrp="1"/>
          </p:cNvSpPr>
          <p:nvPr>
            <p:ph idx="1"/>
          </p:nvPr>
        </p:nvSpPr>
        <p:spPr>
          <a:xfrm>
            <a:off x="473527" y="1527594"/>
            <a:ext cx="8147958" cy="2924664"/>
          </a:xfrm>
        </p:spPr>
        <p:txBody>
          <a:bodyPr>
            <a:noAutofit/>
          </a:bodyPr>
          <a:lstStyle/>
          <a:p>
            <a:r>
              <a:rPr lang="en-US" sz="2400" dirty="0"/>
              <a:t>Constitutional: Denies fever, no chills. Weight loss of 5lbs</a:t>
            </a:r>
          </a:p>
          <a:p>
            <a:r>
              <a:rPr lang="en-US" sz="2400" dirty="0"/>
              <a:t>Respiratory: Mild shortness of breath</a:t>
            </a:r>
          </a:p>
          <a:p>
            <a:r>
              <a:rPr lang="en-US" sz="2400" dirty="0"/>
              <a:t>Cardiovascular: Negative</a:t>
            </a:r>
          </a:p>
          <a:p>
            <a:r>
              <a:rPr lang="en-US" sz="2400" dirty="0"/>
              <a:t>Gastrointestinal: Denies diarrhea, constipation</a:t>
            </a:r>
          </a:p>
          <a:p>
            <a:r>
              <a:rPr lang="en-US" sz="2400" dirty="0"/>
              <a:t>Genitourinary: Frequent urination at night</a:t>
            </a:r>
          </a:p>
          <a:p>
            <a:r>
              <a:rPr lang="en-US" sz="2400" dirty="0"/>
              <a:t>All other systems reviewed and negative at this time</a:t>
            </a:r>
          </a:p>
          <a:p>
            <a:pPr marL="0" indent="0">
              <a:buNone/>
            </a:pPr>
            <a:endParaRPr lang="en-US" sz="1200" dirty="0"/>
          </a:p>
          <a:p>
            <a:pPr marL="0" indent="0">
              <a:buNone/>
            </a:pPr>
            <a:r>
              <a:rPr lang="en-US" dirty="0"/>
              <a:t>  </a:t>
            </a:r>
          </a:p>
        </p:txBody>
      </p:sp>
      <p:sp>
        <p:nvSpPr>
          <p:cNvPr id="5" name="TextBox 4">
            <a:extLst>
              <a:ext uri="{FF2B5EF4-FFF2-40B4-BE49-F238E27FC236}">
                <a16:creationId xmlns:a16="http://schemas.microsoft.com/office/drawing/2014/main" id="{F5C4EC1E-D9F4-4161-89A5-550E4049C9B8}"/>
              </a:ext>
            </a:extLst>
          </p:cNvPr>
          <p:cNvSpPr txBox="1"/>
          <p:nvPr/>
        </p:nvSpPr>
        <p:spPr>
          <a:xfrm>
            <a:off x="2057400" y="4463145"/>
            <a:ext cx="5344886" cy="1938992"/>
          </a:xfrm>
          <a:prstGeom prst="rect">
            <a:avLst/>
          </a:prstGeom>
          <a:noFill/>
        </p:spPr>
        <p:txBody>
          <a:bodyPr wrap="square" rtlCol="0">
            <a:spAutoFit/>
          </a:bodyPr>
          <a:lstStyle/>
          <a:p>
            <a:r>
              <a:rPr lang="en-US" sz="2400" dirty="0">
                <a:solidFill>
                  <a:schemeClr val="tx1">
                    <a:lumMod val="75000"/>
                    <a:lumOff val="25000"/>
                  </a:schemeClr>
                </a:solidFill>
                <a:latin typeface="Arial (Body)"/>
              </a:rPr>
              <a:t>This</a:t>
            </a:r>
            <a:r>
              <a:rPr lang="en-US" sz="2400" dirty="0">
                <a:latin typeface="Arial (Body)"/>
              </a:rPr>
              <a:t> </a:t>
            </a:r>
            <a:r>
              <a:rPr lang="en-US" sz="2400" dirty="0">
                <a:solidFill>
                  <a:schemeClr val="tx1">
                    <a:lumMod val="75000"/>
                    <a:lumOff val="25000"/>
                  </a:schemeClr>
                </a:solidFill>
                <a:latin typeface="Arial (Body)"/>
              </a:rPr>
              <a:t>is appropriate documentation of a Complete Review of Systems </a:t>
            </a:r>
          </a:p>
          <a:p>
            <a:pPr marL="800100" lvl="1" indent="-342900">
              <a:buFont typeface="Courier New" panose="02070309020205020404" pitchFamily="49" charset="0"/>
              <a:buChar char="o"/>
            </a:pPr>
            <a:r>
              <a:rPr lang="en-US" sz="2400" dirty="0">
                <a:solidFill>
                  <a:schemeClr val="tx1">
                    <a:lumMod val="75000"/>
                    <a:lumOff val="25000"/>
                  </a:schemeClr>
                </a:solidFill>
                <a:latin typeface="Arial (Body)"/>
              </a:rPr>
              <a:t>Positives, pertinent negatives, and a summary statement have been documented</a:t>
            </a:r>
          </a:p>
        </p:txBody>
      </p:sp>
      <p:pic>
        <p:nvPicPr>
          <p:cNvPr id="6" name="Picture 5" descr="File:&lt;strong&gt;GreenCheck&lt;/strong&gt;.png - Wikipedia, the free encyclopedia">
            <a:extLst>
              <a:ext uri="{FF2B5EF4-FFF2-40B4-BE49-F238E27FC236}">
                <a16:creationId xmlns:a16="http://schemas.microsoft.com/office/drawing/2014/main" id="{D2202CB7-3DB8-400F-834D-8F0507D17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463145"/>
            <a:ext cx="533400" cy="533400"/>
          </a:xfrm>
          <a:prstGeom prst="rect">
            <a:avLst/>
          </a:prstGeom>
        </p:spPr>
      </p:pic>
    </p:spTree>
    <p:extLst>
      <p:ext uri="{BB962C8B-B14F-4D97-AF65-F5344CB8AC3E}">
        <p14:creationId xmlns:p14="http://schemas.microsoft.com/office/powerpoint/2010/main" val="41643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Example - Review of Systems (ROS)</a:t>
            </a:r>
            <a:endParaRPr lang="en-US" b="1" dirty="0"/>
          </a:p>
        </p:txBody>
      </p:sp>
      <p:sp>
        <p:nvSpPr>
          <p:cNvPr id="4" name="TextBox 3">
            <a:extLst>
              <a:ext uri="{FF2B5EF4-FFF2-40B4-BE49-F238E27FC236}">
                <a16:creationId xmlns:a16="http://schemas.microsoft.com/office/drawing/2014/main" id="{BB68C5C0-F19D-48C3-9F07-70900D73BE9E}"/>
              </a:ext>
            </a:extLst>
          </p:cNvPr>
          <p:cNvSpPr txBox="1"/>
          <p:nvPr/>
        </p:nvSpPr>
        <p:spPr>
          <a:xfrm>
            <a:off x="756556" y="1921329"/>
            <a:ext cx="7347858" cy="1107996"/>
          </a:xfrm>
          <a:prstGeom prst="rect">
            <a:avLst/>
          </a:prstGeom>
          <a:noFill/>
        </p:spPr>
        <p:txBody>
          <a:bodyPr wrap="square" rtlCol="0">
            <a:spAutoFit/>
          </a:bodyPr>
          <a:lstStyle/>
          <a:p>
            <a:r>
              <a:rPr lang="en-US" sz="2400" b="1" dirty="0">
                <a:solidFill>
                  <a:schemeClr val="tx1">
                    <a:lumMod val="75000"/>
                    <a:lumOff val="25000"/>
                  </a:schemeClr>
                </a:solidFill>
                <a:latin typeface="Arial (Body)"/>
              </a:rPr>
              <a:t>ROS</a:t>
            </a:r>
            <a:r>
              <a:rPr lang="en-US" sz="2400" dirty="0">
                <a:solidFill>
                  <a:schemeClr val="tx1">
                    <a:lumMod val="75000"/>
                    <a:lumOff val="25000"/>
                  </a:schemeClr>
                </a:solidFill>
                <a:latin typeface="Arial (Body)"/>
              </a:rPr>
              <a:t>: Other than what is stated in the HPI, all others are negative</a:t>
            </a:r>
          </a:p>
          <a:p>
            <a:pPr marL="742950" lvl="1" indent="-285750">
              <a:buFont typeface="Arial" panose="020B0604020202020204" pitchFamily="34" charset="0"/>
              <a:buChar char="•"/>
            </a:pPr>
            <a:endParaRPr lang="en-US" dirty="0"/>
          </a:p>
        </p:txBody>
      </p:sp>
      <p:pic>
        <p:nvPicPr>
          <p:cNvPr id="5" name="Picture 4" descr="File originale ‎ (file in formato SVG, dimensioni nominali 628 ...">
            <a:extLst>
              <a:ext uri="{FF2B5EF4-FFF2-40B4-BE49-F238E27FC236}">
                <a16:creationId xmlns:a16="http://schemas.microsoft.com/office/drawing/2014/main" id="{6DFADEE2-C3FE-4FE4-8C86-F6CB145FFB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1319" y="3611711"/>
            <a:ext cx="609600" cy="639602"/>
          </a:xfrm>
          <a:prstGeom prst="rect">
            <a:avLst/>
          </a:prstGeom>
        </p:spPr>
      </p:pic>
      <p:sp>
        <p:nvSpPr>
          <p:cNvPr id="6" name="TextBox 5">
            <a:extLst>
              <a:ext uri="{FF2B5EF4-FFF2-40B4-BE49-F238E27FC236}">
                <a16:creationId xmlns:a16="http://schemas.microsoft.com/office/drawing/2014/main" id="{62812206-7BDD-4A3A-94CD-062313AF63C4}"/>
              </a:ext>
            </a:extLst>
          </p:cNvPr>
          <p:cNvSpPr txBox="1"/>
          <p:nvPr/>
        </p:nvSpPr>
        <p:spPr>
          <a:xfrm>
            <a:off x="1860919" y="3611711"/>
            <a:ext cx="6560541" cy="1200329"/>
          </a:xfrm>
          <a:prstGeom prst="rect">
            <a:avLst/>
          </a:prstGeom>
          <a:noFill/>
        </p:spPr>
        <p:txBody>
          <a:bodyPr wrap="square" rtlCol="0">
            <a:spAutoFit/>
          </a:bodyPr>
          <a:lstStyle/>
          <a:p>
            <a:r>
              <a:rPr lang="en-US" sz="2400" dirty="0">
                <a:solidFill>
                  <a:schemeClr val="tx1">
                    <a:lumMod val="75000"/>
                    <a:lumOff val="25000"/>
                  </a:schemeClr>
                </a:solidFill>
                <a:latin typeface="Arial (Body)"/>
              </a:rPr>
              <a:t>This statement may be counted as a complete ROS </a:t>
            </a:r>
            <a:r>
              <a:rPr lang="en-US" sz="2400" b="1" i="1" u="sng" dirty="0">
                <a:solidFill>
                  <a:schemeClr val="tx1">
                    <a:lumMod val="75000"/>
                    <a:lumOff val="25000"/>
                  </a:schemeClr>
                </a:solidFill>
                <a:latin typeface="Arial (Body)"/>
              </a:rPr>
              <a:t>only</a:t>
            </a:r>
            <a:r>
              <a:rPr lang="en-US" sz="2400" dirty="0">
                <a:solidFill>
                  <a:schemeClr val="tx1">
                    <a:lumMod val="75000"/>
                    <a:lumOff val="25000"/>
                  </a:schemeClr>
                </a:solidFill>
                <a:latin typeface="Arial (Body)"/>
              </a:rPr>
              <a:t> if there is at least one comment in the HPI that can be counted as ROS </a:t>
            </a:r>
          </a:p>
        </p:txBody>
      </p:sp>
    </p:spTree>
    <p:extLst>
      <p:ext uri="{BB962C8B-B14F-4D97-AF65-F5344CB8AC3E}">
        <p14:creationId xmlns:p14="http://schemas.microsoft.com/office/powerpoint/2010/main" val="109708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Review of Systems (ROS)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239485" y="1650723"/>
            <a:ext cx="8011885" cy="4450800"/>
          </a:xfrm>
        </p:spPr>
        <p:txBody>
          <a:bodyPr>
            <a:normAutofit/>
          </a:bodyPr>
          <a:lstStyle/>
          <a:p>
            <a:pPr marL="403225" indent="-403225" eaLnBrk="0" hangingPunct="0">
              <a:buClr>
                <a:srgbClr val="333333"/>
              </a:buClr>
            </a:pPr>
            <a:r>
              <a:rPr lang="en-US" sz="2800" dirty="0">
                <a:solidFill>
                  <a:srgbClr val="333333"/>
                </a:solidFill>
              </a:rPr>
              <a:t>Who can record the Review of Systems?</a:t>
            </a:r>
          </a:p>
          <a:p>
            <a:pPr marL="860425" lvl="1" indent="-403225" eaLnBrk="0" hangingPunct="0">
              <a:buClr>
                <a:srgbClr val="333333"/>
              </a:buClr>
              <a:buFont typeface="Courier New" panose="02070309020205020404" pitchFamily="49" charset="0"/>
              <a:buChar char="o"/>
            </a:pPr>
            <a:r>
              <a:rPr lang="en-US" sz="2400" dirty="0">
                <a:solidFill>
                  <a:srgbClr val="333333"/>
                </a:solidFill>
              </a:rPr>
              <a:t>ROS can be recorded by ancillary staff in the EMR</a:t>
            </a:r>
          </a:p>
          <a:p>
            <a:pPr marL="860425" lvl="1" indent="-403225" eaLnBrk="0" hangingPunct="0">
              <a:buClr>
                <a:srgbClr val="333333"/>
              </a:buClr>
              <a:buFont typeface="Courier New" panose="02070309020205020404" pitchFamily="49" charset="0"/>
              <a:buChar char="o"/>
            </a:pPr>
            <a:r>
              <a:rPr lang="en-US" sz="2400" dirty="0">
                <a:solidFill>
                  <a:srgbClr val="333333"/>
                </a:solidFill>
              </a:rPr>
              <a:t>ROS can be obtained from the information completed by the patient on the patient history form </a:t>
            </a:r>
          </a:p>
          <a:p>
            <a:pPr marL="1317625" lvl="2" indent="-342900" eaLnBrk="0" hangingPunct="0">
              <a:buClr>
                <a:srgbClr val="333333"/>
              </a:buClr>
              <a:buFont typeface="Wingdings" panose="05000000000000000000" pitchFamily="2" charset="2"/>
              <a:buChar char="§"/>
            </a:pPr>
            <a:r>
              <a:rPr lang="en-US" sz="2400" dirty="0">
                <a:solidFill>
                  <a:srgbClr val="333333"/>
                </a:solidFill>
              </a:rPr>
              <a:t>The patient history form should be reviewed and modified as needed, signed or initialed, and dated by the Physician/ACP.  </a:t>
            </a:r>
          </a:p>
          <a:p>
            <a:pPr marL="1317625" lvl="2" indent="-342900" eaLnBrk="0" hangingPunct="0">
              <a:buClr>
                <a:srgbClr val="333333"/>
              </a:buClr>
              <a:buFont typeface="Wingdings" panose="05000000000000000000" pitchFamily="2" charset="2"/>
              <a:buChar char="§"/>
            </a:pPr>
            <a:r>
              <a:rPr lang="en-US" sz="2400" dirty="0">
                <a:solidFill>
                  <a:srgbClr val="333333"/>
                </a:solidFill>
              </a:rPr>
              <a:t>It should also be referenced in the Physician/ACP’s note. (e.g., “Please refer to scanned patient history form, dated and reviewed by me today”)</a:t>
            </a:r>
          </a:p>
          <a:p>
            <a:endParaRPr lang="en-US" sz="2800" dirty="0"/>
          </a:p>
        </p:txBody>
      </p:sp>
    </p:spTree>
    <p:extLst>
      <p:ext uri="{BB962C8B-B14F-4D97-AF65-F5344CB8AC3E}">
        <p14:creationId xmlns:p14="http://schemas.microsoft.com/office/powerpoint/2010/main" val="10650113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Review of Systems (ROS)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759834"/>
            <a:ext cx="8251371" cy="4450800"/>
          </a:xfrm>
        </p:spPr>
        <p:txBody>
          <a:bodyPr>
            <a:normAutofit/>
          </a:bodyPr>
          <a:lstStyle/>
          <a:p>
            <a:pPr marL="403225" indent="-403225" eaLnBrk="0" hangingPunct="0">
              <a:buClr>
                <a:srgbClr val="333333"/>
              </a:buClr>
            </a:pPr>
            <a:r>
              <a:rPr lang="en-US" sz="2800" dirty="0"/>
              <a:t>When you do a </a:t>
            </a:r>
            <a:r>
              <a:rPr lang="en-US" sz="2800" i="1" dirty="0"/>
              <a:t>medically necessary</a:t>
            </a:r>
            <a:r>
              <a:rPr lang="en-US" sz="2800" dirty="0"/>
              <a:t> </a:t>
            </a:r>
            <a:r>
              <a:rPr lang="en-US" sz="2800" u="sng" dirty="0"/>
              <a:t>full</a:t>
            </a:r>
            <a:r>
              <a:rPr lang="en-US" sz="2800" dirty="0"/>
              <a:t> review of systems, you may document your positive and pertinent negative findings and then state “All others negative” and receive credit for all 14 systems</a:t>
            </a:r>
          </a:p>
          <a:p>
            <a:pPr marL="860425" lvl="1" indent="-342900" eaLnBrk="0" hangingPunct="0">
              <a:buClr>
                <a:srgbClr val="333333"/>
              </a:buClr>
              <a:buFont typeface="Courier New" panose="02070309020205020404" pitchFamily="49" charset="0"/>
              <a:buChar char="o"/>
            </a:pPr>
            <a:r>
              <a:rPr lang="en-US" sz="2400" dirty="0"/>
              <a:t>  Do </a:t>
            </a:r>
            <a:r>
              <a:rPr lang="en-US" sz="2400" u="sng" dirty="0"/>
              <a:t>not</a:t>
            </a:r>
            <a:r>
              <a:rPr lang="en-US" sz="2400" b="1" u="sng" dirty="0"/>
              <a:t> </a:t>
            </a:r>
            <a:r>
              <a:rPr lang="en-US" sz="2400" dirty="0"/>
              <a:t>state “All others </a:t>
            </a:r>
            <a:r>
              <a:rPr lang="en-US" sz="2400" i="1" dirty="0"/>
              <a:t>noncontributory</a:t>
            </a:r>
            <a:r>
              <a:rPr lang="en-US" sz="2400" dirty="0"/>
              <a:t>” </a:t>
            </a:r>
          </a:p>
          <a:p>
            <a:pPr marL="346083" lvl="1" indent="0" eaLnBrk="0" hangingPunct="0">
              <a:buClr>
                <a:srgbClr val="333333"/>
              </a:buClr>
              <a:buNone/>
            </a:pPr>
            <a:endParaRPr lang="en-US" sz="800" dirty="0"/>
          </a:p>
          <a:p>
            <a:pPr marL="403225" indent="-342900" eaLnBrk="0" hangingPunct="0">
              <a:buClr>
                <a:srgbClr val="333333"/>
              </a:buClr>
            </a:pPr>
            <a:r>
              <a:rPr lang="en-US" sz="2800" dirty="0"/>
              <a:t>It is </a:t>
            </a:r>
            <a:r>
              <a:rPr lang="en-US" sz="2800" u="sng" dirty="0"/>
              <a:t>not</a:t>
            </a:r>
            <a:r>
              <a:rPr lang="en-US" sz="2800" dirty="0"/>
              <a:t> expected that a Physician/ACP would </a:t>
            </a:r>
            <a:r>
              <a:rPr lang="en-US" sz="2800" u="sng" dirty="0"/>
              <a:t>always</a:t>
            </a:r>
            <a:r>
              <a:rPr lang="en-US" sz="2800" dirty="0"/>
              <a:t> document “all others negative” since that level of detail is not always medically necessary</a:t>
            </a:r>
          </a:p>
        </p:txBody>
      </p:sp>
    </p:spTree>
    <p:extLst>
      <p:ext uri="{BB962C8B-B14F-4D97-AF65-F5344CB8AC3E}">
        <p14:creationId xmlns:p14="http://schemas.microsoft.com/office/powerpoint/2010/main" val="22711901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Review of Systems (ROS)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682621"/>
            <a:ext cx="8251371" cy="4450800"/>
          </a:xfrm>
        </p:spPr>
        <p:txBody>
          <a:bodyPr>
            <a:normAutofit/>
          </a:bodyPr>
          <a:lstStyle/>
          <a:p>
            <a:pPr marL="403225" indent="-403225" eaLnBrk="0" hangingPunct="0">
              <a:buClr>
                <a:srgbClr val="333333"/>
              </a:buClr>
            </a:pPr>
            <a:r>
              <a:rPr lang="en-US" sz="2800" dirty="0"/>
              <a:t>If you are using a handwritten template and the “all others negative” box is checked without positives or pertinent negatives noted, it is </a:t>
            </a:r>
            <a:r>
              <a:rPr lang="en-US" sz="2800" u="sng" dirty="0"/>
              <a:t>not</a:t>
            </a:r>
            <a:r>
              <a:rPr lang="en-US" sz="2800" dirty="0"/>
              <a:t> considered a complete ROS</a:t>
            </a:r>
          </a:p>
          <a:p>
            <a:pPr marL="860425" lvl="1" indent="-342900" eaLnBrk="0" hangingPunct="0">
              <a:buFont typeface="Courier New" panose="02070309020205020404" pitchFamily="49" charset="0"/>
              <a:buChar char="o"/>
            </a:pPr>
            <a:r>
              <a:rPr lang="en-US" sz="2400" dirty="0"/>
              <a:t> Must document at least one system</a:t>
            </a:r>
          </a:p>
          <a:p>
            <a:pPr marL="860425" lvl="1" indent="-342900" eaLnBrk="0" hangingPunct="0">
              <a:buFont typeface="Courier New" panose="02070309020205020404" pitchFamily="49" charset="0"/>
              <a:buChar char="o"/>
            </a:pPr>
            <a:endParaRPr lang="en-US" sz="800" dirty="0"/>
          </a:p>
          <a:p>
            <a:pPr marL="403225" indent="-403225" eaLnBrk="0" hangingPunct="0">
              <a:buClr>
                <a:srgbClr val="333333"/>
              </a:buClr>
            </a:pPr>
            <a:r>
              <a:rPr lang="en-US" sz="2800" dirty="0"/>
              <a:t>A straight line through check boxes does not count on a handwritten form or template</a:t>
            </a:r>
          </a:p>
          <a:p>
            <a:pPr marL="403225" indent="-403225" eaLnBrk="0" hangingPunct="0">
              <a:buClr>
                <a:srgbClr val="333333"/>
              </a:buClr>
            </a:pPr>
            <a:endParaRPr lang="en-US" sz="800" dirty="0"/>
          </a:p>
          <a:p>
            <a:pPr marL="403225" indent="-403225" eaLnBrk="0" hangingPunct="0">
              <a:buClr>
                <a:srgbClr val="333333"/>
              </a:buClr>
            </a:pPr>
            <a:r>
              <a:rPr lang="en-US" sz="2800" dirty="0"/>
              <a:t>High level codes in most categories require documentation of 10 or more systems for ROS</a:t>
            </a:r>
          </a:p>
        </p:txBody>
      </p:sp>
    </p:spTree>
    <p:extLst>
      <p:ext uri="{BB962C8B-B14F-4D97-AF65-F5344CB8AC3E}">
        <p14:creationId xmlns:p14="http://schemas.microsoft.com/office/powerpoint/2010/main" val="5937172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Past, Family, Social History (PFSH)</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711653" y="1972453"/>
            <a:ext cx="7685314" cy="4450800"/>
          </a:xfrm>
        </p:spPr>
        <p:txBody>
          <a:bodyPr>
            <a:normAutofit/>
          </a:bodyPr>
          <a:lstStyle/>
          <a:p>
            <a:r>
              <a:rPr lang="en-US" sz="2400" dirty="0"/>
              <a:t>Past Medical History:</a:t>
            </a:r>
          </a:p>
          <a:p>
            <a:pPr lvl="1">
              <a:buClr>
                <a:srgbClr val="333333"/>
              </a:buClr>
              <a:buFont typeface="Courier New" panose="02070309020205020404" pitchFamily="49" charset="0"/>
              <a:buChar char="o"/>
            </a:pPr>
            <a:r>
              <a:rPr lang="en-US" sz="2400" dirty="0"/>
              <a:t> Current medications, past surgeries, past illnesses</a:t>
            </a:r>
          </a:p>
          <a:p>
            <a:r>
              <a:rPr lang="en-US" sz="2400" dirty="0"/>
              <a:t>Family History:</a:t>
            </a:r>
          </a:p>
          <a:p>
            <a:pPr lvl="1">
              <a:buClr>
                <a:srgbClr val="333333"/>
              </a:buClr>
              <a:buFont typeface="Courier New" panose="02070309020205020404" pitchFamily="49" charset="0"/>
              <a:buChar char="o"/>
            </a:pPr>
            <a:r>
              <a:rPr lang="en-US" sz="2400" dirty="0"/>
              <a:t> Family medical history relating to patient’s current illness; high risk or hereditary diseases that may place the patient at risk</a:t>
            </a:r>
          </a:p>
          <a:p>
            <a:r>
              <a:rPr lang="en-US" sz="2400" dirty="0"/>
              <a:t>Social History:</a:t>
            </a:r>
          </a:p>
          <a:p>
            <a:pPr lvl="1">
              <a:buClr>
                <a:srgbClr val="333333"/>
              </a:buClr>
              <a:buFont typeface="Courier New" panose="02070309020205020404" pitchFamily="49" charset="0"/>
              <a:buChar char="o"/>
            </a:pPr>
            <a:r>
              <a:rPr lang="en-US" sz="2400" dirty="0"/>
              <a:t> Use of tobacco or alcohol, living arrangements, occupation, marital status</a:t>
            </a:r>
          </a:p>
          <a:p>
            <a:endParaRPr lang="en-US" sz="2800" dirty="0"/>
          </a:p>
        </p:txBody>
      </p:sp>
    </p:spTree>
    <p:extLst>
      <p:ext uri="{BB962C8B-B14F-4D97-AF65-F5344CB8AC3E}">
        <p14:creationId xmlns:p14="http://schemas.microsoft.com/office/powerpoint/2010/main" val="27974680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Past, Family, Social History (PFSH)</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987421"/>
            <a:ext cx="8251371" cy="4450800"/>
          </a:xfrm>
        </p:spPr>
        <p:txBody>
          <a:bodyPr>
            <a:normAutofit/>
          </a:bodyPr>
          <a:lstStyle/>
          <a:p>
            <a:pPr marL="403225" indent="-403225" eaLnBrk="0" hangingPunct="0">
              <a:buClr>
                <a:srgbClr val="333333"/>
              </a:buClr>
            </a:pPr>
            <a:r>
              <a:rPr lang="en-US" sz="2800" dirty="0"/>
              <a:t>Who can record the PFSH?</a:t>
            </a:r>
          </a:p>
          <a:p>
            <a:pPr marL="860425" lvl="1" indent="-403225" eaLnBrk="0" hangingPunct="0">
              <a:buClr>
                <a:srgbClr val="333333"/>
              </a:buClr>
              <a:buFont typeface="Courier New" panose="02070309020205020404" pitchFamily="49" charset="0"/>
              <a:buChar char="o"/>
            </a:pPr>
            <a:r>
              <a:rPr lang="en-US" sz="2400" dirty="0"/>
              <a:t>PFSH can be recorded by ancillary staff in the EMR</a:t>
            </a:r>
          </a:p>
          <a:p>
            <a:pPr marL="860425" lvl="1" indent="-403225" eaLnBrk="0" hangingPunct="0">
              <a:buClr>
                <a:srgbClr val="333333"/>
              </a:buClr>
              <a:buFont typeface="Courier New" panose="02070309020205020404" pitchFamily="49" charset="0"/>
              <a:buChar char="o"/>
            </a:pPr>
            <a:r>
              <a:rPr lang="en-US" sz="2400" dirty="0"/>
              <a:t>PFSH can be recorded from the information on the patient history form</a:t>
            </a:r>
          </a:p>
          <a:p>
            <a:pPr marL="1260475" lvl="2" indent="-403225" eaLnBrk="0" hangingPunct="0">
              <a:buClr>
                <a:srgbClr val="333333"/>
              </a:buClr>
              <a:buFont typeface="Wingdings" panose="05000000000000000000" pitchFamily="2" charset="2"/>
              <a:buChar char="§"/>
            </a:pPr>
            <a:r>
              <a:rPr lang="en-US" sz="2400" dirty="0"/>
              <a:t>The patient history form should be reviewed and modified as needed, signed or initialed, and dated by the Physician/ACP.  It should also be referenced in the Physician/ACP’s note. (e.g., “Please refer to scanned patient history form, dated and reviewed by me today”)</a:t>
            </a:r>
          </a:p>
          <a:p>
            <a:endParaRPr lang="en-US" sz="2800" dirty="0"/>
          </a:p>
        </p:txBody>
      </p:sp>
    </p:spTree>
    <p:extLst>
      <p:ext uri="{BB962C8B-B14F-4D97-AF65-F5344CB8AC3E}">
        <p14:creationId xmlns:p14="http://schemas.microsoft.com/office/powerpoint/2010/main" val="35463542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Past, Family, Social History (PFSH)</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517070" y="1595536"/>
            <a:ext cx="7826829" cy="4892350"/>
          </a:xfrm>
        </p:spPr>
        <p:txBody>
          <a:bodyPr>
            <a:noAutofit/>
          </a:bodyPr>
          <a:lstStyle/>
          <a:p>
            <a:r>
              <a:rPr lang="en-US" sz="2400" dirty="0">
                <a:latin typeface="Arial (Body)"/>
              </a:rPr>
              <a:t>Stating “negative,” “noncontributory,” “unremarkable,” or “unknown” is not considered sufficient documentation</a:t>
            </a:r>
          </a:p>
          <a:p>
            <a:pPr lvl="2">
              <a:buClr>
                <a:srgbClr val="333333"/>
              </a:buClr>
              <a:buFont typeface="Courier New" panose="02070309020205020404" pitchFamily="49" charset="0"/>
              <a:buChar char="o"/>
            </a:pPr>
            <a:r>
              <a:rPr lang="en-US" sz="2400" dirty="0">
                <a:latin typeface="Arial (Body)"/>
              </a:rPr>
              <a:t> </a:t>
            </a:r>
            <a:r>
              <a:rPr lang="en-US" sz="2200" dirty="0">
                <a:latin typeface="Arial (Body)"/>
              </a:rPr>
              <a:t>Specific information must be described</a:t>
            </a:r>
          </a:p>
          <a:p>
            <a:pPr lvl="2">
              <a:buClr>
                <a:srgbClr val="333333"/>
              </a:buClr>
              <a:buFont typeface="Courier New" panose="02070309020205020404" pitchFamily="49" charset="0"/>
              <a:buChar char="o"/>
            </a:pPr>
            <a:r>
              <a:rPr lang="en-US" sz="2200" dirty="0">
                <a:latin typeface="Arial (Body)"/>
              </a:rPr>
              <a:t> Although Canopy options currently include:    noncontributory, negative, not significant, etc., you will need to identify specific aspects of PFSH </a:t>
            </a:r>
          </a:p>
          <a:p>
            <a:pPr lvl="2">
              <a:buClr>
                <a:srgbClr val="333333"/>
              </a:buClr>
              <a:buFont typeface="Courier New" panose="02070309020205020404" pitchFamily="49" charset="0"/>
              <a:buChar char="o"/>
            </a:pPr>
            <a:r>
              <a:rPr lang="en-US" sz="2200" dirty="0">
                <a:latin typeface="Arial (Body)"/>
              </a:rPr>
              <a:t> Example: family history negative for lung cancer</a:t>
            </a:r>
          </a:p>
          <a:p>
            <a:pPr>
              <a:buClr>
                <a:srgbClr val="333333"/>
              </a:buClr>
            </a:pPr>
            <a:r>
              <a:rPr lang="en-US" sz="2400" dirty="0">
                <a:latin typeface="Arial (Body)"/>
              </a:rPr>
              <a:t>If the family history is unknown (e.g., adoption), document the reason and credit will be given</a:t>
            </a:r>
          </a:p>
          <a:p>
            <a:pPr lvl="2">
              <a:buClr>
                <a:srgbClr val="333333"/>
              </a:buClr>
              <a:buFont typeface="Courier New" panose="02070309020205020404" pitchFamily="49" charset="0"/>
              <a:buChar char="o"/>
            </a:pPr>
            <a:r>
              <a:rPr lang="en-US" sz="2800" dirty="0">
                <a:latin typeface="Arial (Body)"/>
              </a:rPr>
              <a:t> </a:t>
            </a:r>
            <a:r>
              <a:rPr lang="en-US" sz="2200" dirty="0">
                <a:latin typeface="Arial (Body)"/>
              </a:rPr>
              <a:t>Example: Family history unknown due to adoption.</a:t>
            </a:r>
          </a:p>
          <a:p>
            <a:pPr>
              <a:buClr>
                <a:srgbClr val="333333"/>
              </a:buClr>
            </a:pPr>
            <a:r>
              <a:rPr lang="en-US" sz="2400" dirty="0">
                <a:latin typeface="Arial (Body)"/>
              </a:rPr>
              <a:t>Most high level codes require documentation of all three components</a:t>
            </a:r>
          </a:p>
        </p:txBody>
      </p:sp>
    </p:spTree>
    <p:extLst>
      <p:ext uri="{BB962C8B-B14F-4D97-AF65-F5344CB8AC3E}">
        <p14:creationId xmlns:p14="http://schemas.microsoft.com/office/powerpoint/2010/main" val="177016733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Example - Past, Family, Social History</a:t>
            </a:r>
            <a:endParaRPr lang="en-US" b="1" dirty="0"/>
          </a:p>
        </p:txBody>
      </p:sp>
      <p:sp>
        <p:nvSpPr>
          <p:cNvPr id="4" name="Content Placeholder 2">
            <a:extLst>
              <a:ext uri="{FF2B5EF4-FFF2-40B4-BE49-F238E27FC236}">
                <a16:creationId xmlns:a16="http://schemas.microsoft.com/office/drawing/2014/main" id="{0C71EA00-C05C-438D-9E1B-A3DA920270AD}"/>
              </a:ext>
            </a:extLst>
          </p:cNvPr>
          <p:cNvSpPr>
            <a:spLocks noGrp="1"/>
          </p:cNvSpPr>
          <p:nvPr>
            <p:ph idx="1"/>
          </p:nvPr>
        </p:nvSpPr>
        <p:spPr>
          <a:xfrm>
            <a:off x="664028" y="1545772"/>
            <a:ext cx="7532914" cy="3037114"/>
          </a:xfrm>
        </p:spPr>
        <p:txBody>
          <a:bodyPr>
            <a:noAutofit/>
          </a:bodyPr>
          <a:lstStyle/>
          <a:p>
            <a:pPr marL="0" indent="0">
              <a:buNone/>
            </a:pPr>
            <a:r>
              <a:rPr lang="en-US" sz="2400" dirty="0"/>
              <a:t>New patient presents for evaluation of chest pain.</a:t>
            </a:r>
          </a:p>
          <a:p>
            <a:pPr marL="0" indent="0">
              <a:buNone/>
            </a:pPr>
            <a:endParaRPr lang="en-US" sz="800" i="1" dirty="0"/>
          </a:p>
          <a:p>
            <a:pPr marL="0" indent="0">
              <a:buNone/>
            </a:pPr>
            <a:r>
              <a:rPr lang="en-US" sz="2400" i="1" dirty="0">
                <a:solidFill>
                  <a:srgbClr val="008C95"/>
                </a:solidFill>
              </a:rPr>
              <a:t>Past medical history</a:t>
            </a:r>
            <a:r>
              <a:rPr lang="en-US" sz="2400" dirty="0"/>
              <a:t>: MI in 2012, and CVA in 2014</a:t>
            </a:r>
          </a:p>
          <a:p>
            <a:pPr marL="0" indent="0">
              <a:buNone/>
            </a:pPr>
            <a:endParaRPr lang="en-US" sz="800" dirty="0"/>
          </a:p>
          <a:p>
            <a:pPr marL="0" indent="0">
              <a:buNone/>
            </a:pPr>
            <a:r>
              <a:rPr lang="en-US" sz="2400" i="1" dirty="0">
                <a:solidFill>
                  <a:srgbClr val="008C95"/>
                </a:solidFill>
              </a:rPr>
              <a:t>Family history</a:t>
            </a:r>
            <a:r>
              <a:rPr lang="en-US" sz="2400" dirty="0">
                <a:solidFill>
                  <a:srgbClr val="008C95"/>
                </a:solidFill>
              </a:rPr>
              <a:t>: </a:t>
            </a:r>
            <a:r>
              <a:rPr lang="en-US" sz="2400" dirty="0"/>
              <a:t>Father deceased from MI at age 53, mother still living but in poor health (lung cancer)</a:t>
            </a:r>
          </a:p>
          <a:p>
            <a:pPr marL="0" indent="0">
              <a:buNone/>
            </a:pPr>
            <a:endParaRPr lang="en-US" sz="800" dirty="0"/>
          </a:p>
          <a:p>
            <a:pPr marL="0" indent="0">
              <a:buNone/>
            </a:pPr>
            <a:r>
              <a:rPr lang="en-US" sz="2400" i="1" dirty="0">
                <a:solidFill>
                  <a:srgbClr val="008C95"/>
                </a:solidFill>
              </a:rPr>
              <a:t>Social history</a:t>
            </a:r>
            <a:r>
              <a:rPr lang="en-US" sz="2400" dirty="0">
                <a:solidFill>
                  <a:srgbClr val="008C95"/>
                </a:solidFill>
              </a:rPr>
              <a:t>:</a:t>
            </a:r>
            <a:r>
              <a:rPr lang="en-US" sz="2400" dirty="0"/>
              <a:t> Patient smokes two packs of cigarettes per day, drinks socially on occasion</a:t>
            </a:r>
          </a:p>
        </p:txBody>
      </p:sp>
      <p:pic>
        <p:nvPicPr>
          <p:cNvPr id="5" name="Picture 4" descr="File:&lt;strong&gt;GreenCheck&lt;/strong&gt;.png - Wikipedia, the free encyclopedia">
            <a:extLst>
              <a:ext uri="{FF2B5EF4-FFF2-40B4-BE49-F238E27FC236}">
                <a16:creationId xmlns:a16="http://schemas.microsoft.com/office/drawing/2014/main" id="{7ED9AF35-534E-4F24-AD3C-8D5104678B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191" y="4918620"/>
            <a:ext cx="533400" cy="533400"/>
          </a:xfrm>
          <a:prstGeom prst="rect">
            <a:avLst/>
          </a:prstGeom>
        </p:spPr>
      </p:pic>
      <p:sp>
        <p:nvSpPr>
          <p:cNvPr id="6" name="Rectangle 5">
            <a:extLst>
              <a:ext uri="{FF2B5EF4-FFF2-40B4-BE49-F238E27FC236}">
                <a16:creationId xmlns:a16="http://schemas.microsoft.com/office/drawing/2014/main" id="{A6374374-6E82-49C9-BBC7-63349D2EE8DA}"/>
              </a:ext>
            </a:extLst>
          </p:cNvPr>
          <p:cNvSpPr/>
          <p:nvPr/>
        </p:nvSpPr>
        <p:spPr>
          <a:xfrm>
            <a:off x="1492481" y="5067300"/>
            <a:ext cx="7129004" cy="769441"/>
          </a:xfrm>
          <a:prstGeom prst="rect">
            <a:avLst/>
          </a:prstGeom>
        </p:spPr>
        <p:txBody>
          <a:bodyPr wrap="square">
            <a:spAutoFit/>
          </a:bodyPr>
          <a:lstStyle/>
          <a:p>
            <a:r>
              <a:rPr lang="en-US" sz="2200" dirty="0">
                <a:solidFill>
                  <a:schemeClr val="tx1">
                    <a:lumMod val="75000"/>
                    <a:lumOff val="25000"/>
                  </a:schemeClr>
                </a:solidFill>
                <a:latin typeface="Arial (Body)"/>
              </a:rPr>
              <a:t>This is appropriate documentation of a Complete PFSH  </a:t>
            </a:r>
          </a:p>
          <a:p>
            <a:pPr marL="800100" lvl="1" indent="-342900">
              <a:buFont typeface="Courier New" panose="02070309020205020404" pitchFamily="49" charset="0"/>
              <a:buChar char="o"/>
            </a:pPr>
            <a:r>
              <a:rPr lang="en-US" sz="2200" dirty="0">
                <a:solidFill>
                  <a:schemeClr val="tx1">
                    <a:lumMod val="75000"/>
                    <a:lumOff val="25000"/>
                  </a:schemeClr>
                </a:solidFill>
                <a:latin typeface="Arial (Body)"/>
              </a:rPr>
              <a:t>All three areas of history are addressed</a:t>
            </a:r>
          </a:p>
        </p:txBody>
      </p:sp>
    </p:spTree>
    <p:extLst>
      <p:ext uri="{BB962C8B-B14F-4D97-AF65-F5344CB8AC3E}">
        <p14:creationId xmlns:p14="http://schemas.microsoft.com/office/powerpoint/2010/main" val="2356567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Compliance Program Overview</a:t>
            </a:r>
          </a:p>
        </p:txBody>
      </p:sp>
      <p:graphicFrame>
        <p:nvGraphicFramePr>
          <p:cNvPr id="4" name="Table 3">
            <a:extLst>
              <a:ext uri="{FF2B5EF4-FFF2-40B4-BE49-F238E27FC236}">
                <a16:creationId xmlns:a16="http://schemas.microsoft.com/office/drawing/2014/main" id="{00395E72-A7A0-4F15-9AE1-D020539D8837}"/>
              </a:ext>
            </a:extLst>
          </p:cNvPr>
          <p:cNvGraphicFramePr>
            <a:graphicFrameLocks noGrp="1"/>
          </p:cNvGraphicFramePr>
          <p:nvPr>
            <p:extLst>
              <p:ext uri="{D42A27DB-BD31-4B8C-83A1-F6EECF244321}">
                <p14:modId xmlns:p14="http://schemas.microsoft.com/office/powerpoint/2010/main" val="4252269557"/>
              </p:ext>
            </p:extLst>
          </p:nvPr>
        </p:nvGraphicFramePr>
        <p:xfrm>
          <a:off x="308569" y="1554089"/>
          <a:ext cx="8582213" cy="4587240"/>
        </p:xfrm>
        <a:graphic>
          <a:graphicData uri="http://schemas.openxmlformats.org/drawingml/2006/table">
            <a:tbl>
              <a:tblPr firstRow="1" bandRow="1">
                <a:tableStyleId>{85BE263C-DBD7-4A20-BB59-AAB30ACAA65A}</a:tableStyleId>
              </a:tblPr>
              <a:tblGrid>
                <a:gridCol w="2364293">
                  <a:extLst>
                    <a:ext uri="{9D8B030D-6E8A-4147-A177-3AD203B41FA5}">
                      <a16:colId xmlns:a16="http://schemas.microsoft.com/office/drawing/2014/main" val="3727012977"/>
                    </a:ext>
                  </a:extLst>
                </a:gridCol>
                <a:gridCol w="815926">
                  <a:extLst>
                    <a:ext uri="{9D8B030D-6E8A-4147-A177-3AD203B41FA5}">
                      <a16:colId xmlns:a16="http://schemas.microsoft.com/office/drawing/2014/main" val="2571959391"/>
                    </a:ext>
                  </a:extLst>
                </a:gridCol>
                <a:gridCol w="5401994">
                  <a:extLst>
                    <a:ext uri="{9D8B030D-6E8A-4147-A177-3AD203B41FA5}">
                      <a16:colId xmlns:a16="http://schemas.microsoft.com/office/drawing/2014/main" val="1531984632"/>
                    </a:ext>
                  </a:extLst>
                </a:gridCol>
              </a:tblGrid>
              <a:tr h="370840">
                <a:tc>
                  <a:txBody>
                    <a:bodyPr/>
                    <a:lstStyle/>
                    <a:p>
                      <a:r>
                        <a:rPr lang="en-US" sz="1800" dirty="0"/>
                        <a:t>Audit Finding</a:t>
                      </a:r>
                    </a:p>
                  </a:txBody>
                  <a:tcPr/>
                </a:tc>
                <a:tc>
                  <a:txBody>
                    <a:bodyPr/>
                    <a:lstStyle/>
                    <a:p>
                      <a:pPr algn="ctr"/>
                      <a:r>
                        <a:rPr lang="en-US" sz="1800" dirty="0"/>
                        <a:t>Points</a:t>
                      </a:r>
                    </a:p>
                  </a:txBody>
                  <a:tcPr/>
                </a:tc>
                <a:tc>
                  <a:txBody>
                    <a:bodyPr/>
                    <a:lstStyle/>
                    <a:p>
                      <a:r>
                        <a:rPr lang="en-US" sz="1800" dirty="0"/>
                        <a:t>Description</a:t>
                      </a:r>
                    </a:p>
                  </a:txBody>
                  <a:tcPr/>
                </a:tc>
                <a:extLst>
                  <a:ext uri="{0D108BD9-81ED-4DB2-BD59-A6C34878D82A}">
                    <a16:rowId xmlns:a16="http://schemas.microsoft.com/office/drawing/2014/main" val="1972157990"/>
                  </a:ext>
                </a:extLst>
              </a:tr>
              <a:tr h="370840">
                <a:tc>
                  <a:txBody>
                    <a:bodyPr/>
                    <a:lstStyle/>
                    <a:p>
                      <a:r>
                        <a:rPr lang="en-US" sz="1600" dirty="0"/>
                        <a:t>Delete CPT</a:t>
                      </a:r>
                    </a:p>
                  </a:txBody>
                  <a:tcPr/>
                </a:tc>
                <a:tc>
                  <a:txBody>
                    <a:bodyPr/>
                    <a:lstStyle/>
                    <a:p>
                      <a:pPr algn="ctr"/>
                      <a:r>
                        <a:rPr lang="en-US" sz="1600" dirty="0"/>
                        <a:t>-100</a:t>
                      </a:r>
                    </a:p>
                  </a:txBody>
                  <a:tcPr/>
                </a:tc>
                <a:tc>
                  <a:txBody>
                    <a:bodyPr/>
                    <a:lstStyle/>
                    <a:p>
                      <a:r>
                        <a:rPr lang="en-US" sz="1600" dirty="0"/>
                        <a:t>No medical record documentation to support CPT code</a:t>
                      </a:r>
                    </a:p>
                  </a:txBody>
                  <a:tcPr/>
                </a:tc>
                <a:extLst>
                  <a:ext uri="{0D108BD9-81ED-4DB2-BD59-A6C34878D82A}">
                    <a16:rowId xmlns:a16="http://schemas.microsoft.com/office/drawing/2014/main" val="3333619579"/>
                  </a:ext>
                </a:extLst>
              </a:tr>
              <a:tr h="370840">
                <a:tc>
                  <a:txBody>
                    <a:bodyPr/>
                    <a:lstStyle/>
                    <a:p>
                      <a:r>
                        <a:rPr lang="en-US" sz="1600" dirty="0"/>
                        <a:t>E/M No Code</a:t>
                      </a:r>
                    </a:p>
                  </a:txBody>
                  <a:tcPr/>
                </a:tc>
                <a:tc>
                  <a:txBody>
                    <a:bodyPr/>
                    <a:lstStyle/>
                    <a:p>
                      <a:pPr algn="ctr"/>
                      <a:r>
                        <a:rPr lang="en-US" sz="1600" dirty="0"/>
                        <a:t>-100</a:t>
                      </a:r>
                    </a:p>
                  </a:txBody>
                  <a:tcPr/>
                </a:tc>
                <a:tc>
                  <a:txBody>
                    <a:bodyPr/>
                    <a:lstStyle/>
                    <a:p>
                      <a:r>
                        <a:rPr lang="en-US" sz="1600" dirty="0"/>
                        <a:t>No medical record documentation to support an E/M service</a:t>
                      </a:r>
                    </a:p>
                  </a:txBody>
                  <a:tcPr/>
                </a:tc>
                <a:extLst>
                  <a:ext uri="{0D108BD9-81ED-4DB2-BD59-A6C34878D82A}">
                    <a16:rowId xmlns:a16="http://schemas.microsoft.com/office/drawing/2014/main" val="3564362576"/>
                  </a:ext>
                </a:extLst>
              </a:tr>
              <a:tr h="370840">
                <a:tc>
                  <a:txBody>
                    <a:bodyPr/>
                    <a:lstStyle/>
                    <a:p>
                      <a:r>
                        <a:rPr lang="en-US" sz="1600" dirty="0"/>
                        <a:t>CPT Change – Overcode</a:t>
                      </a:r>
                    </a:p>
                  </a:txBody>
                  <a:tcPr/>
                </a:tc>
                <a:tc>
                  <a:txBody>
                    <a:bodyPr/>
                    <a:lstStyle/>
                    <a:p>
                      <a:pPr algn="ctr"/>
                      <a:r>
                        <a:rPr lang="en-US" sz="1600" dirty="0"/>
                        <a:t>-80</a:t>
                      </a:r>
                    </a:p>
                  </a:txBody>
                  <a:tcPr/>
                </a:tc>
                <a:tc>
                  <a:txBody>
                    <a:bodyPr/>
                    <a:lstStyle/>
                    <a:p>
                      <a:r>
                        <a:rPr lang="en-US" sz="1600" dirty="0"/>
                        <a:t>Medical record documentation supports a different CPT code than selected, resulting in an overcode</a:t>
                      </a:r>
                    </a:p>
                  </a:txBody>
                  <a:tcPr/>
                </a:tc>
                <a:extLst>
                  <a:ext uri="{0D108BD9-81ED-4DB2-BD59-A6C34878D82A}">
                    <a16:rowId xmlns:a16="http://schemas.microsoft.com/office/drawing/2014/main" val="3620782836"/>
                  </a:ext>
                </a:extLst>
              </a:tr>
              <a:tr h="370840">
                <a:tc>
                  <a:txBody>
                    <a:bodyPr/>
                    <a:lstStyle/>
                    <a:p>
                      <a:r>
                        <a:rPr lang="en-US" sz="1600" dirty="0"/>
                        <a:t>E/M Category Change – Overcode</a:t>
                      </a:r>
                    </a:p>
                  </a:txBody>
                  <a:tcPr/>
                </a:tc>
                <a:tc>
                  <a:txBody>
                    <a:bodyPr/>
                    <a:lstStyle/>
                    <a:p>
                      <a:pPr algn="ctr"/>
                      <a:r>
                        <a:rPr lang="en-US" sz="1600" dirty="0"/>
                        <a:t>-80</a:t>
                      </a:r>
                    </a:p>
                  </a:txBody>
                  <a:tcPr/>
                </a:tc>
                <a:tc>
                  <a:txBody>
                    <a:bodyPr/>
                    <a:lstStyle/>
                    <a:p>
                      <a:r>
                        <a:rPr lang="en-US" sz="1600" dirty="0"/>
                        <a:t>Medical record documentation supports an E/M code from a different E/M category, resulting in an overcode</a:t>
                      </a:r>
                    </a:p>
                  </a:txBody>
                  <a:tcPr/>
                </a:tc>
                <a:extLst>
                  <a:ext uri="{0D108BD9-81ED-4DB2-BD59-A6C34878D82A}">
                    <a16:rowId xmlns:a16="http://schemas.microsoft.com/office/drawing/2014/main" val="4032801798"/>
                  </a:ext>
                </a:extLst>
              </a:tr>
              <a:tr h="370840">
                <a:tc>
                  <a:txBody>
                    <a:bodyPr/>
                    <a:lstStyle/>
                    <a:p>
                      <a:r>
                        <a:rPr lang="en-US" sz="1600" dirty="0"/>
                        <a:t>E/M Undercoded by 2-4 levels</a:t>
                      </a:r>
                    </a:p>
                  </a:txBody>
                  <a:tcPr/>
                </a:tc>
                <a:tc>
                  <a:txBody>
                    <a:bodyPr/>
                    <a:lstStyle/>
                    <a:p>
                      <a:pPr algn="ctr"/>
                      <a:r>
                        <a:rPr lang="en-US" sz="1600" dirty="0"/>
                        <a:t>-80</a:t>
                      </a:r>
                    </a:p>
                  </a:txBody>
                  <a:tcPr/>
                </a:tc>
                <a:tc>
                  <a:txBody>
                    <a:bodyPr/>
                    <a:lstStyle/>
                    <a:p>
                      <a:r>
                        <a:rPr lang="en-US" sz="1600" dirty="0"/>
                        <a:t>Medical record documentation supports a higher level E/M code than selected</a:t>
                      </a:r>
                    </a:p>
                  </a:txBody>
                  <a:tcPr/>
                </a:tc>
                <a:extLst>
                  <a:ext uri="{0D108BD9-81ED-4DB2-BD59-A6C34878D82A}">
                    <a16:rowId xmlns:a16="http://schemas.microsoft.com/office/drawing/2014/main" val="1397914935"/>
                  </a:ext>
                </a:extLst>
              </a:tr>
              <a:tr h="370840">
                <a:tc>
                  <a:txBody>
                    <a:bodyPr/>
                    <a:lstStyle/>
                    <a:p>
                      <a:r>
                        <a:rPr lang="en-US" sz="1600" dirty="0"/>
                        <a:t>E/M Overcoded by 2-4 levels</a:t>
                      </a:r>
                    </a:p>
                  </a:txBody>
                  <a:tcPr/>
                </a:tc>
                <a:tc>
                  <a:txBody>
                    <a:bodyPr/>
                    <a:lstStyle/>
                    <a:p>
                      <a:pPr algn="ctr"/>
                      <a:r>
                        <a:rPr lang="en-US" sz="1600" dirty="0"/>
                        <a:t>-80</a:t>
                      </a:r>
                    </a:p>
                  </a:txBody>
                  <a:tcPr/>
                </a:tc>
                <a:tc>
                  <a:txBody>
                    <a:bodyPr/>
                    <a:lstStyle/>
                    <a:p>
                      <a:r>
                        <a:rPr lang="en-US" sz="1600" dirty="0"/>
                        <a:t>Medical record documentation supports a lower level E/M code than selected</a:t>
                      </a:r>
                    </a:p>
                  </a:txBody>
                  <a:tcPr/>
                </a:tc>
                <a:extLst>
                  <a:ext uri="{0D108BD9-81ED-4DB2-BD59-A6C34878D82A}">
                    <a16:rowId xmlns:a16="http://schemas.microsoft.com/office/drawing/2014/main" val="482919053"/>
                  </a:ext>
                </a:extLst>
              </a:tr>
              <a:tr h="370840">
                <a:tc>
                  <a:txBody>
                    <a:bodyPr/>
                    <a:lstStyle/>
                    <a:p>
                      <a:r>
                        <a:rPr lang="en-US" sz="1600" dirty="0"/>
                        <a:t>E/M Undercoded by 1 level</a:t>
                      </a:r>
                    </a:p>
                  </a:txBody>
                  <a:tcPr/>
                </a:tc>
                <a:tc>
                  <a:txBody>
                    <a:bodyPr/>
                    <a:lstStyle/>
                    <a:p>
                      <a:pPr algn="ctr"/>
                      <a:r>
                        <a:rPr lang="en-US" sz="1600" dirty="0"/>
                        <a:t>-40</a:t>
                      </a:r>
                    </a:p>
                  </a:txBody>
                  <a:tcPr/>
                </a:tc>
                <a:tc>
                  <a:txBody>
                    <a:bodyPr/>
                    <a:lstStyle/>
                    <a:p>
                      <a:r>
                        <a:rPr lang="en-US" sz="1600" dirty="0"/>
                        <a:t>Medical record documentation supports a higher level E/M code than selected</a:t>
                      </a:r>
                    </a:p>
                  </a:txBody>
                  <a:tcPr/>
                </a:tc>
                <a:extLst>
                  <a:ext uri="{0D108BD9-81ED-4DB2-BD59-A6C34878D82A}">
                    <a16:rowId xmlns:a16="http://schemas.microsoft.com/office/drawing/2014/main" val="3910116396"/>
                  </a:ext>
                </a:extLst>
              </a:tr>
              <a:tr h="370840">
                <a:tc>
                  <a:txBody>
                    <a:bodyPr/>
                    <a:lstStyle/>
                    <a:p>
                      <a:r>
                        <a:rPr lang="en-US" sz="1600" dirty="0"/>
                        <a:t>E/M Overcoded by 1 level</a:t>
                      </a:r>
                    </a:p>
                  </a:txBody>
                  <a:tcPr/>
                </a:tc>
                <a:tc>
                  <a:txBody>
                    <a:bodyPr/>
                    <a:lstStyle/>
                    <a:p>
                      <a:pPr algn="ctr"/>
                      <a:r>
                        <a:rPr lang="en-US" sz="1600" dirty="0"/>
                        <a:t>-40</a:t>
                      </a:r>
                    </a:p>
                  </a:txBody>
                  <a:tcPr/>
                </a:tc>
                <a:tc>
                  <a:txBody>
                    <a:bodyPr/>
                    <a:lstStyle/>
                    <a:p>
                      <a:r>
                        <a:rPr lang="en-US" sz="1600" dirty="0"/>
                        <a:t>Medical record documentation supports a lower level E/M code than selected</a:t>
                      </a:r>
                    </a:p>
                  </a:txBody>
                  <a:tcPr/>
                </a:tc>
                <a:extLst>
                  <a:ext uri="{0D108BD9-81ED-4DB2-BD59-A6C34878D82A}">
                    <a16:rowId xmlns:a16="http://schemas.microsoft.com/office/drawing/2014/main" val="464640442"/>
                  </a:ext>
                </a:extLst>
              </a:tr>
            </a:tbl>
          </a:graphicData>
        </a:graphic>
      </p:graphicFrame>
    </p:spTree>
    <p:extLst>
      <p:ext uri="{BB962C8B-B14F-4D97-AF65-F5344CB8AC3E}">
        <p14:creationId xmlns:p14="http://schemas.microsoft.com/office/powerpoint/2010/main" val="42158359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Example - Past, Family, Social History</a:t>
            </a:r>
            <a:endParaRPr lang="en-US" b="1" dirty="0"/>
          </a:p>
        </p:txBody>
      </p:sp>
      <p:sp>
        <p:nvSpPr>
          <p:cNvPr id="4" name="Content Placeholder 2">
            <a:extLst>
              <a:ext uri="{FF2B5EF4-FFF2-40B4-BE49-F238E27FC236}">
                <a16:creationId xmlns:a16="http://schemas.microsoft.com/office/drawing/2014/main" id="{4EE8FCB2-79CB-4327-BE44-12FAFFA80450}"/>
              </a:ext>
            </a:extLst>
          </p:cNvPr>
          <p:cNvSpPr>
            <a:spLocks noGrp="1"/>
          </p:cNvSpPr>
          <p:nvPr>
            <p:ph idx="1"/>
          </p:nvPr>
        </p:nvSpPr>
        <p:spPr>
          <a:xfrm>
            <a:off x="566057" y="1567543"/>
            <a:ext cx="8229600" cy="3254828"/>
          </a:xfrm>
        </p:spPr>
        <p:txBody>
          <a:bodyPr/>
          <a:lstStyle/>
          <a:p>
            <a:pPr marL="0" indent="0">
              <a:buNone/>
            </a:pPr>
            <a:r>
              <a:rPr lang="en-US" sz="2400" dirty="0"/>
              <a:t>Patient presents for evaluation of headaches</a:t>
            </a:r>
          </a:p>
          <a:p>
            <a:pPr marL="0" indent="0">
              <a:buNone/>
            </a:pPr>
            <a:endParaRPr lang="en-US" sz="800" dirty="0"/>
          </a:p>
          <a:p>
            <a:pPr marL="0" indent="0">
              <a:buNone/>
            </a:pPr>
            <a:r>
              <a:rPr lang="en-US" sz="2400" i="1" dirty="0">
                <a:solidFill>
                  <a:srgbClr val="008C95"/>
                </a:solidFill>
              </a:rPr>
              <a:t>Past medical history:</a:t>
            </a:r>
            <a:r>
              <a:rPr lang="en-US" sz="2400" dirty="0">
                <a:solidFill>
                  <a:srgbClr val="008C95"/>
                </a:solidFill>
              </a:rPr>
              <a:t> </a:t>
            </a:r>
            <a:r>
              <a:rPr lang="en-US" sz="2400" dirty="0"/>
              <a:t>Hypertension and gastroesophageal reflux</a:t>
            </a:r>
          </a:p>
          <a:p>
            <a:pPr marL="0" indent="0">
              <a:buNone/>
            </a:pPr>
            <a:endParaRPr lang="en-US" sz="800" dirty="0"/>
          </a:p>
          <a:p>
            <a:pPr marL="0" indent="0">
              <a:buNone/>
            </a:pPr>
            <a:r>
              <a:rPr lang="en-US" sz="2400" i="1" dirty="0">
                <a:solidFill>
                  <a:srgbClr val="008C95"/>
                </a:solidFill>
              </a:rPr>
              <a:t>Family history: </a:t>
            </a:r>
            <a:r>
              <a:rPr lang="en-US" sz="2400" dirty="0"/>
              <a:t>Non-contributory</a:t>
            </a:r>
          </a:p>
          <a:p>
            <a:pPr marL="0" indent="0">
              <a:buNone/>
            </a:pPr>
            <a:endParaRPr lang="en-US" sz="800" dirty="0"/>
          </a:p>
          <a:p>
            <a:pPr marL="0" indent="0">
              <a:buNone/>
            </a:pPr>
            <a:r>
              <a:rPr lang="en-US" sz="2400" i="1" dirty="0">
                <a:solidFill>
                  <a:srgbClr val="008C95"/>
                </a:solidFill>
              </a:rPr>
              <a:t>Social History: </a:t>
            </a:r>
            <a:r>
              <a:rPr lang="en-US" sz="2400" dirty="0"/>
              <a:t>Patient smokes a half pack of cigarettes per day, denies alcohol use or drug abuse</a:t>
            </a:r>
          </a:p>
        </p:txBody>
      </p:sp>
      <p:pic>
        <p:nvPicPr>
          <p:cNvPr id="5" name="Picture 4" descr="File originale ‎ (file in formato SVG, dimensioni nominali 628 ...">
            <a:extLst>
              <a:ext uri="{FF2B5EF4-FFF2-40B4-BE49-F238E27FC236}">
                <a16:creationId xmlns:a16="http://schemas.microsoft.com/office/drawing/2014/main" id="{82E6DEA4-9315-46FE-87C1-9EFD7B116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0857" y="4963885"/>
            <a:ext cx="609600" cy="639602"/>
          </a:xfrm>
          <a:prstGeom prst="rect">
            <a:avLst/>
          </a:prstGeom>
        </p:spPr>
      </p:pic>
      <p:sp>
        <p:nvSpPr>
          <p:cNvPr id="6" name="Rectangle 5">
            <a:extLst>
              <a:ext uri="{FF2B5EF4-FFF2-40B4-BE49-F238E27FC236}">
                <a16:creationId xmlns:a16="http://schemas.microsoft.com/office/drawing/2014/main" id="{4EBBF919-2C11-4900-9581-0F4C14BB629B}"/>
              </a:ext>
            </a:extLst>
          </p:cNvPr>
          <p:cNvSpPr/>
          <p:nvPr/>
        </p:nvSpPr>
        <p:spPr>
          <a:xfrm>
            <a:off x="1480457" y="4963885"/>
            <a:ext cx="7315200" cy="1446550"/>
          </a:xfrm>
          <a:prstGeom prst="rect">
            <a:avLst/>
          </a:prstGeom>
        </p:spPr>
        <p:txBody>
          <a:bodyPr wrap="square">
            <a:spAutoFit/>
          </a:bodyPr>
          <a:lstStyle/>
          <a:p>
            <a:r>
              <a:rPr lang="en-US" sz="2200" dirty="0">
                <a:solidFill>
                  <a:schemeClr val="tx1">
                    <a:lumMod val="75000"/>
                    <a:lumOff val="25000"/>
                  </a:schemeClr>
                </a:solidFill>
                <a:latin typeface="Arial (Body)"/>
              </a:rPr>
              <a:t>Only Past Medical history and Social history are documented properly  </a:t>
            </a:r>
          </a:p>
          <a:p>
            <a:pPr marL="800100" lvl="1" indent="-342900">
              <a:buFont typeface="Courier New" panose="02070309020205020404" pitchFamily="49" charset="0"/>
              <a:buChar char="o"/>
            </a:pPr>
            <a:r>
              <a:rPr lang="en-US" sz="2200" dirty="0">
                <a:solidFill>
                  <a:schemeClr val="tx1">
                    <a:lumMod val="75000"/>
                    <a:lumOff val="25000"/>
                  </a:schemeClr>
                </a:solidFill>
                <a:latin typeface="Arial (Body)"/>
              </a:rPr>
              <a:t>“negative,” “noncontributory,” “unremarkable,” or “unknown” are not considered sufficient</a:t>
            </a:r>
          </a:p>
        </p:txBody>
      </p:sp>
    </p:spTree>
    <p:extLst>
      <p:ext uri="{BB962C8B-B14F-4D97-AF65-F5344CB8AC3E}">
        <p14:creationId xmlns:p14="http://schemas.microsoft.com/office/powerpoint/2010/main" val="7618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Four History Levels</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511630" y="1872343"/>
            <a:ext cx="8251371" cy="4424364"/>
          </a:xfrm>
        </p:spPr>
        <p:txBody>
          <a:bodyPr>
            <a:normAutofit fontScale="77500" lnSpcReduction="20000"/>
          </a:bodyPr>
          <a:lstStyle/>
          <a:p>
            <a:pPr marL="0" indent="0">
              <a:buNone/>
            </a:pPr>
            <a:r>
              <a:rPr lang="en-US" sz="3200" b="1" dirty="0">
                <a:solidFill>
                  <a:srgbClr val="008C95"/>
                </a:solidFill>
                <a:latin typeface="Verdana" pitchFamily="34" charset="0"/>
              </a:rPr>
              <a:t>Problem Focused</a:t>
            </a:r>
            <a:r>
              <a:rPr lang="en-US" sz="3200" dirty="0">
                <a:solidFill>
                  <a:srgbClr val="333333"/>
                </a:solidFill>
                <a:latin typeface="Verdana" pitchFamily="34" charset="0"/>
              </a:rPr>
              <a:t>:  </a:t>
            </a:r>
            <a:r>
              <a:rPr lang="en-US" sz="3200" dirty="0">
                <a:latin typeface="Verdana" pitchFamily="34" charset="0"/>
              </a:rPr>
              <a:t>1 HPI</a:t>
            </a:r>
          </a:p>
          <a:p>
            <a:endParaRPr lang="en-US" sz="3200" dirty="0">
              <a:solidFill>
                <a:srgbClr val="333333"/>
              </a:solidFill>
              <a:latin typeface="Verdana" pitchFamily="34" charset="0"/>
            </a:endParaRPr>
          </a:p>
          <a:p>
            <a:pPr marL="0" indent="0">
              <a:buNone/>
            </a:pPr>
            <a:r>
              <a:rPr lang="en-US" sz="3200" b="1" dirty="0">
                <a:solidFill>
                  <a:srgbClr val="008C95"/>
                </a:solidFill>
                <a:latin typeface="Verdana" pitchFamily="34" charset="0"/>
              </a:rPr>
              <a:t>Expanded Problem Focused</a:t>
            </a:r>
            <a:r>
              <a:rPr lang="en-US" sz="3200" dirty="0">
                <a:solidFill>
                  <a:srgbClr val="333333"/>
                </a:solidFill>
                <a:latin typeface="Verdana" pitchFamily="34" charset="0"/>
              </a:rPr>
              <a:t>: </a:t>
            </a:r>
            <a:r>
              <a:rPr lang="en-US" sz="3200" dirty="0">
                <a:latin typeface="Verdana" pitchFamily="34" charset="0"/>
              </a:rPr>
              <a:t>1 HPI and 1 ROS</a:t>
            </a:r>
          </a:p>
          <a:p>
            <a:endParaRPr lang="en-US" sz="3200" dirty="0">
              <a:solidFill>
                <a:srgbClr val="333333"/>
              </a:solidFill>
              <a:latin typeface="Verdana" pitchFamily="34" charset="0"/>
            </a:endParaRPr>
          </a:p>
          <a:p>
            <a:pPr marL="0" indent="0">
              <a:buNone/>
            </a:pPr>
            <a:r>
              <a:rPr lang="en-US" sz="3200" b="1" dirty="0">
                <a:solidFill>
                  <a:srgbClr val="008C95"/>
                </a:solidFill>
                <a:latin typeface="Verdana" pitchFamily="34" charset="0"/>
              </a:rPr>
              <a:t>Detailed</a:t>
            </a:r>
            <a:r>
              <a:rPr lang="en-US" sz="3200" dirty="0">
                <a:solidFill>
                  <a:srgbClr val="333333"/>
                </a:solidFill>
                <a:latin typeface="Verdana" pitchFamily="34" charset="0"/>
              </a:rPr>
              <a:t>:  </a:t>
            </a:r>
            <a:r>
              <a:rPr lang="en-US" sz="3200" dirty="0">
                <a:latin typeface="Verdana" pitchFamily="34" charset="0"/>
              </a:rPr>
              <a:t>4 HPI, 2 – 9 ROS, 1 PFSH*</a:t>
            </a:r>
          </a:p>
          <a:p>
            <a:endParaRPr lang="en-US" sz="3200" dirty="0">
              <a:solidFill>
                <a:srgbClr val="333333"/>
              </a:solidFill>
              <a:latin typeface="Verdana" pitchFamily="34" charset="0"/>
            </a:endParaRPr>
          </a:p>
          <a:p>
            <a:pPr marL="0" indent="0">
              <a:buNone/>
            </a:pPr>
            <a:r>
              <a:rPr lang="en-US" sz="3200" b="1" dirty="0">
                <a:solidFill>
                  <a:srgbClr val="008C95"/>
                </a:solidFill>
                <a:latin typeface="Verdana" pitchFamily="34" charset="0"/>
              </a:rPr>
              <a:t>Comprehensive</a:t>
            </a:r>
            <a:r>
              <a:rPr lang="en-US" sz="3200" dirty="0">
                <a:solidFill>
                  <a:srgbClr val="333333"/>
                </a:solidFill>
                <a:latin typeface="Verdana" pitchFamily="34" charset="0"/>
              </a:rPr>
              <a:t>:  </a:t>
            </a:r>
            <a:r>
              <a:rPr lang="en-US" sz="3200" dirty="0">
                <a:latin typeface="Verdana" pitchFamily="34" charset="0"/>
              </a:rPr>
              <a:t>4 HPI, 10 ROS, all 3 PFSH**</a:t>
            </a:r>
          </a:p>
          <a:p>
            <a:endParaRPr lang="en-US" sz="2400" dirty="0">
              <a:solidFill>
                <a:schemeClr val="tx1"/>
              </a:solidFill>
              <a:latin typeface="Verdana" pitchFamily="34" charset="0"/>
            </a:endParaRPr>
          </a:p>
          <a:p>
            <a:pPr marL="0" indent="0">
              <a:buNone/>
            </a:pPr>
            <a:r>
              <a:rPr lang="en-US" sz="2800" dirty="0">
                <a:solidFill>
                  <a:schemeClr val="tx1"/>
                </a:solidFill>
                <a:latin typeface="Verdana" pitchFamily="34" charset="0"/>
              </a:rPr>
              <a:t>  </a:t>
            </a:r>
            <a:r>
              <a:rPr lang="en-US" sz="2800" i="1" dirty="0">
                <a:latin typeface="Verdana" pitchFamily="34" charset="0"/>
              </a:rPr>
              <a:t>*</a:t>
            </a:r>
            <a:r>
              <a:rPr lang="en-US" sz="2800" i="1" dirty="0">
                <a:solidFill>
                  <a:schemeClr val="tx1"/>
                </a:solidFill>
                <a:latin typeface="Verdana" pitchFamily="34" charset="0"/>
              </a:rPr>
              <a:t>  </a:t>
            </a:r>
            <a:r>
              <a:rPr lang="en-US" sz="2800" i="1" dirty="0">
                <a:latin typeface="Verdana" pitchFamily="34" charset="0"/>
              </a:rPr>
              <a:t>For subsequent inpatient care, the PFSH is not necessary for a Detailed History</a:t>
            </a:r>
          </a:p>
          <a:p>
            <a:pPr marL="0" indent="0">
              <a:buNone/>
            </a:pPr>
            <a:endParaRPr lang="en-US" sz="1000" i="1" dirty="0">
              <a:latin typeface="Verdana" pitchFamily="34" charset="0"/>
            </a:endParaRPr>
          </a:p>
          <a:p>
            <a:pPr marL="0" indent="0">
              <a:buNone/>
            </a:pPr>
            <a:r>
              <a:rPr lang="en-US" sz="2800" i="1" dirty="0">
                <a:latin typeface="Verdana" pitchFamily="34" charset="0"/>
              </a:rPr>
              <a:t>** For Emergency Room visits, 2 of 3 of the PFSH is required for a Comprehensive History</a:t>
            </a:r>
          </a:p>
          <a:p>
            <a:endParaRPr lang="en-US" sz="2800" dirty="0"/>
          </a:p>
        </p:txBody>
      </p:sp>
    </p:spTree>
    <p:extLst>
      <p:ext uri="{BB962C8B-B14F-4D97-AF65-F5344CB8AC3E}">
        <p14:creationId xmlns:p14="http://schemas.microsoft.com/office/powerpoint/2010/main" val="26969427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195942" y="274570"/>
            <a:ext cx="7924800" cy="1066800"/>
          </a:xfrm>
        </p:spPr>
        <p:txBody>
          <a:bodyPr/>
          <a:lstStyle/>
          <a:p>
            <a:pPr eaLnBrk="1" hangingPunct="1"/>
            <a:r>
              <a:rPr lang="en-US" b="1" dirty="0"/>
              <a:t>History Levels	</a:t>
            </a:r>
            <a:br>
              <a:rPr lang="en-US" b="1" dirty="0"/>
            </a:br>
            <a:r>
              <a:rPr lang="en-US" b="1" dirty="0"/>
              <a:t>Detailed vs. Comprehensive</a:t>
            </a:r>
          </a:p>
        </p:txBody>
      </p:sp>
      <p:sp>
        <p:nvSpPr>
          <p:cNvPr id="26628" name="Rectangle 3"/>
          <p:cNvSpPr>
            <a:spLocks noGrp="1" noChangeArrowheads="1"/>
          </p:cNvSpPr>
          <p:nvPr>
            <p:ph idx="1"/>
          </p:nvPr>
        </p:nvSpPr>
        <p:spPr>
          <a:xfrm>
            <a:off x="381000" y="1752600"/>
            <a:ext cx="3581400" cy="3200400"/>
          </a:xfrm>
        </p:spPr>
        <p:txBody>
          <a:bodyPr/>
          <a:lstStyle/>
          <a:p>
            <a:pPr algn="ctr" eaLnBrk="1" hangingPunct="1">
              <a:buFont typeface="Wingdings" pitchFamily="2" charset="2"/>
              <a:buNone/>
            </a:pPr>
            <a:r>
              <a:rPr lang="en-US" sz="2800" b="1" dirty="0">
                <a:solidFill>
                  <a:srgbClr val="008C95"/>
                </a:solidFill>
              </a:rPr>
              <a:t>Detailed History</a:t>
            </a:r>
          </a:p>
          <a:p>
            <a:pPr eaLnBrk="1" hangingPunct="1">
              <a:buClr>
                <a:srgbClr val="008C95"/>
              </a:buClr>
            </a:pPr>
            <a:r>
              <a:rPr lang="en-US" sz="2600" dirty="0"/>
              <a:t>  Chief Complaint</a:t>
            </a:r>
          </a:p>
          <a:p>
            <a:pPr eaLnBrk="1" hangingPunct="1">
              <a:buClr>
                <a:srgbClr val="008C95"/>
              </a:buClr>
            </a:pPr>
            <a:r>
              <a:rPr lang="en-US" sz="2600" dirty="0"/>
              <a:t>  4+ HPI indicators</a:t>
            </a:r>
          </a:p>
          <a:p>
            <a:pPr eaLnBrk="1" hangingPunct="1"/>
            <a:r>
              <a:rPr lang="en-US" sz="2600" dirty="0">
                <a:solidFill>
                  <a:srgbClr val="008C95"/>
                </a:solidFill>
              </a:rPr>
              <a:t>  2 - 9 ROS</a:t>
            </a:r>
          </a:p>
          <a:p>
            <a:pPr eaLnBrk="1" hangingPunct="1"/>
            <a:r>
              <a:rPr lang="en-US" sz="2600" dirty="0">
                <a:solidFill>
                  <a:srgbClr val="008C95"/>
                </a:solidFill>
              </a:rPr>
              <a:t>  1 of PFSH</a:t>
            </a:r>
          </a:p>
          <a:p>
            <a:pPr eaLnBrk="1" hangingPunct="1"/>
            <a:endParaRPr lang="en-US" dirty="0">
              <a:solidFill>
                <a:schemeClr val="bg2"/>
              </a:solidFill>
            </a:endParaRPr>
          </a:p>
        </p:txBody>
      </p:sp>
      <p:sp>
        <p:nvSpPr>
          <p:cNvPr id="26629" name="Rectangle 6"/>
          <p:cNvSpPr>
            <a:spLocks noChangeArrowheads="1"/>
          </p:cNvSpPr>
          <p:nvPr/>
        </p:nvSpPr>
        <p:spPr bwMode="auto">
          <a:xfrm>
            <a:off x="4267200" y="1752600"/>
            <a:ext cx="46482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ctr">
              <a:spcBef>
                <a:spcPct val="20000"/>
              </a:spcBef>
              <a:buClr>
                <a:schemeClr val="bg2"/>
              </a:buClr>
              <a:buSzPct val="75000"/>
              <a:buFont typeface="Wingdings" pitchFamily="2" charset="2"/>
              <a:buNone/>
            </a:pPr>
            <a:r>
              <a:rPr lang="en-US" sz="2800" b="1" dirty="0">
                <a:solidFill>
                  <a:srgbClr val="008C95"/>
                </a:solidFill>
                <a:latin typeface="Arial" pitchFamily="34" charset="0"/>
                <a:cs typeface="Arial" pitchFamily="34" charset="0"/>
              </a:rPr>
              <a:t>Comprehensive History</a:t>
            </a:r>
          </a:p>
          <a:p>
            <a:pPr marL="457200" indent="-457200">
              <a:spcBef>
                <a:spcPct val="20000"/>
              </a:spcBef>
              <a:buClr>
                <a:srgbClr val="008C95"/>
              </a:buClr>
              <a:buSzPct val="100000"/>
              <a:buFont typeface="Arial" panose="020B0604020202020204" pitchFamily="34" charset="0"/>
              <a:buChar char="•"/>
            </a:pPr>
            <a:r>
              <a:rPr lang="en-US" sz="2600" b="0" dirty="0">
                <a:solidFill>
                  <a:schemeClr val="tx1">
                    <a:lumMod val="75000"/>
                    <a:lumOff val="25000"/>
                  </a:schemeClr>
                </a:solidFill>
                <a:latin typeface="Arial" panose="020B0604020202020204" pitchFamily="34" charset="0"/>
                <a:cs typeface="Arial" panose="020B0604020202020204" pitchFamily="34" charset="0"/>
              </a:rPr>
              <a:t>Chief Complaint</a:t>
            </a:r>
          </a:p>
          <a:p>
            <a:pPr marL="457200" indent="-457200">
              <a:spcBef>
                <a:spcPct val="20000"/>
              </a:spcBef>
              <a:buClr>
                <a:srgbClr val="008C95"/>
              </a:buClr>
              <a:buSzPct val="100000"/>
              <a:buFont typeface="Arial" panose="020B0604020202020204" pitchFamily="34" charset="0"/>
              <a:buChar char="•"/>
            </a:pPr>
            <a:r>
              <a:rPr lang="en-US" sz="2600" b="0" dirty="0">
                <a:solidFill>
                  <a:schemeClr val="tx1">
                    <a:lumMod val="75000"/>
                    <a:lumOff val="25000"/>
                  </a:schemeClr>
                </a:solidFill>
                <a:latin typeface="Arial" panose="020B0604020202020204" pitchFamily="34" charset="0"/>
                <a:cs typeface="Arial" panose="020B0604020202020204" pitchFamily="34" charset="0"/>
              </a:rPr>
              <a:t>4+ HPI indicators</a:t>
            </a:r>
          </a:p>
          <a:p>
            <a:pPr marL="457200" indent="-457200">
              <a:spcBef>
                <a:spcPct val="20000"/>
              </a:spcBef>
              <a:buClr>
                <a:srgbClr val="008C95"/>
              </a:buClr>
              <a:buSzPct val="100000"/>
              <a:buFont typeface="Arial" panose="020B0604020202020204" pitchFamily="34" charset="0"/>
              <a:buChar char="•"/>
            </a:pPr>
            <a:r>
              <a:rPr lang="en-US" sz="2600" b="1" dirty="0">
                <a:solidFill>
                  <a:srgbClr val="FF0000"/>
                </a:solidFill>
                <a:latin typeface="Arial" panose="020B0604020202020204" pitchFamily="34" charset="0"/>
                <a:cs typeface="Arial" panose="020B0604020202020204" pitchFamily="34" charset="0"/>
              </a:rPr>
              <a:t>10 or more ROS</a:t>
            </a:r>
          </a:p>
          <a:p>
            <a:pPr marL="457200" indent="-457200">
              <a:spcBef>
                <a:spcPct val="20000"/>
              </a:spcBef>
              <a:buClr>
                <a:srgbClr val="008C95"/>
              </a:buClr>
              <a:buSzPct val="100000"/>
              <a:buFont typeface="Arial" panose="020B0604020202020204" pitchFamily="34" charset="0"/>
              <a:buChar char="•"/>
            </a:pPr>
            <a:r>
              <a:rPr lang="en-US" sz="2600" b="1" dirty="0">
                <a:solidFill>
                  <a:srgbClr val="FF0000"/>
                </a:solidFill>
                <a:latin typeface="Arial" panose="020B0604020202020204" pitchFamily="34" charset="0"/>
                <a:cs typeface="Arial" panose="020B0604020202020204" pitchFamily="34" charset="0"/>
              </a:rPr>
              <a:t>All 3 of PFSH</a:t>
            </a:r>
          </a:p>
          <a:p>
            <a:pPr marL="342900" indent="-342900">
              <a:spcBef>
                <a:spcPct val="20000"/>
              </a:spcBef>
              <a:buClr>
                <a:schemeClr val="bg2"/>
              </a:buClr>
              <a:buSzPct val="75000"/>
              <a:buFont typeface="Wingdings" pitchFamily="2" charset="2"/>
              <a:buChar char="n"/>
            </a:pPr>
            <a:endParaRPr lang="en-US" sz="2000" b="0" dirty="0"/>
          </a:p>
        </p:txBody>
      </p:sp>
      <p:sp>
        <p:nvSpPr>
          <p:cNvPr id="26630" name="Text Box 7"/>
          <p:cNvSpPr txBox="1">
            <a:spLocks noChangeArrowheads="1"/>
          </p:cNvSpPr>
          <p:nvPr/>
        </p:nvSpPr>
        <p:spPr bwMode="auto">
          <a:xfrm>
            <a:off x="762000" y="4443576"/>
            <a:ext cx="7543800" cy="1517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no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hangingPunct="1"/>
            <a:r>
              <a:rPr lang="en-US" sz="2200" b="0" i="1" dirty="0">
                <a:solidFill>
                  <a:srgbClr val="008C95"/>
                </a:solidFill>
              </a:rPr>
              <a:t>If the documentation supports a detailed history instead of a comprehensive history, the code supported may be as much as two levels lower.  Compare various code levels on your laminated card, for example 99221 – 99223</a:t>
            </a:r>
          </a:p>
        </p:txBody>
      </p:sp>
      <p:sp>
        <p:nvSpPr>
          <p:cNvPr id="26631" name="Rectangle 8"/>
          <p:cNvSpPr>
            <a:spLocks noChangeArrowheads="1"/>
          </p:cNvSpPr>
          <p:nvPr/>
        </p:nvSpPr>
        <p:spPr bwMode="auto">
          <a:xfrm>
            <a:off x="533400" y="1606454"/>
            <a:ext cx="3276600" cy="609600"/>
          </a:xfrm>
          <a:prstGeom prst="rect">
            <a:avLst/>
          </a:prstGeom>
          <a:noFill/>
          <a:ln w="15875"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26632" name="Rectangle 9"/>
          <p:cNvSpPr>
            <a:spLocks noChangeArrowheads="1"/>
          </p:cNvSpPr>
          <p:nvPr/>
        </p:nvSpPr>
        <p:spPr bwMode="auto">
          <a:xfrm>
            <a:off x="4419600" y="1608077"/>
            <a:ext cx="4495800" cy="609600"/>
          </a:xfrm>
          <a:prstGeom prst="rect">
            <a:avLst/>
          </a:prstGeom>
          <a:noFill/>
          <a:ln w="15875" algn="ctr">
            <a:solidFill>
              <a:srgbClr val="33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26633" name="Line 11"/>
          <p:cNvSpPr>
            <a:spLocks noChangeShapeType="1"/>
          </p:cNvSpPr>
          <p:nvPr/>
        </p:nvSpPr>
        <p:spPr bwMode="auto">
          <a:xfrm>
            <a:off x="2378691" y="3498945"/>
            <a:ext cx="1905000" cy="0"/>
          </a:xfrm>
          <a:prstGeom prst="line">
            <a:avLst/>
          </a:prstGeom>
          <a:noFill/>
          <a:ln w="12700">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26634" name="Line 12"/>
          <p:cNvSpPr>
            <a:spLocks noChangeShapeType="1"/>
          </p:cNvSpPr>
          <p:nvPr/>
        </p:nvSpPr>
        <p:spPr bwMode="auto">
          <a:xfrm>
            <a:off x="2607291" y="3962400"/>
            <a:ext cx="1676400" cy="0"/>
          </a:xfrm>
          <a:prstGeom prst="line">
            <a:avLst/>
          </a:prstGeom>
          <a:noFill/>
          <a:ln w="12700">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Tree>
    <p:extLst>
      <p:ext uri="{BB962C8B-B14F-4D97-AF65-F5344CB8AC3E}">
        <p14:creationId xmlns:p14="http://schemas.microsoft.com/office/powerpoint/2010/main" val="3923847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Key Points to Remember</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541106"/>
            <a:ext cx="8251371" cy="4846045"/>
          </a:xfrm>
        </p:spPr>
        <p:txBody>
          <a:bodyPr>
            <a:noAutofit/>
          </a:bodyPr>
          <a:lstStyle/>
          <a:p>
            <a:pPr marL="342900" indent="-342900">
              <a:buClr>
                <a:schemeClr val="tx1">
                  <a:lumMod val="75000"/>
                  <a:lumOff val="25000"/>
                </a:schemeClr>
              </a:buClr>
              <a:buSzPct val="100000"/>
            </a:pPr>
            <a:r>
              <a:rPr lang="en-US" sz="2400" dirty="0"/>
              <a:t>A chief complaint must be documented for every encounter</a:t>
            </a:r>
          </a:p>
          <a:p>
            <a:pPr marL="342900" indent="-342900">
              <a:buClr>
                <a:schemeClr val="tx1">
                  <a:lumMod val="75000"/>
                  <a:lumOff val="25000"/>
                </a:schemeClr>
              </a:buClr>
              <a:buSzPct val="100000"/>
            </a:pPr>
            <a:r>
              <a:rPr lang="en-US" sz="2400" dirty="0"/>
              <a:t>HPI must be documented by the Physician/ACP, not ancillary staff</a:t>
            </a:r>
          </a:p>
          <a:p>
            <a:pPr marL="342900" indent="-342900">
              <a:buClr>
                <a:schemeClr val="tx1">
                  <a:lumMod val="75000"/>
                  <a:lumOff val="25000"/>
                </a:schemeClr>
              </a:buClr>
              <a:buSzPct val="100000"/>
            </a:pPr>
            <a:r>
              <a:rPr lang="en-US" sz="2400" dirty="0"/>
              <a:t>The patient or office staff may record the ROS and PFSH on a patient history form. The Physician/ACP must review, sign or initial, and date the form and refer to it in his/her documentation</a:t>
            </a:r>
          </a:p>
          <a:p>
            <a:pPr marL="342900" indent="-342900">
              <a:buClr>
                <a:schemeClr val="tx1">
                  <a:lumMod val="75000"/>
                  <a:lumOff val="25000"/>
                </a:schemeClr>
              </a:buClr>
              <a:buSzPct val="100000"/>
            </a:pPr>
            <a:r>
              <a:rPr lang="en-US" sz="2400" dirty="0"/>
              <a:t>Past, family and social history may </a:t>
            </a:r>
            <a:r>
              <a:rPr lang="en-US" sz="2400" i="1" dirty="0"/>
              <a:t>not</a:t>
            </a:r>
            <a:r>
              <a:rPr lang="en-US" sz="2400" dirty="0"/>
              <a:t> be described as “noncontributory”, “negative” or “unknown”</a:t>
            </a:r>
          </a:p>
          <a:p>
            <a:pPr marL="342900" indent="-342900">
              <a:buClr>
                <a:schemeClr val="tx1">
                  <a:lumMod val="75000"/>
                  <a:lumOff val="25000"/>
                </a:schemeClr>
              </a:buClr>
              <a:buSzPct val="100000"/>
            </a:pPr>
            <a:r>
              <a:rPr lang="en-US" sz="2400" dirty="0"/>
              <a:t>If family history is unknown, documentation of the reason will support the family history and credit will be given for that component</a:t>
            </a:r>
          </a:p>
          <a:p>
            <a:endParaRPr lang="en-US" sz="2400" dirty="0"/>
          </a:p>
        </p:txBody>
      </p:sp>
    </p:spTree>
    <p:extLst>
      <p:ext uri="{BB962C8B-B14F-4D97-AF65-F5344CB8AC3E}">
        <p14:creationId xmlns:p14="http://schemas.microsoft.com/office/powerpoint/2010/main" val="15689480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Key Points to Remember</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562878"/>
            <a:ext cx="8425543" cy="4827036"/>
          </a:xfrm>
        </p:spPr>
        <p:txBody>
          <a:bodyPr>
            <a:noAutofit/>
          </a:bodyPr>
          <a:lstStyle/>
          <a:p>
            <a:pPr marL="342900" indent="-342900">
              <a:buSzPct val="100000"/>
            </a:pPr>
            <a:r>
              <a:rPr lang="en-US" sz="2400" dirty="0">
                <a:latin typeface="Arial (Body)"/>
              </a:rPr>
              <a:t>If the history is unobtainable from the patient or other source, the record should state so and describe the patient’s condition or other circumstance which precludes obtaining the history.  Credit will then be given for a comprehensive history</a:t>
            </a:r>
          </a:p>
          <a:p>
            <a:pPr marL="1200150" lvl="2" indent="-342900">
              <a:buFont typeface="Courier New" panose="02070309020205020404" pitchFamily="49" charset="0"/>
              <a:buChar char="o"/>
            </a:pPr>
            <a:r>
              <a:rPr lang="en-US" sz="2400" dirty="0">
                <a:latin typeface="Arial (Body)"/>
              </a:rPr>
              <a:t>“Patient is a poor historian” is not considered adequate support for a comprehensive history</a:t>
            </a:r>
          </a:p>
          <a:p>
            <a:pPr marL="342900" indent="-342900"/>
            <a:r>
              <a:rPr lang="en-US" sz="2400" dirty="0">
                <a:latin typeface="Arial (Body)"/>
              </a:rPr>
              <a:t>Coding and documentation risk areas include:</a:t>
            </a:r>
          </a:p>
          <a:p>
            <a:pPr marL="1200150" lvl="2" indent="-342900">
              <a:buFont typeface="Courier New" panose="02070309020205020404" pitchFamily="49" charset="0"/>
              <a:buChar char="o"/>
            </a:pPr>
            <a:r>
              <a:rPr lang="en-US" sz="2400" dirty="0">
                <a:latin typeface="Arial (Body)"/>
              </a:rPr>
              <a:t>Not documenting four HPI indicators for higher level codes</a:t>
            </a:r>
          </a:p>
          <a:p>
            <a:pPr marL="1200150" lvl="2" indent="-342900">
              <a:buFont typeface="Courier New" panose="02070309020205020404" pitchFamily="49" charset="0"/>
              <a:buChar char="o"/>
            </a:pPr>
            <a:r>
              <a:rPr lang="en-US" sz="2400" dirty="0">
                <a:latin typeface="Arial (Body)"/>
              </a:rPr>
              <a:t>Missing family history</a:t>
            </a:r>
          </a:p>
          <a:p>
            <a:pPr marL="1200150" lvl="2" indent="-342900">
              <a:buFont typeface="Courier New" panose="02070309020205020404" pitchFamily="49" charset="0"/>
              <a:buChar char="o"/>
            </a:pPr>
            <a:r>
              <a:rPr lang="en-US" sz="2400" dirty="0">
                <a:latin typeface="Arial (Body)"/>
              </a:rPr>
              <a:t>Incomplete review of systems, i.e., fewer than 10 organ systems addressed for higher level codes</a:t>
            </a:r>
            <a:endParaRPr lang="en-US" sz="2400" baseline="30000" dirty="0">
              <a:latin typeface="Arial (Body)"/>
            </a:endParaRPr>
          </a:p>
        </p:txBody>
      </p:sp>
    </p:spTree>
    <p:extLst>
      <p:ext uri="{BB962C8B-B14F-4D97-AF65-F5344CB8AC3E}">
        <p14:creationId xmlns:p14="http://schemas.microsoft.com/office/powerpoint/2010/main" val="8808199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History – Let’s Practice</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370114" y="1551993"/>
            <a:ext cx="8251371" cy="4881464"/>
          </a:xfrm>
        </p:spPr>
        <p:txBody>
          <a:bodyPr>
            <a:noAutofit/>
          </a:bodyPr>
          <a:lstStyle/>
          <a:p>
            <a:pPr marL="0" indent="0">
              <a:buNone/>
            </a:pPr>
            <a:r>
              <a:rPr lang="en-US" sz="2000" dirty="0">
                <a:latin typeface="Arial (Body)"/>
              </a:rPr>
              <a:t>Patient presents for evaluation of back and neck pain. Involved in a MVA last night where he was t-boned by another car who ran a red light.  Was hit on driver’s side door and airbags deployed.  Considerable pain from left neck, left shoulder and left rib cage. Also experiencing on and off dizziness and blurry vision.  Has been taking 800mg of ibuprofen with limited relief.  No numbness, tingling, sob, or nausea. Non-smoker.</a:t>
            </a:r>
          </a:p>
          <a:p>
            <a:pPr marL="0" indent="0">
              <a:buNone/>
            </a:pPr>
            <a:endParaRPr lang="en-US" sz="800" dirty="0">
              <a:latin typeface="Arial (Body)"/>
            </a:endParaRPr>
          </a:p>
          <a:p>
            <a:pPr marL="0" indent="0">
              <a:spcBef>
                <a:spcPts val="0"/>
              </a:spcBef>
              <a:buNone/>
            </a:pPr>
            <a:r>
              <a:rPr lang="en-US" sz="2000" dirty="0">
                <a:latin typeface="Arial (Body)"/>
              </a:rPr>
              <a:t>Review of Systems</a:t>
            </a:r>
          </a:p>
          <a:p>
            <a:pPr marL="0" indent="0">
              <a:buNone/>
            </a:pPr>
            <a:r>
              <a:rPr lang="en-US" sz="2000" dirty="0">
                <a:latin typeface="Arial (Body)"/>
              </a:rPr>
              <a:t>Constitutional: Negative</a:t>
            </a:r>
          </a:p>
          <a:p>
            <a:pPr marL="0" indent="0">
              <a:spcBef>
                <a:spcPts val="0"/>
              </a:spcBef>
              <a:buNone/>
            </a:pPr>
            <a:r>
              <a:rPr lang="en-US" sz="2000" dirty="0">
                <a:latin typeface="Arial (Body)"/>
              </a:rPr>
              <a:t>Eyes:  Negative except as indicated in HPI</a:t>
            </a:r>
          </a:p>
          <a:p>
            <a:pPr marL="0" indent="0">
              <a:spcBef>
                <a:spcPts val="0"/>
              </a:spcBef>
              <a:buNone/>
            </a:pPr>
            <a:r>
              <a:rPr lang="en-US" sz="2000" dirty="0">
                <a:latin typeface="Arial (Body)"/>
              </a:rPr>
              <a:t>Hematologic/Lymphatic:  Bruising left shoulder</a:t>
            </a:r>
          </a:p>
          <a:p>
            <a:pPr marL="0" indent="0">
              <a:spcBef>
                <a:spcPts val="0"/>
              </a:spcBef>
              <a:buNone/>
            </a:pPr>
            <a:r>
              <a:rPr lang="en-US" sz="2000" dirty="0">
                <a:latin typeface="Arial (Body)"/>
              </a:rPr>
              <a:t>Cardiovascular: No chest pain</a:t>
            </a:r>
          </a:p>
          <a:p>
            <a:pPr marL="0" indent="0">
              <a:buNone/>
            </a:pPr>
            <a:endParaRPr lang="en-US" sz="800" dirty="0">
              <a:latin typeface="Arial (Body)"/>
            </a:endParaRPr>
          </a:p>
          <a:p>
            <a:pPr marL="0" indent="0">
              <a:spcBef>
                <a:spcPts val="0"/>
              </a:spcBef>
              <a:buNone/>
            </a:pPr>
            <a:r>
              <a:rPr lang="en-US" sz="2000" dirty="0">
                <a:latin typeface="Arial (Body)"/>
              </a:rPr>
              <a:t>Allergies:  NKA</a:t>
            </a:r>
          </a:p>
          <a:p>
            <a:pPr marL="0" indent="0">
              <a:buNone/>
            </a:pPr>
            <a:r>
              <a:rPr lang="en-US" sz="2000" dirty="0">
                <a:latin typeface="Arial (Body)"/>
              </a:rPr>
              <a:t>Medications:  lisinopril 10 mg oral tablet: 10mg, 1 tablet daily.</a:t>
            </a:r>
          </a:p>
          <a:p>
            <a:pPr marL="0" indent="0">
              <a:buNone/>
            </a:pPr>
            <a:r>
              <a:rPr lang="en-US" sz="2000" dirty="0">
                <a:latin typeface="Arial (Body)"/>
              </a:rPr>
              <a:t>Family history negative.</a:t>
            </a:r>
          </a:p>
          <a:p>
            <a:endParaRPr lang="en-US" sz="2800" dirty="0"/>
          </a:p>
        </p:txBody>
      </p:sp>
    </p:spTree>
    <p:extLst>
      <p:ext uri="{BB962C8B-B14F-4D97-AF65-F5344CB8AC3E}">
        <p14:creationId xmlns:p14="http://schemas.microsoft.com/office/powerpoint/2010/main" val="16089183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History – Let’s Practice</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511629" y="1726164"/>
            <a:ext cx="6193971" cy="4450800"/>
          </a:xfrm>
        </p:spPr>
        <p:txBody>
          <a:bodyPr>
            <a:normAutofit fontScale="85000" lnSpcReduction="20000"/>
          </a:bodyPr>
          <a:lstStyle/>
          <a:p>
            <a:pPr marL="0" marR="0" indent="0">
              <a:spcBef>
                <a:spcPts val="0"/>
              </a:spcBef>
              <a:spcAft>
                <a:spcPts val="0"/>
              </a:spcAft>
              <a:buNone/>
            </a:pPr>
            <a:r>
              <a:rPr lang="en-US" sz="2300" dirty="0">
                <a:solidFill>
                  <a:srgbClr val="0066FF"/>
                </a:solidFill>
                <a:ea typeface="Times New Roman" panose="02020603050405020304" pitchFamily="18" charset="0"/>
              </a:rPr>
              <a:t>Chief complaint:  </a:t>
            </a:r>
            <a:r>
              <a:rPr lang="en-US" sz="2300" dirty="0">
                <a:ea typeface="Times New Roman" panose="02020603050405020304" pitchFamily="18" charset="0"/>
              </a:rPr>
              <a:t>Back and neck pain</a:t>
            </a:r>
          </a:p>
          <a:p>
            <a:pPr marL="0" marR="0" indent="0">
              <a:spcBef>
                <a:spcPts val="0"/>
              </a:spcBef>
              <a:spcAft>
                <a:spcPts val="0"/>
              </a:spcAft>
              <a:buNone/>
            </a:pPr>
            <a:r>
              <a:rPr lang="en-US" sz="2300" dirty="0">
                <a:ea typeface="Times New Roman" panose="02020603050405020304" pitchFamily="18" charset="0"/>
              </a:rPr>
              <a:t> </a:t>
            </a:r>
          </a:p>
          <a:p>
            <a:pPr marL="0" marR="0" indent="0">
              <a:spcBef>
                <a:spcPts val="0"/>
              </a:spcBef>
              <a:spcAft>
                <a:spcPts val="0"/>
              </a:spcAft>
              <a:buNone/>
            </a:pPr>
            <a:r>
              <a:rPr lang="en-US" sz="2300" dirty="0">
                <a:solidFill>
                  <a:srgbClr val="0066FF"/>
                </a:solidFill>
                <a:ea typeface="Times New Roman" panose="02020603050405020304" pitchFamily="18" charset="0"/>
              </a:rPr>
              <a:t>HPI:</a:t>
            </a:r>
          </a:p>
          <a:p>
            <a:pPr marL="0" marR="0" indent="0">
              <a:spcBef>
                <a:spcPts val="0"/>
              </a:spcBef>
              <a:spcAft>
                <a:spcPts val="0"/>
              </a:spcAft>
              <a:buNone/>
            </a:pPr>
            <a:r>
              <a:rPr lang="en-US" sz="2300" dirty="0">
                <a:solidFill>
                  <a:srgbClr val="0066FF"/>
                </a:solidFill>
                <a:ea typeface="Times New Roman" panose="02020603050405020304" pitchFamily="18" charset="0"/>
              </a:rPr>
              <a:t>   Location =</a:t>
            </a:r>
            <a:r>
              <a:rPr lang="en-US" sz="2300" dirty="0">
                <a:ea typeface="Times New Roman" panose="02020603050405020304" pitchFamily="18" charset="0"/>
              </a:rPr>
              <a:t> left neck, shoulder and rib cage</a:t>
            </a:r>
          </a:p>
          <a:p>
            <a:pPr marL="0" marR="0" indent="0">
              <a:spcBef>
                <a:spcPts val="0"/>
              </a:spcBef>
              <a:spcAft>
                <a:spcPts val="0"/>
              </a:spcAft>
              <a:buNone/>
            </a:pPr>
            <a:r>
              <a:rPr lang="en-US" sz="2300" dirty="0">
                <a:solidFill>
                  <a:srgbClr val="0066FF"/>
                </a:solidFill>
                <a:ea typeface="Times New Roman" panose="02020603050405020304" pitchFamily="18" charset="0"/>
              </a:rPr>
              <a:t>   Quality =</a:t>
            </a:r>
          </a:p>
          <a:p>
            <a:pPr marL="0" marR="0" indent="0">
              <a:spcBef>
                <a:spcPts val="0"/>
              </a:spcBef>
              <a:spcAft>
                <a:spcPts val="0"/>
              </a:spcAft>
              <a:buNone/>
            </a:pPr>
            <a:r>
              <a:rPr lang="en-US" sz="2300" dirty="0">
                <a:solidFill>
                  <a:srgbClr val="0066FF"/>
                </a:solidFill>
                <a:ea typeface="Times New Roman" panose="02020603050405020304" pitchFamily="18" charset="0"/>
              </a:rPr>
              <a:t>   Severity =</a:t>
            </a:r>
            <a:r>
              <a:rPr lang="en-US" sz="2300" dirty="0">
                <a:solidFill>
                  <a:srgbClr val="0000FF"/>
                </a:solidFill>
                <a:ea typeface="Times New Roman" panose="02020603050405020304" pitchFamily="18" charset="0"/>
              </a:rPr>
              <a:t> </a:t>
            </a:r>
            <a:r>
              <a:rPr lang="en-US" sz="2300" dirty="0">
                <a:ea typeface="Times New Roman" panose="02020603050405020304" pitchFamily="18" charset="0"/>
              </a:rPr>
              <a:t>considerable</a:t>
            </a:r>
          </a:p>
          <a:p>
            <a:pPr marL="0" marR="0" indent="0">
              <a:spcBef>
                <a:spcPts val="0"/>
              </a:spcBef>
              <a:spcAft>
                <a:spcPts val="0"/>
              </a:spcAft>
              <a:buNone/>
            </a:pPr>
            <a:r>
              <a:rPr lang="en-US" sz="2300" dirty="0">
                <a:solidFill>
                  <a:srgbClr val="0066FF"/>
                </a:solidFill>
                <a:ea typeface="Times New Roman" panose="02020603050405020304" pitchFamily="18" charset="0"/>
              </a:rPr>
              <a:t>   Duration =</a:t>
            </a:r>
            <a:r>
              <a:rPr lang="en-US" sz="2300" dirty="0">
                <a:solidFill>
                  <a:srgbClr val="0000FF"/>
                </a:solidFill>
                <a:ea typeface="Times New Roman" panose="02020603050405020304" pitchFamily="18" charset="0"/>
              </a:rPr>
              <a:t> </a:t>
            </a:r>
            <a:r>
              <a:rPr lang="en-US" sz="2300" dirty="0">
                <a:ea typeface="Times New Roman" panose="02020603050405020304" pitchFamily="18" charset="0"/>
              </a:rPr>
              <a:t>last night</a:t>
            </a:r>
          </a:p>
          <a:p>
            <a:pPr marL="0" marR="0" indent="0">
              <a:spcBef>
                <a:spcPts val="0"/>
              </a:spcBef>
              <a:spcAft>
                <a:spcPts val="0"/>
              </a:spcAft>
              <a:buNone/>
            </a:pPr>
            <a:r>
              <a:rPr lang="en-US" sz="2300" dirty="0">
                <a:solidFill>
                  <a:srgbClr val="0066FF"/>
                </a:solidFill>
                <a:ea typeface="Times New Roman" panose="02020603050405020304" pitchFamily="18" charset="0"/>
              </a:rPr>
              <a:t>   Timing =</a:t>
            </a:r>
            <a:r>
              <a:rPr lang="en-US" sz="2300" dirty="0">
                <a:solidFill>
                  <a:srgbClr val="0000FF"/>
                </a:solidFill>
                <a:ea typeface="Times New Roman" panose="02020603050405020304" pitchFamily="18" charset="0"/>
              </a:rPr>
              <a:t> </a:t>
            </a:r>
            <a:r>
              <a:rPr lang="en-US" sz="2300" dirty="0">
                <a:ea typeface="Times New Roman" panose="02020603050405020304" pitchFamily="18" charset="0"/>
              </a:rPr>
              <a:t>on and of</a:t>
            </a:r>
            <a:r>
              <a:rPr lang="en-US" sz="2300" dirty="0">
                <a:solidFill>
                  <a:schemeClr val="tx1"/>
                </a:solidFill>
                <a:ea typeface="Times New Roman" panose="02020603050405020304" pitchFamily="18" charset="0"/>
              </a:rPr>
              <a:t>f</a:t>
            </a:r>
          </a:p>
          <a:p>
            <a:pPr marL="0" marR="0" indent="0">
              <a:spcBef>
                <a:spcPts val="0"/>
              </a:spcBef>
              <a:spcAft>
                <a:spcPts val="0"/>
              </a:spcAft>
              <a:buNone/>
            </a:pPr>
            <a:r>
              <a:rPr lang="en-US" sz="2300" dirty="0">
                <a:solidFill>
                  <a:srgbClr val="0066FF"/>
                </a:solidFill>
                <a:ea typeface="Times New Roman" panose="02020603050405020304" pitchFamily="18" charset="0"/>
              </a:rPr>
              <a:t>   Context =</a:t>
            </a:r>
            <a:r>
              <a:rPr lang="en-US" sz="2300" dirty="0">
                <a:solidFill>
                  <a:srgbClr val="0000FF"/>
                </a:solidFill>
                <a:ea typeface="Times New Roman" panose="02020603050405020304" pitchFamily="18" charset="0"/>
              </a:rPr>
              <a:t> </a:t>
            </a:r>
            <a:r>
              <a:rPr lang="en-US" sz="2300" dirty="0">
                <a:ea typeface="Times New Roman" panose="02020603050405020304" pitchFamily="18" charset="0"/>
              </a:rPr>
              <a:t>involved in a MVA</a:t>
            </a:r>
          </a:p>
          <a:p>
            <a:pPr marL="0" marR="0" indent="0">
              <a:spcBef>
                <a:spcPts val="0"/>
              </a:spcBef>
              <a:spcAft>
                <a:spcPts val="0"/>
              </a:spcAft>
              <a:buNone/>
            </a:pPr>
            <a:r>
              <a:rPr lang="en-US" sz="2300" dirty="0">
                <a:solidFill>
                  <a:srgbClr val="0066FF"/>
                </a:solidFill>
                <a:ea typeface="Times New Roman" panose="02020603050405020304" pitchFamily="18" charset="0"/>
              </a:rPr>
              <a:t>   Associated Sign/Sx = </a:t>
            </a:r>
            <a:r>
              <a:rPr lang="en-US" sz="2300" dirty="0">
                <a:ea typeface="Times New Roman" panose="02020603050405020304" pitchFamily="18" charset="0"/>
              </a:rPr>
              <a:t>dizziness and blurry vision</a:t>
            </a:r>
          </a:p>
          <a:p>
            <a:pPr marL="0" marR="0" indent="0">
              <a:spcBef>
                <a:spcPts val="0"/>
              </a:spcBef>
              <a:spcAft>
                <a:spcPts val="0"/>
              </a:spcAft>
              <a:buNone/>
            </a:pPr>
            <a:r>
              <a:rPr lang="en-US" sz="2300" dirty="0">
                <a:solidFill>
                  <a:srgbClr val="0066FF"/>
                </a:solidFill>
                <a:ea typeface="Times New Roman" panose="02020603050405020304" pitchFamily="18" charset="0"/>
              </a:rPr>
              <a:t>   Modifying Factor = </a:t>
            </a:r>
            <a:r>
              <a:rPr lang="en-US" sz="2300" dirty="0">
                <a:ea typeface="Times New Roman" panose="02020603050405020304" pitchFamily="18" charset="0"/>
              </a:rPr>
              <a:t>ibuprofen 800mg</a:t>
            </a:r>
          </a:p>
          <a:p>
            <a:pPr marL="0" marR="0" indent="0">
              <a:spcBef>
                <a:spcPts val="0"/>
              </a:spcBef>
              <a:spcAft>
                <a:spcPts val="0"/>
              </a:spcAft>
              <a:buNone/>
            </a:pPr>
            <a:r>
              <a:rPr lang="en-US" sz="2300" dirty="0">
                <a:ea typeface="Times New Roman" panose="02020603050405020304" pitchFamily="18" charset="0"/>
              </a:rPr>
              <a:t> </a:t>
            </a:r>
          </a:p>
          <a:p>
            <a:pPr marL="0" marR="0" indent="0">
              <a:spcBef>
                <a:spcPts val="0"/>
              </a:spcBef>
              <a:spcAft>
                <a:spcPts val="0"/>
              </a:spcAft>
              <a:buNone/>
            </a:pPr>
            <a:r>
              <a:rPr lang="en-US" sz="2300" dirty="0">
                <a:solidFill>
                  <a:srgbClr val="0066FF"/>
                </a:solidFill>
                <a:ea typeface="Times New Roman" panose="02020603050405020304" pitchFamily="18" charset="0"/>
              </a:rPr>
              <a:t>ROS =</a:t>
            </a:r>
            <a:r>
              <a:rPr lang="en-US" sz="2300" dirty="0">
                <a:ea typeface="Times New Roman" panose="02020603050405020304" pitchFamily="18" charset="0"/>
              </a:rPr>
              <a:t> Constitutional, Eyes, Hematologic/Lymphatic, Cardiovascular, Neurologic, Respiratory, Gastrointestinal</a:t>
            </a:r>
          </a:p>
          <a:p>
            <a:pPr marL="0" marR="0" indent="0">
              <a:spcBef>
                <a:spcPts val="0"/>
              </a:spcBef>
              <a:spcAft>
                <a:spcPts val="0"/>
              </a:spcAft>
              <a:buNone/>
            </a:pPr>
            <a:r>
              <a:rPr lang="en-US" sz="2300" dirty="0">
                <a:ea typeface="Times New Roman" panose="02020603050405020304" pitchFamily="18" charset="0"/>
              </a:rPr>
              <a:t> </a:t>
            </a:r>
          </a:p>
          <a:p>
            <a:pPr marL="0" marR="0" indent="0">
              <a:spcBef>
                <a:spcPts val="0"/>
              </a:spcBef>
              <a:spcAft>
                <a:spcPts val="0"/>
              </a:spcAft>
              <a:buNone/>
            </a:pPr>
            <a:r>
              <a:rPr lang="en-US" sz="2300" dirty="0">
                <a:solidFill>
                  <a:srgbClr val="0066FF"/>
                </a:solidFill>
                <a:ea typeface="Times New Roman" panose="02020603050405020304" pitchFamily="18" charset="0"/>
              </a:rPr>
              <a:t>Past Hx = </a:t>
            </a:r>
            <a:r>
              <a:rPr lang="en-US" sz="2300" dirty="0">
                <a:ea typeface="Times New Roman" panose="02020603050405020304" pitchFamily="18" charset="0"/>
              </a:rPr>
              <a:t>NKA, medications</a:t>
            </a:r>
          </a:p>
          <a:p>
            <a:pPr marL="0" marR="0" indent="0">
              <a:spcBef>
                <a:spcPts val="0"/>
              </a:spcBef>
              <a:spcAft>
                <a:spcPts val="0"/>
              </a:spcAft>
              <a:buNone/>
            </a:pPr>
            <a:r>
              <a:rPr lang="en-US" sz="2300" dirty="0">
                <a:solidFill>
                  <a:srgbClr val="0066FF"/>
                </a:solidFill>
                <a:ea typeface="Times New Roman" panose="02020603050405020304" pitchFamily="18" charset="0"/>
              </a:rPr>
              <a:t>Family Hx =</a:t>
            </a:r>
          </a:p>
          <a:p>
            <a:pPr marL="0" marR="0" indent="0">
              <a:spcBef>
                <a:spcPts val="0"/>
              </a:spcBef>
              <a:spcAft>
                <a:spcPts val="0"/>
              </a:spcAft>
              <a:buNone/>
            </a:pPr>
            <a:r>
              <a:rPr lang="en-US" sz="2300" dirty="0">
                <a:solidFill>
                  <a:srgbClr val="0066FF"/>
                </a:solidFill>
                <a:ea typeface="Times New Roman" panose="02020603050405020304" pitchFamily="18" charset="0"/>
              </a:rPr>
              <a:t>Social Hx =  </a:t>
            </a:r>
            <a:r>
              <a:rPr lang="en-US" sz="2300" dirty="0">
                <a:ea typeface="Times New Roman" panose="02020603050405020304" pitchFamily="18" charset="0"/>
              </a:rPr>
              <a:t>non-smoker</a:t>
            </a:r>
          </a:p>
          <a:p>
            <a:endParaRPr lang="en-US" sz="2800" dirty="0"/>
          </a:p>
        </p:txBody>
      </p:sp>
      <p:sp>
        <p:nvSpPr>
          <p:cNvPr id="5" name="TextBox 4">
            <a:extLst>
              <a:ext uri="{FF2B5EF4-FFF2-40B4-BE49-F238E27FC236}">
                <a16:creationId xmlns:a16="http://schemas.microsoft.com/office/drawing/2014/main" id="{B7DCECE6-18E9-4A2E-B505-3B85F6C1C1EE}"/>
              </a:ext>
            </a:extLst>
          </p:cNvPr>
          <p:cNvSpPr txBox="1"/>
          <p:nvPr/>
        </p:nvSpPr>
        <p:spPr>
          <a:xfrm>
            <a:off x="6172200" y="1948545"/>
            <a:ext cx="2449285" cy="1104245"/>
          </a:xfrm>
          <a:prstGeom prst="doubleWav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66FF"/>
                </a:solidFill>
                <a:effectLst/>
                <a:uLnTx/>
                <a:uFillTx/>
                <a:latin typeface="Arial"/>
                <a:ea typeface="+mn-ea"/>
                <a:cs typeface="+mn-cs"/>
              </a:rPr>
              <a:t>Detailed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66FF"/>
                </a:solidFill>
                <a:effectLst/>
                <a:uLnTx/>
                <a:uFillTx/>
                <a:latin typeface="Arial"/>
                <a:ea typeface="+mn-ea"/>
                <a:cs typeface="+mn-cs"/>
              </a:rPr>
              <a:t>history</a:t>
            </a:r>
          </a:p>
        </p:txBody>
      </p:sp>
    </p:spTree>
    <p:extLst>
      <p:ext uri="{BB962C8B-B14F-4D97-AF65-F5344CB8AC3E}">
        <p14:creationId xmlns:p14="http://schemas.microsoft.com/office/powerpoint/2010/main" val="569400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History – Let’s Practice</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636814" y="1987421"/>
            <a:ext cx="7587342" cy="4450800"/>
          </a:xfrm>
        </p:spPr>
        <p:txBody>
          <a:bodyPr>
            <a:normAutofit/>
          </a:bodyPr>
          <a:lstStyle/>
          <a:p>
            <a:pPr marL="0" indent="0">
              <a:buNone/>
            </a:pPr>
            <a:r>
              <a:rPr lang="en-US" altLang="en-US" sz="2400" dirty="0"/>
              <a:t>A 50 year old female presents to the office with her husband.  She is complaining of abdominal pain with nausea for one week. Pain and nausea occur several times daily following meals. Pain is not relieved with antacids. The patient reports occasional diarrhea following eating fatty foods. No constipation, no burning or pain with urination and no fever.  All other systems are negative.  The patient quit smoking recently.  She has no drug allergies.  Patient’s mother had ulcers.    </a:t>
            </a:r>
          </a:p>
          <a:p>
            <a:endParaRPr lang="en-US" sz="2800" dirty="0"/>
          </a:p>
        </p:txBody>
      </p:sp>
    </p:spTree>
    <p:extLst>
      <p:ext uri="{BB962C8B-B14F-4D97-AF65-F5344CB8AC3E}">
        <p14:creationId xmlns:p14="http://schemas.microsoft.com/office/powerpoint/2010/main" val="16690411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239485" y="195943"/>
            <a:ext cx="8382000" cy="1143000"/>
          </a:xfrm>
        </p:spPr>
        <p:txBody>
          <a:bodyPr/>
          <a:lstStyle/>
          <a:p>
            <a:r>
              <a:rPr lang="en-US" dirty="0"/>
              <a:t>History – Let’s Practice</a:t>
            </a:r>
            <a:endParaRPr lang="en-US" b="1" dirty="0"/>
          </a:p>
        </p:txBody>
      </p:sp>
      <p:sp>
        <p:nvSpPr>
          <p:cNvPr id="2" name="Content Placeholder 1">
            <a:extLst>
              <a:ext uri="{FF2B5EF4-FFF2-40B4-BE49-F238E27FC236}">
                <a16:creationId xmlns:a16="http://schemas.microsoft.com/office/drawing/2014/main" id="{1D7F0993-E13D-4554-A6ED-AF2D77BD414F}"/>
              </a:ext>
            </a:extLst>
          </p:cNvPr>
          <p:cNvSpPr>
            <a:spLocks noGrp="1"/>
          </p:cNvSpPr>
          <p:nvPr>
            <p:ph idx="1"/>
          </p:nvPr>
        </p:nvSpPr>
        <p:spPr>
          <a:xfrm>
            <a:off x="494380" y="1527876"/>
            <a:ext cx="5976256" cy="5126141"/>
          </a:xfrm>
        </p:spPr>
        <p:txBody>
          <a:bodyPr>
            <a:noAutofit/>
          </a:bodyPr>
          <a:lstStyle/>
          <a:p>
            <a:pPr marL="0" marR="0" indent="0">
              <a:spcBef>
                <a:spcPts val="0"/>
              </a:spcBef>
              <a:spcAft>
                <a:spcPts val="0"/>
              </a:spcAft>
              <a:buNone/>
            </a:pPr>
            <a:r>
              <a:rPr lang="en-US" sz="2000" dirty="0">
                <a:solidFill>
                  <a:srgbClr val="0066FF"/>
                </a:solidFill>
                <a:ea typeface="Times New Roman" panose="02020603050405020304" pitchFamily="18" charset="0"/>
              </a:rPr>
              <a:t>Chief complaint: </a:t>
            </a:r>
            <a:r>
              <a:rPr lang="en-US" sz="2000" dirty="0">
                <a:ea typeface="Times New Roman" panose="02020603050405020304" pitchFamily="18" charset="0"/>
              </a:rPr>
              <a:t>Abdominal pain</a:t>
            </a:r>
            <a:r>
              <a:rPr lang="en-US" sz="2000" dirty="0">
                <a:solidFill>
                  <a:srgbClr val="0066FF"/>
                </a:solidFill>
                <a:ea typeface="Times New Roman" panose="02020603050405020304" pitchFamily="18" charset="0"/>
              </a:rPr>
              <a:t> </a:t>
            </a:r>
            <a:endParaRPr lang="en-US" sz="2000" dirty="0">
              <a:ea typeface="Times New Roman" panose="02020603050405020304" pitchFamily="18" charset="0"/>
            </a:endParaRPr>
          </a:p>
          <a:p>
            <a:pPr marL="0" marR="0" indent="0">
              <a:spcBef>
                <a:spcPts val="0"/>
              </a:spcBef>
              <a:spcAft>
                <a:spcPts val="0"/>
              </a:spcAft>
              <a:buNone/>
            </a:pPr>
            <a:r>
              <a:rPr lang="en-US" sz="2000" dirty="0">
                <a:ea typeface="Times New Roman" panose="02020603050405020304" pitchFamily="18" charset="0"/>
              </a:rPr>
              <a:t> </a:t>
            </a:r>
          </a:p>
          <a:p>
            <a:pPr marL="0" marR="0" indent="0">
              <a:spcBef>
                <a:spcPts val="0"/>
              </a:spcBef>
              <a:spcAft>
                <a:spcPts val="0"/>
              </a:spcAft>
              <a:buNone/>
            </a:pPr>
            <a:r>
              <a:rPr lang="en-US" sz="2000" dirty="0">
                <a:solidFill>
                  <a:srgbClr val="0066FF"/>
                </a:solidFill>
                <a:ea typeface="Times New Roman" panose="02020603050405020304" pitchFamily="18" charset="0"/>
              </a:rPr>
              <a:t>HPI:</a:t>
            </a:r>
          </a:p>
          <a:p>
            <a:pPr marL="0" marR="0" indent="0">
              <a:spcBef>
                <a:spcPts val="0"/>
              </a:spcBef>
              <a:spcAft>
                <a:spcPts val="0"/>
              </a:spcAft>
              <a:buNone/>
            </a:pPr>
            <a:r>
              <a:rPr lang="en-US" sz="2000" dirty="0">
                <a:solidFill>
                  <a:srgbClr val="0066FF"/>
                </a:solidFill>
                <a:ea typeface="Times New Roman" panose="02020603050405020304" pitchFamily="18" charset="0"/>
              </a:rPr>
              <a:t>   Location =</a:t>
            </a:r>
            <a:r>
              <a:rPr lang="en-US" sz="2000" dirty="0">
                <a:ea typeface="Times New Roman" panose="02020603050405020304" pitchFamily="18" charset="0"/>
              </a:rPr>
              <a:t> </a:t>
            </a:r>
          </a:p>
          <a:p>
            <a:pPr marL="0" marR="0" indent="0">
              <a:spcBef>
                <a:spcPts val="0"/>
              </a:spcBef>
              <a:spcAft>
                <a:spcPts val="0"/>
              </a:spcAft>
              <a:buNone/>
            </a:pPr>
            <a:r>
              <a:rPr lang="en-US" sz="2000" dirty="0">
                <a:solidFill>
                  <a:srgbClr val="0066FF"/>
                </a:solidFill>
                <a:ea typeface="Times New Roman" panose="02020603050405020304" pitchFamily="18" charset="0"/>
              </a:rPr>
              <a:t>   Quality =</a:t>
            </a:r>
          </a:p>
          <a:p>
            <a:pPr marL="0" marR="0" indent="0">
              <a:spcBef>
                <a:spcPts val="0"/>
              </a:spcBef>
              <a:spcAft>
                <a:spcPts val="0"/>
              </a:spcAft>
              <a:buNone/>
            </a:pPr>
            <a:r>
              <a:rPr lang="en-US" sz="2000" dirty="0">
                <a:solidFill>
                  <a:srgbClr val="0066FF"/>
                </a:solidFill>
                <a:ea typeface="Times New Roman" panose="02020603050405020304" pitchFamily="18" charset="0"/>
              </a:rPr>
              <a:t>   Severity =</a:t>
            </a:r>
            <a:r>
              <a:rPr lang="en-US" sz="2000" dirty="0">
                <a:solidFill>
                  <a:srgbClr val="0000FF"/>
                </a:solidFill>
                <a:ea typeface="Times New Roman" panose="02020603050405020304" pitchFamily="18" charset="0"/>
              </a:rPr>
              <a:t> </a:t>
            </a:r>
            <a:endParaRPr lang="en-US" sz="2000" dirty="0">
              <a:solidFill>
                <a:schemeClr val="tx1"/>
              </a:solidFill>
              <a:ea typeface="Times New Roman" panose="02020603050405020304" pitchFamily="18" charset="0"/>
            </a:endParaRPr>
          </a:p>
          <a:p>
            <a:pPr marL="0" marR="0" indent="0">
              <a:spcBef>
                <a:spcPts val="0"/>
              </a:spcBef>
              <a:spcAft>
                <a:spcPts val="0"/>
              </a:spcAft>
              <a:buNone/>
            </a:pPr>
            <a:r>
              <a:rPr lang="en-US" sz="2000" dirty="0">
                <a:solidFill>
                  <a:srgbClr val="0066FF"/>
                </a:solidFill>
                <a:ea typeface="Times New Roman" panose="02020603050405020304" pitchFamily="18" charset="0"/>
              </a:rPr>
              <a:t>   Duration =</a:t>
            </a:r>
            <a:r>
              <a:rPr lang="en-US" sz="2000" dirty="0">
                <a:solidFill>
                  <a:srgbClr val="0000FF"/>
                </a:solidFill>
                <a:ea typeface="Times New Roman" panose="02020603050405020304" pitchFamily="18" charset="0"/>
              </a:rPr>
              <a:t> </a:t>
            </a:r>
            <a:r>
              <a:rPr lang="en-US" sz="2000" dirty="0">
                <a:ea typeface="Times New Roman" panose="02020603050405020304" pitchFamily="18" charset="0"/>
              </a:rPr>
              <a:t>one week</a:t>
            </a:r>
            <a:endParaRPr lang="en-US" sz="2000" dirty="0">
              <a:solidFill>
                <a:schemeClr val="tx1"/>
              </a:solidFill>
              <a:ea typeface="Times New Roman" panose="02020603050405020304" pitchFamily="18" charset="0"/>
            </a:endParaRPr>
          </a:p>
          <a:p>
            <a:pPr marL="0" marR="0" indent="0">
              <a:spcBef>
                <a:spcPts val="0"/>
              </a:spcBef>
              <a:spcAft>
                <a:spcPts val="0"/>
              </a:spcAft>
              <a:buNone/>
            </a:pPr>
            <a:r>
              <a:rPr lang="en-US" sz="2000" dirty="0">
                <a:solidFill>
                  <a:srgbClr val="0066FF"/>
                </a:solidFill>
                <a:ea typeface="Times New Roman" panose="02020603050405020304" pitchFamily="18" charset="0"/>
              </a:rPr>
              <a:t>   Timing =</a:t>
            </a:r>
            <a:r>
              <a:rPr lang="en-US" sz="2000" dirty="0">
                <a:solidFill>
                  <a:srgbClr val="0000FF"/>
                </a:solidFill>
                <a:ea typeface="Times New Roman" panose="02020603050405020304" pitchFamily="18" charset="0"/>
              </a:rPr>
              <a:t> </a:t>
            </a:r>
            <a:r>
              <a:rPr lang="en-US" sz="2000" dirty="0">
                <a:ea typeface="Times New Roman" panose="02020603050405020304" pitchFamily="18" charset="0"/>
              </a:rPr>
              <a:t>several times daily, occasional</a:t>
            </a:r>
            <a:endParaRPr lang="en-US" sz="2000" dirty="0">
              <a:solidFill>
                <a:schemeClr val="tx1"/>
              </a:solidFill>
              <a:ea typeface="Times New Roman" panose="02020603050405020304" pitchFamily="18" charset="0"/>
            </a:endParaRPr>
          </a:p>
          <a:p>
            <a:pPr marL="0" marR="0" indent="0">
              <a:spcBef>
                <a:spcPts val="0"/>
              </a:spcBef>
              <a:spcAft>
                <a:spcPts val="0"/>
              </a:spcAft>
              <a:buNone/>
            </a:pPr>
            <a:r>
              <a:rPr lang="en-US" sz="2000" dirty="0">
                <a:solidFill>
                  <a:srgbClr val="0066FF"/>
                </a:solidFill>
                <a:ea typeface="Times New Roman" panose="02020603050405020304" pitchFamily="18" charset="0"/>
              </a:rPr>
              <a:t>   Context =</a:t>
            </a:r>
            <a:r>
              <a:rPr lang="en-US" sz="2000" dirty="0">
                <a:solidFill>
                  <a:srgbClr val="0000FF"/>
                </a:solidFill>
                <a:ea typeface="Times New Roman" panose="02020603050405020304" pitchFamily="18" charset="0"/>
              </a:rPr>
              <a:t> </a:t>
            </a:r>
            <a:r>
              <a:rPr lang="en-US" sz="2000" dirty="0">
                <a:ea typeface="Times New Roman" panose="02020603050405020304" pitchFamily="18" charset="0"/>
              </a:rPr>
              <a:t>following eating fatty foods</a:t>
            </a:r>
            <a:endParaRPr lang="en-US" sz="2000" dirty="0">
              <a:solidFill>
                <a:schemeClr val="tx1"/>
              </a:solidFill>
              <a:ea typeface="Times New Roman" panose="02020603050405020304" pitchFamily="18" charset="0"/>
            </a:endParaRPr>
          </a:p>
          <a:p>
            <a:pPr marL="0" marR="0" indent="0">
              <a:spcBef>
                <a:spcPts val="0"/>
              </a:spcBef>
              <a:spcAft>
                <a:spcPts val="0"/>
              </a:spcAft>
              <a:buNone/>
            </a:pPr>
            <a:r>
              <a:rPr lang="en-US" sz="2000" dirty="0">
                <a:solidFill>
                  <a:srgbClr val="0066FF"/>
                </a:solidFill>
                <a:ea typeface="Times New Roman" panose="02020603050405020304" pitchFamily="18" charset="0"/>
              </a:rPr>
              <a:t>   Associated Sign/Sx = </a:t>
            </a:r>
            <a:r>
              <a:rPr lang="en-US" sz="2000" dirty="0">
                <a:ea typeface="Times New Roman" panose="02020603050405020304" pitchFamily="18" charset="0"/>
              </a:rPr>
              <a:t>nausea, diarrhea</a:t>
            </a:r>
          </a:p>
          <a:p>
            <a:pPr marL="0" marR="0" indent="0">
              <a:spcBef>
                <a:spcPts val="0"/>
              </a:spcBef>
              <a:spcAft>
                <a:spcPts val="0"/>
              </a:spcAft>
              <a:buNone/>
            </a:pPr>
            <a:r>
              <a:rPr lang="en-US" sz="2000" dirty="0">
                <a:solidFill>
                  <a:srgbClr val="0066FF"/>
                </a:solidFill>
                <a:ea typeface="Times New Roman" panose="02020603050405020304" pitchFamily="18" charset="0"/>
              </a:rPr>
              <a:t>   Modifying Factor = </a:t>
            </a:r>
            <a:r>
              <a:rPr lang="en-US" sz="2000" dirty="0">
                <a:ea typeface="Times New Roman" panose="02020603050405020304" pitchFamily="18" charset="0"/>
              </a:rPr>
              <a:t>not relieved by antacids</a:t>
            </a:r>
          </a:p>
          <a:p>
            <a:pPr marL="0" marR="0" indent="0">
              <a:spcBef>
                <a:spcPts val="0"/>
              </a:spcBef>
              <a:spcAft>
                <a:spcPts val="0"/>
              </a:spcAft>
              <a:buNone/>
            </a:pPr>
            <a:r>
              <a:rPr lang="en-US" sz="2000" dirty="0">
                <a:ea typeface="Times New Roman" panose="02020603050405020304" pitchFamily="18" charset="0"/>
              </a:rPr>
              <a:t> </a:t>
            </a:r>
          </a:p>
          <a:p>
            <a:pPr marL="0" marR="0" indent="0">
              <a:spcBef>
                <a:spcPts val="0"/>
              </a:spcBef>
              <a:spcAft>
                <a:spcPts val="0"/>
              </a:spcAft>
              <a:buNone/>
            </a:pPr>
            <a:r>
              <a:rPr lang="en-US" sz="2000" dirty="0">
                <a:solidFill>
                  <a:srgbClr val="0066FF"/>
                </a:solidFill>
                <a:ea typeface="Times New Roman" panose="02020603050405020304" pitchFamily="18" charset="0"/>
              </a:rPr>
              <a:t>ROS =</a:t>
            </a:r>
            <a:r>
              <a:rPr lang="en-US" sz="2000" dirty="0">
                <a:ea typeface="Times New Roman" panose="02020603050405020304" pitchFamily="18" charset="0"/>
              </a:rPr>
              <a:t> Constitutional, gastrointestinal, genitourinary, summary statement</a:t>
            </a:r>
          </a:p>
          <a:p>
            <a:pPr marL="0" marR="0" indent="0">
              <a:spcBef>
                <a:spcPts val="0"/>
              </a:spcBef>
              <a:spcAft>
                <a:spcPts val="0"/>
              </a:spcAft>
              <a:buNone/>
            </a:pPr>
            <a:r>
              <a:rPr lang="en-US" sz="2000" dirty="0">
                <a:ea typeface="Times New Roman" panose="02020603050405020304" pitchFamily="18" charset="0"/>
              </a:rPr>
              <a:t> </a:t>
            </a:r>
          </a:p>
          <a:p>
            <a:pPr marL="0" marR="0" indent="0">
              <a:spcBef>
                <a:spcPts val="0"/>
              </a:spcBef>
              <a:spcAft>
                <a:spcPts val="0"/>
              </a:spcAft>
              <a:buNone/>
            </a:pPr>
            <a:r>
              <a:rPr lang="en-US" sz="2000" dirty="0">
                <a:solidFill>
                  <a:srgbClr val="0066FF"/>
                </a:solidFill>
                <a:ea typeface="Times New Roman" panose="02020603050405020304" pitchFamily="18" charset="0"/>
              </a:rPr>
              <a:t>Past Hx = </a:t>
            </a:r>
            <a:r>
              <a:rPr lang="en-US" sz="2000" dirty="0">
                <a:ea typeface="Times New Roman" panose="02020603050405020304" pitchFamily="18" charset="0"/>
              </a:rPr>
              <a:t>allergies</a:t>
            </a:r>
          </a:p>
          <a:p>
            <a:pPr marL="0" marR="0" indent="0">
              <a:spcBef>
                <a:spcPts val="0"/>
              </a:spcBef>
              <a:spcAft>
                <a:spcPts val="0"/>
              </a:spcAft>
              <a:buNone/>
            </a:pPr>
            <a:r>
              <a:rPr lang="en-US" sz="2000" dirty="0">
                <a:solidFill>
                  <a:srgbClr val="0066FF"/>
                </a:solidFill>
                <a:ea typeface="Times New Roman" panose="02020603050405020304" pitchFamily="18" charset="0"/>
              </a:rPr>
              <a:t>Family Hx = </a:t>
            </a:r>
            <a:r>
              <a:rPr lang="en-US" sz="2000" dirty="0">
                <a:ea typeface="Times New Roman" panose="02020603050405020304" pitchFamily="18" charset="0"/>
              </a:rPr>
              <a:t>conditions related to chief complaint</a:t>
            </a:r>
            <a:endParaRPr lang="en-US" sz="2000" dirty="0">
              <a:solidFill>
                <a:srgbClr val="0066FF"/>
              </a:solidFill>
              <a:ea typeface="Times New Roman" panose="02020603050405020304" pitchFamily="18" charset="0"/>
            </a:endParaRPr>
          </a:p>
          <a:p>
            <a:pPr marL="0" marR="0" indent="0">
              <a:spcBef>
                <a:spcPts val="0"/>
              </a:spcBef>
              <a:spcAft>
                <a:spcPts val="0"/>
              </a:spcAft>
              <a:buNone/>
            </a:pPr>
            <a:r>
              <a:rPr lang="en-US" sz="2000" dirty="0">
                <a:solidFill>
                  <a:srgbClr val="0066FF"/>
                </a:solidFill>
                <a:ea typeface="Times New Roman" panose="02020603050405020304" pitchFamily="18" charset="0"/>
              </a:rPr>
              <a:t>Social Hx =  </a:t>
            </a:r>
            <a:r>
              <a:rPr lang="en-US" sz="2000" dirty="0">
                <a:ea typeface="Times New Roman" panose="02020603050405020304" pitchFamily="18" charset="0"/>
              </a:rPr>
              <a:t>smoking status, marital status</a:t>
            </a:r>
          </a:p>
          <a:p>
            <a:endParaRPr lang="en-US" sz="2800" dirty="0"/>
          </a:p>
        </p:txBody>
      </p:sp>
      <p:sp>
        <p:nvSpPr>
          <p:cNvPr id="4" name="TextBox 3">
            <a:extLst>
              <a:ext uri="{FF2B5EF4-FFF2-40B4-BE49-F238E27FC236}">
                <a16:creationId xmlns:a16="http://schemas.microsoft.com/office/drawing/2014/main" id="{9AC6B5B0-5407-4820-BF77-90F0BADA3F27}"/>
              </a:ext>
            </a:extLst>
          </p:cNvPr>
          <p:cNvSpPr txBox="1"/>
          <p:nvPr/>
        </p:nvSpPr>
        <p:spPr>
          <a:xfrm>
            <a:off x="5758542" y="2144487"/>
            <a:ext cx="2666999" cy="1104245"/>
          </a:xfrm>
          <a:prstGeom prst="doubleWave">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66FF"/>
                </a:solidFill>
                <a:effectLst/>
                <a:uLnTx/>
                <a:uFillTx/>
                <a:latin typeface="Arial"/>
                <a:ea typeface="+mn-ea"/>
                <a:cs typeface="+mn-cs"/>
              </a:rPr>
              <a:t>Comprehensive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0066FF"/>
                </a:solidFill>
                <a:effectLst/>
                <a:uLnTx/>
                <a:uFillTx/>
                <a:latin typeface="Arial"/>
                <a:ea typeface="+mn-ea"/>
                <a:cs typeface="+mn-cs"/>
              </a:rPr>
              <a:t>history</a:t>
            </a:r>
          </a:p>
        </p:txBody>
      </p:sp>
    </p:spTree>
    <p:extLst>
      <p:ext uri="{BB962C8B-B14F-4D97-AF65-F5344CB8AC3E}">
        <p14:creationId xmlns:p14="http://schemas.microsoft.com/office/powerpoint/2010/main" val="17333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24026"/>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Examination</a:t>
            </a:r>
          </a:p>
        </p:txBody>
      </p:sp>
    </p:spTree>
    <p:extLst>
      <p:ext uri="{BB962C8B-B14F-4D97-AF65-F5344CB8AC3E}">
        <p14:creationId xmlns:p14="http://schemas.microsoft.com/office/powerpoint/2010/main" val="2565970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Compliance Program Overview</a:t>
            </a:r>
          </a:p>
        </p:txBody>
      </p:sp>
      <p:sp>
        <p:nvSpPr>
          <p:cNvPr id="3" name="Rectangle 2">
            <a:extLst>
              <a:ext uri="{FF2B5EF4-FFF2-40B4-BE49-F238E27FC236}">
                <a16:creationId xmlns:a16="http://schemas.microsoft.com/office/drawing/2014/main" id="{A4AAD7BD-5E6E-4EE0-AD8A-27D62D21A609}"/>
              </a:ext>
            </a:extLst>
          </p:cNvPr>
          <p:cNvSpPr/>
          <p:nvPr/>
        </p:nvSpPr>
        <p:spPr>
          <a:xfrm>
            <a:off x="420021" y="1470980"/>
            <a:ext cx="8058777" cy="5324535"/>
          </a:xfrm>
          <a:prstGeom prst="rect">
            <a:avLst/>
          </a:prstGeom>
        </p:spPr>
        <p:txBody>
          <a:bodyPr wrap="square">
            <a:spAutoFit/>
          </a:bodyPr>
          <a:lstStyle/>
          <a:p>
            <a:pPr marL="342900" indent="-342900">
              <a:buFont typeface="Arial" panose="020B0604020202020204" pitchFamily="34" charset="0"/>
              <a:buChar char="•"/>
            </a:pPr>
            <a:r>
              <a:rPr lang="en-US" sz="2000" dirty="0">
                <a:solidFill>
                  <a:srgbClr val="000000"/>
                </a:solidFill>
                <a:latin typeface="Arial Body"/>
                <a:ea typeface="Times New Roman" panose="02020603050405020304" pitchFamily="18" charset="0"/>
              </a:rPr>
              <a:t>Physician Compliance/Coding Support use Evaluation and Management (E/M) comparative data to evaluate Physicians/ACPs’ coding patterns and identify trends where additional analysis may be needed. These dashboard reports include all payers and are updated monthly for the following E/M code categories:</a:t>
            </a:r>
            <a:endParaRPr lang="en-US" sz="2000" dirty="0">
              <a:latin typeface="Arial Body"/>
              <a:ea typeface="Times New Roman" panose="02020603050405020304" pitchFamily="18" charset="0"/>
            </a:endParaRPr>
          </a:p>
          <a:p>
            <a:pPr marL="800100" lvl="1" indent="-342900">
              <a:buFont typeface="Courier New" panose="02070309020205020404" pitchFamily="49" charset="0"/>
              <a:buChar char="o"/>
            </a:pPr>
            <a:r>
              <a:rPr lang="en-US" sz="2000" dirty="0">
                <a:solidFill>
                  <a:srgbClr val="000000"/>
                </a:solidFill>
                <a:latin typeface="Arial Body"/>
                <a:ea typeface="Times New Roman" panose="02020603050405020304" pitchFamily="18" charset="0"/>
              </a:rPr>
              <a:t>New and established patients</a:t>
            </a:r>
          </a:p>
          <a:p>
            <a:pPr marL="800100" lvl="1" indent="-342900">
              <a:buFont typeface="Courier New" panose="02070309020205020404" pitchFamily="49" charset="0"/>
              <a:buChar char="o"/>
            </a:pPr>
            <a:r>
              <a:rPr lang="en-US" sz="2000" dirty="0">
                <a:solidFill>
                  <a:srgbClr val="000000"/>
                </a:solidFill>
                <a:latin typeface="Arial Body"/>
                <a:ea typeface="Times New Roman" panose="02020603050405020304" pitchFamily="18" charset="0"/>
              </a:rPr>
              <a:t>Inpatient and outpatient consults</a:t>
            </a:r>
          </a:p>
          <a:p>
            <a:pPr marL="800100" lvl="1" indent="-342900">
              <a:buFont typeface="Courier New" panose="02070309020205020404" pitchFamily="49" charset="0"/>
              <a:buChar char="o"/>
            </a:pPr>
            <a:r>
              <a:rPr lang="en-US" sz="2000" dirty="0">
                <a:solidFill>
                  <a:srgbClr val="000000"/>
                </a:solidFill>
                <a:latin typeface="Arial Body"/>
                <a:ea typeface="Times New Roman" panose="02020603050405020304" pitchFamily="18" charset="0"/>
              </a:rPr>
              <a:t>Hospital admissions and subsequent visits</a:t>
            </a:r>
          </a:p>
          <a:p>
            <a:pPr marL="457200" marR="0">
              <a:spcBef>
                <a:spcPts val="0"/>
              </a:spcBef>
              <a:spcAft>
                <a:spcPts val="0"/>
              </a:spcAft>
            </a:pPr>
            <a:r>
              <a:rPr lang="en-US" sz="2000" dirty="0">
                <a:solidFill>
                  <a:srgbClr val="000000"/>
                </a:solidFill>
                <a:latin typeface="Arial Body"/>
                <a:ea typeface="Times New Roman" panose="02020603050405020304" pitchFamily="18" charset="0"/>
              </a:rPr>
              <a:t> </a:t>
            </a:r>
            <a:endParaRPr lang="en-US" sz="2000" dirty="0">
              <a:latin typeface="Arial Body"/>
              <a:ea typeface="Times New Roman" panose="02020603050405020304" pitchFamily="18" charset="0"/>
            </a:endParaRPr>
          </a:p>
          <a:p>
            <a:pPr marL="342900" indent="-342900">
              <a:buFont typeface="Arial" panose="020B0604020202020204" pitchFamily="34" charset="0"/>
              <a:buChar char="•"/>
            </a:pPr>
            <a:r>
              <a:rPr lang="en-US" sz="2000" dirty="0">
                <a:solidFill>
                  <a:srgbClr val="000000"/>
                </a:solidFill>
                <a:latin typeface="Arial Body"/>
                <a:ea typeface="Times New Roman" panose="02020603050405020304" pitchFamily="18" charset="0"/>
              </a:rPr>
              <a:t>The Code Distribution Index (CDI) and Physician E/M Profile dashboard reports are available on eLink.  Although the dashboard reports have proven valuable in assessing Physicians/ACPs’ code selection tendencies in order to appropriately schedule audits, shadowing and education, the appropriateness of a Physician/ACP’s code selection can only be determined through chart review</a:t>
            </a:r>
            <a:endParaRPr lang="en-US" sz="2000" dirty="0">
              <a:effectLst/>
              <a:latin typeface="Arial Body"/>
              <a:ea typeface="Times New Roman" panose="02020603050405020304" pitchFamily="18" charset="0"/>
            </a:endParaRPr>
          </a:p>
        </p:txBody>
      </p:sp>
    </p:spTree>
    <p:extLst>
      <p:ext uri="{BB962C8B-B14F-4D97-AF65-F5344CB8AC3E}">
        <p14:creationId xmlns:p14="http://schemas.microsoft.com/office/powerpoint/2010/main" val="28732675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Examination</a:t>
            </a:r>
          </a:p>
        </p:txBody>
      </p:sp>
      <p:sp>
        <p:nvSpPr>
          <p:cNvPr id="4" name="Rectangle 3">
            <a:extLst>
              <a:ext uri="{FF2B5EF4-FFF2-40B4-BE49-F238E27FC236}">
                <a16:creationId xmlns:a16="http://schemas.microsoft.com/office/drawing/2014/main" id="{1B480B8F-B265-462A-B94A-C195DF2A55FE}"/>
              </a:ext>
            </a:extLst>
          </p:cNvPr>
          <p:cNvSpPr/>
          <p:nvPr/>
        </p:nvSpPr>
        <p:spPr>
          <a:xfrm>
            <a:off x="1008994" y="1698341"/>
            <a:ext cx="7162800" cy="1692771"/>
          </a:xfrm>
          <a:prstGeom prst="rect">
            <a:avLst/>
          </a:prstGeom>
        </p:spPr>
        <p:txBody>
          <a:bodyPr wrap="square">
            <a:spAutoFit/>
          </a:bodyPr>
          <a:lstStyle/>
          <a:p>
            <a:pPr fontAlgn="base">
              <a:spcBef>
                <a:spcPct val="0"/>
              </a:spcBef>
              <a:spcAft>
                <a:spcPct val="0"/>
              </a:spcAft>
              <a:buClr>
                <a:srgbClr val="008C95"/>
              </a:buClr>
            </a:pPr>
            <a:r>
              <a:rPr lang="en-US" sz="2800" dirty="0">
                <a:solidFill>
                  <a:srgbClr val="008C95"/>
                </a:solidFill>
                <a:latin typeface="Arial" panose="020B0604020202020204" pitchFamily="34" charset="0"/>
                <a:cs typeface="Arial" panose="020B0604020202020204" pitchFamily="34" charset="0"/>
              </a:rPr>
              <a:t>1995 documentation guidelines: </a:t>
            </a:r>
          </a:p>
          <a:p>
            <a:pPr marL="800100" lvl="1"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Body areas or organ systems</a:t>
            </a:r>
          </a:p>
          <a:p>
            <a:pPr fontAlgn="base">
              <a:spcBef>
                <a:spcPct val="0"/>
              </a:spcBef>
              <a:spcAft>
                <a:spcPct val="0"/>
              </a:spcAft>
            </a:pPr>
            <a:r>
              <a:rPr lang="en-US" sz="2800" dirty="0">
                <a:solidFill>
                  <a:srgbClr val="008C95"/>
                </a:solidFill>
                <a:latin typeface="Arial" panose="020B0604020202020204" pitchFamily="34" charset="0"/>
                <a:cs typeface="Arial" panose="020B0604020202020204" pitchFamily="34" charset="0"/>
              </a:rPr>
              <a:t>1997 documentation guidelines: </a:t>
            </a:r>
          </a:p>
          <a:p>
            <a:pPr marL="800100" lvl="1" indent="-342900" fontAlgn="base">
              <a:spcBef>
                <a:spcPct val="0"/>
              </a:spcBef>
              <a:spcAft>
                <a:spcPct val="0"/>
              </a:spcAft>
              <a:buFont typeface="Arial" panose="020B0604020202020204" pitchFamily="34" charset="0"/>
              <a:buChar char="•"/>
            </a:pPr>
            <a:r>
              <a:rPr lang="en-US" sz="2400" dirty="0">
                <a:solidFill>
                  <a:schemeClr val="tx1">
                    <a:lumMod val="75000"/>
                    <a:lumOff val="25000"/>
                  </a:schemeClr>
                </a:solidFill>
                <a:latin typeface="Arial" panose="020B0604020202020204" pitchFamily="34" charset="0"/>
                <a:cs typeface="Arial" panose="020B0604020202020204" pitchFamily="34" charset="0"/>
              </a:rPr>
              <a:t>Bullet points</a:t>
            </a:r>
          </a:p>
        </p:txBody>
      </p:sp>
      <p:pic>
        <p:nvPicPr>
          <p:cNvPr id="5" name="Picture 4">
            <a:extLst>
              <a:ext uri="{FF2B5EF4-FFF2-40B4-BE49-F238E27FC236}">
                <a16:creationId xmlns:a16="http://schemas.microsoft.com/office/drawing/2014/main" id="{43F8F5A0-7BCD-4BA3-A30A-7D16B036AEDE}"/>
              </a:ext>
            </a:extLst>
          </p:cNvPr>
          <p:cNvPicPr>
            <a:picLocks noChangeAspect="1"/>
          </p:cNvPicPr>
          <p:nvPr/>
        </p:nvPicPr>
        <p:blipFill>
          <a:blip r:embed="rId2"/>
          <a:stretch>
            <a:fillRect/>
          </a:stretch>
        </p:blipFill>
        <p:spPr>
          <a:xfrm>
            <a:off x="18394" y="3252888"/>
            <a:ext cx="9144000" cy="3400805"/>
          </a:xfrm>
          <a:prstGeom prst="rect">
            <a:avLst/>
          </a:prstGeom>
        </p:spPr>
      </p:pic>
    </p:spTree>
    <p:extLst>
      <p:ext uri="{BB962C8B-B14F-4D97-AF65-F5344CB8AC3E}">
        <p14:creationId xmlns:p14="http://schemas.microsoft.com/office/powerpoint/2010/main" val="928815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Levels of Examination (1995)</a:t>
            </a:r>
          </a:p>
        </p:txBody>
      </p:sp>
      <p:graphicFrame>
        <p:nvGraphicFramePr>
          <p:cNvPr id="4" name="Table 3">
            <a:extLst>
              <a:ext uri="{FF2B5EF4-FFF2-40B4-BE49-F238E27FC236}">
                <a16:creationId xmlns:a16="http://schemas.microsoft.com/office/drawing/2014/main" id="{C19A8054-D2DB-49DF-97E0-1103A0AA0EC8}"/>
              </a:ext>
            </a:extLst>
          </p:cNvPr>
          <p:cNvGraphicFramePr>
            <a:graphicFrameLocks noGrp="1"/>
          </p:cNvGraphicFramePr>
          <p:nvPr>
            <p:extLst>
              <p:ext uri="{D42A27DB-BD31-4B8C-83A1-F6EECF244321}">
                <p14:modId xmlns:p14="http://schemas.microsoft.com/office/powerpoint/2010/main" val="3559024277"/>
              </p:ext>
            </p:extLst>
          </p:nvPr>
        </p:nvGraphicFramePr>
        <p:xfrm>
          <a:off x="693328" y="1758499"/>
          <a:ext cx="7703682" cy="4028440"/>
        </p:xfrm>
        <a:graphic>
          <a:graphicData uri="http://schemas.openxmlformats.org/drawingml/2006/table">
            <a:tbl>
              <a:tblPr firstRow="1" bandRow="1"/>
              <a:tblGrid>
                <a:gridCol w="2146943">
                  <a:extLst>
                    <a:ext uri="{9D8B030D-6E8A-4147-A177-3AD203B41FA5}">
                      <a16:colId xmlns:a16="http://schemas.microsoft.com/office/drawing/2014/main" val="20000"/>
                    </a:ext>
                  </a:extLst>
                </a:gridCol>
                <a:gridCol w="3249637">
                  <a:extLst>
                    <a:ext uri="{9D8B030D-6E8A-4147-A177-3AD203B41FA5}">
                      <a16:colId xmlns:a16="http://schemas.microsoft.com/office/drawing/2014/main" val="20001"/>
                    </a:ext>
                  </a:extLst>
                </a:gridCol>
                <a:gridCol w="2307102">
                  <a:extLst>
                    <a:ext uri="{9D8B030D-6E8A-4147-A177-3AD203B41FA5}">
                      <a16:colId xmlns:a16="http://schemas.microsoft.com/office/drawing/2014/main" val="20002"/>
                    </a:ext>
                  </a:extLst>
                </a:gridCol>
              </a:tblGrid>
              <a:tr h="37084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800" dirty="0"/>
                        <a:t>Level</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800" dirty="0"/>
                        <a:t>Description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r>
                        <a:rPr lang="en-US" sz="1800" dirty="0"/>
                        <a:t>Components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BACC6"/>
                    </a:solidFill>
                  </a:tcPr>
                </a:tc>
                <a:extLst>
                  <a:ext uri="{0D108BD9-81ED-4DB2-BD59-A6C34878D82A}">
                    <a16:rowId xmlns:a16="http://schemas.microsoft.com/office/drawing/2014/main" val="10000"/>
                  </a:ext>
                </a:extLst>
              </a:tr>
              <a:tr h="554766">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tx1">
                              <a:lumMod val="75000"/>
                              <a:lumOff val="25000"/>
                            </a:schemeClr>
                          </a:solidFill>
                        </a:rPr>
                        <a:t>Problem-Focused</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Limited exam of affected body areas or</a:t>
                      </a:r>
                      <a:r>
                        <a:rPr lang="en-US" sz="1800" baseline="0" dirty="0">
                          <a:solidFill>
                            <a:schemeClr val="tx1">
                              <a:lumMod val="75000"/>
                              <a:lumOff val="25000"/>
                            </a:schemeClr>
                          </a:solidFill>
                        </a:rPr>
                        <a:t> organ systems</a:t>
                      </a:r>
                      <a:endParaRPr lang="en-US" sz="1800"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1 body area or organ system</a:t>
                      </a:r>
                      <a:endParaRPr lang="en-US" sz="1800" b="1"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1"/>
                  </a:ext>
                </a:extLst>
              </a:tr>
              <a:tr h="838518">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tx1">
                              <a:lumMod val="75000"/>
                              <a:lumOff val="25000"/>
                            </a:schemeClr>
                          </a:solidFill>
                        </a:rPr>
                        <a:t>Expanded </a:t>
                      </a:r>
                    </a:p>
                    <a:p>
                      <a:r>
                        <a:rPr lang="en-US" sz="1800" b="1" dirty="0">
                          <a:solidFill>
                            <a:schemeClr val="tx1">
                              <a:lumMod val="75000"/>
                              <a:lumOff val="25000"/>
                            </a:schemeClr>
                          </a:solidFill>
                        </a:rPr>
                        <a:t>Problem-Focused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Exam of affected body areas or organ systems &amp; other symptomatic</a:t>
                      </a:r>
                      <a:r>
                        <a:rPr lang="en-US" sz="1800" baseline="0" dirty="0">
                          <a:solidFill>
                            <a:schemeClr val="tx1">
                              <a:lumMod val="75000"/>
                              <a:lumOff val="25000"/>
                            </a:schemeClr>
                          </a:solidFill>
                        </a:rPr>
                        <a:t> or related organ systems</a:t>
                      </a:r>
                      <a:endParaRPr lang="en-US" sz="1800"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2-7 body</a:t>
                      </a:r>
                      <a:r>
                        <a:rPr lang="en-US" sz="1800" baseline="0" dirty="0">
                          <a:solidFill>
                            <a:schemeClr val="tx1">
                              <a:lumMod val="75000"/>
                              <a:lumOff val="25000"/>
                            </a:schemeClr>
                          </a:solidFill>
                        </a:rPr>
                        <a:t> areas or organ systems</a:t>
                      </a:r>
                      <a:endParaRPr lang="en-US" sz="1800" b="1"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2"/>
                  </a:ext>
                </a:extLst>
              </a:tr>
              <a:tr h="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tx1">
                              <a:lumMod val="75000"/>
                              <a:lumOff val="25000"/>
                            </a:schemeClr>
                          </a:solidFill>
                        </a:rPr>
                        <a:t>Detailed</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75000"/>
                              <a:lumOff val="25000"/>
                            </a:schemeClr>
                          </a:solidFill>
                        </a:rPr>
                        <a:t>Extended exam of affected body areas or organ systems &amp; other symptomatic</a:t>
                      </a:r>
                      <a:r>
                        <a:rPr lang="en-US" sz="1800" baseline="0" dirty="0">
                          <a:solidFill>
                            <a:schemeClr val="tx1">
                              <a:lumMod val="75000"/>
                              <a:lumOff val="25000"/>
                            </a:schemeClr>
                          </a:solidFill>
                        </a:rPr>
                        <a:t> or related organ systems</a:t>
                      </a:r>
                      <a:endParaRPr lang="en-US" sz="1800"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2-7 body</a:t>
                      </a:r>
                      <a:r>
                        <a:rPr lang="en-US" sz="1800" baseline="0" dirty="0">
                          <a:solidFill>
                            <a:schemeClr val="tx1">
                              <a:lumMod val="75000"/>
                              <a:lumOff val="25000"/>
                            </a:schemeClr>
                          </a:solidFill>
                        </a:rPr>
                        <a:t> areas or organ systems with </a:t>
                      </a:r>
                      <a:r>
                        <a:rPr lang="en-US" sz="1800" u="none" baseline="0" dirty="0">
                          <a:solidFill>
                            <a:schemeClr val="tx1">
                              <a:lumMod val="75000"/>
                              <a:lumOff val="25000"/>
                            </a:schemeClr>
                          </a:solidFill>
                        </a:rPr>
                        <a:t>at least one </a:t>
                      </a:r>
                      <a:r>
                        <a:rPr lang="en-US" sz="1800" baseline="0" dirty="0">
                          <a:solidFill>
                            <a:schemeClr val="tx1">
                              <a:lumMod val="75000"/>
                              <a:lumOff val="25000"/>
                            </a:schemeClr>
                          </a:solidFill>
                        </a:rPr>
                        <a:t>described in detail</a:t>
                      </a:r>
                      <a:endParaRPr lang="en-US" sz="1800" b="1"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40000"/>
                      </a:srgbClr>
                    </a:solidFill>
                  </a:tcPr>
                </a:tc>
                <a:extLst>
                  <a:ext uri="{0D108BD9-81ED-4DB2-BD59-A6C34878D82A}">
                    <a16:rowId xmlns:a16="http://schemas.microsoft.com/office/drawing/2014/main" val="10003"/>
                  </a:ext>
                </a:extLst>
              </a:tr>
              <a:tr h="512519">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b="1" dirty="0">
                          <a:solidFill>
                            <a:schemeClr val="tx1">
                              <a:lumMod val="75000"/>
                              <a:lumOff val="25000"/>
                            </a:schemeClr>
                          </a:solidFill>
                        </a:rPr>
                        <a:t>Comprehensive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Complete multi-system exam</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rPr>
                        <a:t>8 or more organ systems *</a:t>
                      </a:r>
                      <a:endParaRPr lang="en-US" sz="1800" b="1" dirty="0">
                        <a:solidFill>
                          <a:schemeClr val="tx1">
                            <a:lumMod val="75000"/>
                            <a:lumOff val="25000"/>
                          </a:schemeClr>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BACC6">
                        <a:tint val="20000"/>
                      </a:srgbClr>
                    </a:solidFill>
                  </a:tcPr>
                </a:tc>
                <a:extLst>
                  <a:ext uri="{0D108BD9-81ED-4DB2-BD59-A6C34878D82A}">
                    <a16:rowId xmlns:a16="http://schemas.microsoft.com/office/drawing/2014/main" val="10004"/>
                  </a:ext>
                </a:extLst>
              </a:tr>
            </a:tbl>
          </a:graphicData>
        </a:graphic>
      </p:graphicFrame>
      <p:sp>
        <p:nvSpPr>
          <p:cNvPr id="5" name="TextBox 4">
            <a:extLst>
              <a:ext uri="{FF2B5EF4-FFF2-40B4-BE49-F238E27FC236}">
                <a16:creationId xmlns:a16="http://schemas.microsoft.com/office/drawing/2014/main" id="{679CDEEE-6519-4562-90CD-8BE7351642B3}"/>
              </a:ext>
            </a:extLst>
          </p:cNvPr>
          <p:cNvSpPr txBox="1"/>
          <p:nvPr/>
        </p:nvSpPr>
        <p:spPr>
          <a:xfrm>
            <a:off x="1466908" y="5926557"/>
            <a:ext cx="6930102" cy="461665"/>
          </a:xfrm>
          <a:prstGeom prst="rect">
            <a:avLst/>
          </a:prstGeom>
          <a:noFill/>
        </p:spPr>
        <p:txBody>
          <a:bodyPr wrap="none" rtlCol="0">
            <a:spAutoFit/>
          </a:bodyPr>
          <a:lstStyle/>
          <a:p>
            <a:r>
              <a:rPr lang="en-US" sz="2400" dirty="0">
                <a:solidFill>
                  <a:schemeClr val="tx1">
                    <a:lumMod val="75000"/>
                    <a:lumOff val="25000"/>
                  </a:schemeClr>
                </a:solidFill>
                <a:latin typeface="Arial (Body)"/>
              </a:rPr>
              <a:t>* </a:t>
            </a:r>
            <a:r>
              <a:rPr lang="en-US" dirty="0">
                <a:solidFill>
                  <a:schemeClr val="tx1">
                    <a:lumMod val="75000"/>
                    <a:lumOff val="25000"/>
                  </a:schemeClr>
                </a:solidFill>
                <a:latin typeface="Arial (Body)"/>
              </a:rPr>
              <a:t>Body areas may not be used to support a comprehensive exam </a:t>
            </a:r>
          </a:p>
        </p:txBody>
      </p:sp>
    </p:spTree>
    <p:extLst>
      <p:ext uri="{BB962C8B-B14F-4D97-AF65-F5344CB8AC3E}">
        <p14:creationId xmlns:p14="http://schemas.microsoft.com/office/powerpoint/2010/main" val="420570770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1995 Exam Guidelines</a:t>
            </a:r>
          </a:p>
        </p:txBody>
      </p:sp>
      <p:sp>
        <p:nvSpPr>
          <p:cNvPr id="4" name="Rectangle 4">
            <a:extLst>
              <a:ext uri="{FF2B5EF4-FFF2-40B4-BE49-F238E27FC236}">
                <a16:creationId xmlns:a16="http://schemas.microsoft.com/office/drawing/2014/main" id="{269AE60F-59B4-45D9-927A-4336C37EC39F}"/>
              </a:ext>
            </a:extLst>
          </p:cNvPr>
          <p:cNvSpPr>
            <a:spLocks noGrp="1" noChangeArrowheads="1"/>
          </p:cNvSpPr>
          <p:nvPr>
            <p:ph sz="half" idx="1"/>
          </p:nvPr>
        </p:nvSpPr>
        <p:spPr>
          <a:xfrm>
            <a:off x="294167" y="1609947"/>
            <a:ext cx="3657600" cy="3185337"/>
          </a:xfrm>
        </p:spPr>
        <p:txBody>
          <a:bodyPr/>
          <a:lstStyle/>
          <a:p>
            <a:pPr eaLnBrk="1" hangingPunct="1">
              <a:lnSpc>
                <a:spcPct val="80000"/>
              </a:lnSpc>
            </a:pPr>
            <a:r>
              <a:rPr lang="en-US" sz="2200" b="1" dirty="0">
                <a:solidFill>
                  <a:srgbClr val="008C95"/>
                </a:solidFill>
              </a:rPr>
              <a:t>Body Areas </a:t>
            </a:r>
          </a:p>
          <a:p>
            <a:pPr marL="0" indent="0" eaLnBrk="1" hangingPunct="1">
              <a:lnSpc>
                <a:spcPct val="80000"/>
              </a:lnSpc>
              <a:buNone/>
            </a:pPr>
            <a:endParaRPr lang="en-US" sz="800" b="1" dirty="0">
              <a:solidFill>
                <a:srgbClr val="008C95"/>
              </a:solidFill>
            </a:endParaRPr>
          </a:p>
          <a:p>
            <a:pPr lvl="1" eaLnBrk="1" hangingPunct="1">
              <a:lnSpc>
                <a:spcPct val="80000"/>
              </a:lnSpc>
              <a:buClr>
                <a:srgbClr val="008C95"/>
              </a:buClr>
              <a:buFont typeface="Courier New" panose="02070309020205020404" pitchFamily="49" charset="0"/>
              <a:buChar char="o"/>
            </a:pPr>
            <a:r>
              <a:rPr lang="en-US" sz="2000" dirty="0"/>
              <a:t>Head, including face</a:t>
            </a:r>
          </a:p>
          <a:p>
            <a:pPr lvl="1" eaLnBrk="1" hangingPunct="1">
              <a:lnSpc>
                <a:spcPct val="80000"/>
              </a:lnSpc>
              <a:buClr>
                <a:srgbClr val="008C95"/>
              </a:buClr>
              <a:buFont typeface="Courier New" panose="02070309020205020404" pitchFamily="49" charset="0"/>
              <a:buChar char="o"/>
            </a:pPr>
            <a:r>
              <a:rPr lang="en-US" sz="2000" dirty="0"/>
              <a:t>Neck</a:t>
            </a:r>
          </a:p>
          <a:p>
            <a:pPr lvl="1" eaLnBrk="1" hangingPunct="1">
              <a:lnSpc>
                <a:spcPct val="80000"/>
              </a:lnSpc>
              <a:buClr>
                <a:srgbClr val="008C95"/>
              </a:buClr>
              <a:buFont typeface="Courier New" panose="02070309020205020404" pitchFamily="49" charset="0"/>
              <a:buChar char="o"/>
            </a:pPr>
            <a:r>
              <a:rPr lang="en-US" sz="2000" dirty="0"/>
              <a:t>Chest, including breasts &amp; axillae</a:t>
            </a:r>
          </a:p>
          <a:p>
            <a:pPr lvl="1" eaLnBrk="1" hangingPunct="1">
              <a:lnSpc>
                <a:spcPct val="80000"/>
              </a:lnSpc>
              <a:buClr>
                <a:srgbClr val="008C95"/>
              </a:buClr>
              <a:buFont typeface="Courier New" panose="02070309020205020404" pitchFamily="49" charset="0"/>
              <a:buChar char="o"/>
            </a:pPr>
            <a:r>
              <a:rPr lang="en-US" sz="2000" dirty="0"/>
              <a:t>Abdomen</a:t>
            </a:r>
          </a:p>
          <a:p>
            <a:pPr lvl="1" eaLnBrk="1" hangingPunct="1">
              <a:lnSpc>
                <a:spcPct val="80000"/>
              </a:lnSpc>
              <a:buClr>
                <a:srgbClr val="008C95"/>
              </a:buClr>
              <a:buFont typeface="Courier New" panose="02070309020205020404" pitchFamily="49" charset="0"/>
              <a:buChar char="o"/>
            </a:pPr>
            <a:r>
              <a:rPr lang="en-US" sz="2000" dirty="0"/>
              <a:t>Genitalia, groin, buttocks</a:t>
            </a:r>
          </a:p>
          <a:p>
            <a:pPr lvl="1" eaLnBrk="1" hangingPunct="1">
              <a:lnSpc>
                <a:spcPct val="80000"/>
              </a:lnSpc>
              <a:buClr>
                <a:srgbClr val="008C95"/>
              </a:buClr>
              <a:buFont typeface="Courier New" panose="02070309020205020404" pitchFamily="49" charset="0"/>
              <a:buChar char="o"/>
            </a:pPr>
            <a:r>
              <a:rPr lang="en-US" sz="2000" dirty="0"/>
              <a:t>Back, including spine</a:t>
            </a:r>
          </a:p>
          <a:p>
            <a:pPr lvl="1" eaLnBrk="1" hangingPunct="1">
              <a:lnSpc>
                <a:spcPct val="80000"/>
              </a:lnSpc>
              <a:buClr>
                <a:srgbClr val="008C95"/>
              </a:buClr>
              <a:buFont typeface="Courier New" panose="02070309020205020404" pitchFamily="49" charset="0"/>
              <a:buChar char="o"/>
            </a:pPr>
            <a:r>
              <a:rPr lang="en-US" sz="2000" dirty="0"/>
              <a:t>Each extremity</a:t>
            </a:r>
          </a:p>
        </p:txBody>
      </p:sp>
      <p:sp>
        <p:nvSpPr>
          <p:cNvPr id="5" name="Rectangle 5">
            <a:extLst>
              <a:ext uri="{FF2B5EF4-FFF2-40B4-BE49-F238E27FC236}">
                <a16:creationId xmlns:a16="http://schemas.microsoft.com/office/drawing/2014/main" id="{F8A3DBEF-A2B6-44CE-B789-4FDEBE4628CE}"/>
              </a:ext>
            </a:extLst>
          </p:cNvPr>
          <p:cNvSpPr txBox="1">
            <a:spLocks noChangeArrowheads="1"/>
          </p:cNvSpPr>
          <p:nvPr/>
        </p:nvSpPr>
        <p:spPr>
          <a:xfrm>
            <a:off x="3955645" y="1609947"/>
            <a:ext cx="5029200" cy="4495800"/>
          </a:xfrm>
          <a:prstGeom prst="rect">
            <a:avLst/>
          </a:prstGeom>
        </p:spPr>
        <p:txBody>
          <a:bodyPr/>
          <a:lstStyle>
            <a:lvl1pPr marL="342900" indent="-3429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200" b="1" dirty="0">
                <a:solidFill>
                  <a:srgbClr val="008C95"/>
                </a:solidFill>
                <a:latin typeface="Arial (Body)"/>
              </a:rPr>
              <a:t>Organ Systems</a:t>
            </a:r>
          </a:p>
          <a:p>
            <a:pPr marL="0" indent="0">
              <a:lnSpc>
                <a:spcPct val="80000"/>
              </a:lnSpc>
              <a:buFont typeface="Arial" charset="0"/>
              <a:buNone/>
            </a:pPr>
            <a:endParaRPr lang="en-US" sz="800" b="1" dirty="0">
              <a:solidFill>
                <a:srgbClr val="008C95"/>
              </a:solidFill>
              <a:latin typeface="Arial (Body)"/>
            </a:endParaRP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Constitutional (3 vital signs, general  	appearance)</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Eyes</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Ears, nose, mouth and throat</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Cardiovascular</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Respiratory</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Gastrointestinal</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Genitourinary</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Musculoskeletal</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Skin</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Neurologic</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Psychiatric</a:t>
            </a:r>
          </a:p>
          <a:p>
            <a:pPr lvl="1">
              <a:lnSpc>
                <a:spcPct val="80000"/>
              </a:lnSpc>
              <a:buClr>
                <a:srgbClr val="008C95"/>
              </a:buClr>
              <a:buFont typeface="Courier New" panose="02070309020205020404" pitchFamily="49" charset="0"/>
              <a:buChar char="o"/>
            </a:pPr>
            <a:r>
              <a:rPr lang="en-US" dirty="0">
                <a:solidFill>
                  <a:schemeClr val="tx1">
                    <a:lumMod val="75000"/>
                    <a:lumOff val="25000"/>
                  </a:schemeClr>
                </a:solidFill>
                <a:latin typeface="Arial (Body)"/>
              </a:rPr>
              <a:t>Hematologic/lymphatic/immunologic</a:t>
            </a:r>
          </a:p>
        </p:txBody>
      </p:sp>
      <p:sp>
        <p:nvSpPr>
          <p:cNvPr id="6" name="TextBox 5">
            <a:extLst>
              <a:ext uri="{FF2B5EF4-FFF2-40B4-BE49-F238E27FC236}">
                <a16:creationId xmlns:a16="http://schemas.microsoft.com/office/drawing/2014/main" id="{8CEA244C-6B58-4612-AC81-2B2C5DCD9CE9}"/>
              </a:ext>
            </a:extLst>
          </p:cNvPr>
          <p:cNvSpPr txBox="1"/>
          <p:nvPr/>
        </p:nvSpPr>
        <p:spPr>
          <a:xfrm>
            <a:off x="294167" y="4626428"/>
            <a:ext cx="3875316" cy="2031325"/>
          </a:xfrm>
          <a:prstGeom prst="rect">
            <a:avLst/>
          </a:prstGeom>
          <a:ln w="28575">
            <a:solidFill>
              <a:srgbClr val="DA6C1A"/>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b="1" dirty="0">
                <a:solidFill>
                  <a:schemeClr val="tx1">
                    <a:lumMod val="75000"/>
                    <a:lumOff val="25000"/>
                  </a:schemeClr>
                </a:solidFill>
                <a:latin typeface="Arial (Body)"/>
              </a:rPr>
              <a:t>Note:</a:t>
            </a:r>
            <a:r>
              <a:rPr lang="en-US" dirty="0">
                <a:solidFill>
                  <a:schemeClr val="tx1">
                    <a:lumMod val="75000"/>
                    <a:lumOff val="25000"/>
                  </a:schemeClr>
                </a:solidFill>
                <a:latin typeface="Arial (Body)"/>
              </a:rPr>
              <a:t> </a:t>
            </a:r>
            <a:r>
              <a:rPr lang="en-US" i="1" dirty="0">
                <a:solidFill>
                  <a:schemeClr val="tx1">
                    <a:lumMod val="75000"/>
                    <a:lumOff val="25000"/>
                  </a:schemeClr>
                </a:solidFill>
                <a:latin typeface="Arial (Body)"/>
              </a:rPr>
              <a:t>For purposes of determining the level of exam documented</a:t>
            </a:r>
            <a:r>
              <a:rPr lang="en-US" dirty="0">
                <a:solidFill>
                  <a:schemeClr val="tx1">
                    <a:lumMod val="75000"/>
                    <a:lumOff val="25000"/>
                  </a:schemeClr>
                </a:solidFill>
                <a:latin typeface="Arial (Body)"/>
              </a:rPr>
              <a:t>, there is no “mixing and matching” of body areas and organ systems. Only one or the other will be used.  Body areas may not be used to support a comprehensive exam.  </a:t>
            </a:r>
          </a:p>
        </p:txBody>
      </p:sp>
    </p:spTree>
    <p:extLst>
      <p:ext uri="{BB962C8B-B14F-4D97-AF65-F5344CB8AC3E}">
        <p14:creationId xmlns:p14="http://schemas.microsoft.com/office/powerpoint/2010/main" val="16769620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Expanded Problem Focused vs. Detailed</a:t>
            </a:r>
            <a:br>
              <a:rPr lang="en-US" dirty="0"/>
            </a:br>
            <a:r>
              <a:rPr lang="en-US" dirty="0"/>
              <a:t>1995 Guidelines</a:t>
            </a:r>
          </a:p>
        </p:txBody>
      </p:sp>
      <p:sp>
        <p:nvSpPr>
          <p:cNvPr id="4" name="Rectangle 3">
            <a:extLst>
              <a:ext uri="{FF2B5EF4-FFF2-40B4-BE49-F238E27FC236}">
                <a16:creationId xmlns:a16="http://schemas.microsoft.com/office/drawing/2014/main" id="{8A09F3BF-7E50-4004-A91E-CD218DDCB110}"/>
              </a:ext>
            </a:extLst>
          </p:cNvPr>
          <p:cNvSpPr>
            <a:spLocks noGrp="1" noChangeArrowheads="1"/>
          </p:cNvSpPr>
          <p:nvPr>
            <p:ph idx="1"/>
          </p:nvPr>
        </p:nvSpPr>
        <p:spPr>
          <a:xfrm>
            <a:off x="783052" y="1874874"/>
            <a:ext cx="7125586" cy="4343400"/>
          </a:xfrm>
        </p:spPr>
        <p:txBody>
          <a:bodyPr>
            <a:normAutofit/>
          </a:bodyPr>
          <a:lstStyle/>
          <a:p>
            <a:pPr eaLnBrk="1" hangingPunct="1"/>
            <a:r>
              <a:rPr lang="en-US" sz="2400" dirty="0">
                <a:latin typeface="Arial (Body)"/>
              </a:rPr>
              <a:t>Both levels require documentation of examination of 2 to 7 organ systems</a:t>
            </a:r>
          </a:p>
          <a:p>
            <a:pPr eaLnBrk="1" hangingPunct="1"/>
            <a:r>
              <a:rPr lang="en-US" sz="2400" b="1" i="1" dirty="0">
                <a:latin typeface="Arial (Body)"/>
              </a:rPr>
              <a:t>Detailed exam</a:t>
            </a:r>
            <a:r>
              <a:rPr lang="en-US" sz="2400" dirty="0">
                <a:latin typeface="Arial (Body)"/>
              </a:rPr>
              <a:t> requires documentation of examination of 2 to 7 organ systems with detailed findings documented about at least </a:t>
            </a:r>
            <a:r>
              <a:rPr lang="en-US" sz="2400" b="1" u="sng" dirty="0">
                <a:latin typeface="Arial (Body)"/>
              </a:rPr>
              <a:t>one</a:t>
            </a:r>
            <a:r>
              <a:rPr lang="en-US" sz="2400" dirty="0">
                <a:latin typeface="Arial (Body)"/>
              </a:rPr>
              <a:t> system</a:t>
            </a:r>
          </a:p>
          <a:p>
            <a:pPr lvl="1" eaLnBrk="1" hangingPunct="1">
              <a:buClr>
                <a:srgbClr val="333333"/>
              </a:buClr>
              <a:buFont typeface="Courier New" panose="02070309020205020404" pitchFamily="49" charset="0"/>
              <a:buChar char="o"/>
            </a:pPr>
            <a:r>
              <a:rPr lang="en-US" sz="2400" dirty="0">
                <a:latin typeface="Arial (Body)"/>
              </a:rPr>
              <a:t> Generally, for one organ system record 3 or more distinct exam findings that require separate actions by the Physician/ACP plus findings for at least one other organ system</a:t>
            </a:r>
          </a:p>
        </p:txBody>
      </p:sp>
    </p:spTree>
    <p:extLst>
      <p:ext uri="{BB962C8B-B14F-4D97-AF65-F5344CB8AC3E}">
        <p14:creationId xmlns:p14="http://schemas.microsoft.com/office/powerpoint/2010/main" val="242345151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sz="2800" dirty="0"/>
              <a:t>Examples of What Constitutes a Detailed Exam 1995 Guidelines</a:t>
            </a:r>
          </a:p>
        </p:txBody>
      </p:sp>
      <p:sp>
        <p:nvSpPr>
          <p:cNvPr id="3" name="Title 1">
            <a:extLst>
              <a:ext uri="{FF2B5EF4-FFF2-40B4-BE49-F238E27FC236}">
                <a16:creationId xmlns:a16="http://schemas.microsoft.com/office/drawing/2014/main" id="{1C42F694-0F9D-4B24-8261-65B3A87ED41D}"/>
              </a:ext>
            </a:extLst>
          </p:cNvPr>
          <p:cNvSpPr txBox="1">
            <a:spLocks/>
          </p:cNvSpPr>
          <p:nvPr/>
        </p:nvSpPr>
        <p:spPr>
          <a:xfrm>
            <a:off x="221845" y="1242719"/>
            <a:ext cx="8763000" cy="935665"/>
          </a:xfrm>
          <a:prstGeom prst="rect">
            <a:avLst/>
          </a:prstGeom>
        </p:spPr>
        <p:txBody>
          <a:bodyPr vert="horz" lIns="91440" tIns="45720" rIns="91440" bIns="45720" rtlCol="0" anchor="ctr">
            <a:normAutofit/>
          </a:bodyPr>
          <a:lstStyle>
            <a:lvl1pPr algn="l" defTabSz="685766" rtl="0" eaLnBrk="1" latinLnBrk="0" hangingPunct="1">
              <a:lnSpc>
                <a:spcPct val="90000"/>
              </a:lnSpc>
              <a:spcBef>
                <a:spcPct val="0"/>
              </a:spcBef>
              <a:buNone/>
              <a:defRPr sz="3300" b="1" kern="1200">
                <a:solidFill>
                  <a:schemeClr val="bg1"/>
                </a:solidFill>
                <a:latin typeface="Arial" panose="020B0604020202020204" pitchFamily="34" charset="0"/>
                <a:ea typeface="+mj-ea"/>
                <a:cs typeface="Arial" panose="020B0604020202020204" pitchFamily="34" charset="0"/>
              </a:defRPr>
            </a:lvl1pPr>
          </a:lstStyle>
          <a:p>
            <a:r>
              <a:rPr lang="en-US" sz="1100" dirty="0">
                <a:solidFill>
                  <a:srgbClr val="333333"/>
                </a:solidFill>
              </a:rPr>
              <a:t> </a:t>
            </a:r>
            <a:br>
              <a:rPr lang="en-US" sz="3000" dirty="0">
                <a:solidFill>
                  <a:srgbClr val="333333"/>
                </a:solidFill>
              </a:rPr>
            </a:br>
            <a:r>
              <a:rPr lang="en-US" sz="2200" b="0" dirty="0">
                <a:solidFill>
                  <a:schemeClr val="tx1">
                    <a:lumMod val="75000"/>
                    <a:lumOff val="25000"/>
                  </a:schemeClr>
                </a:solidFill>
                <a:latin typeface="Arial (Body)"/>
              </a:rPr>
              <a:t>Documentation of the following </a:t>
            </a:r>
            <a:r>
              <a:rPr lang="en-US" sz="2200" b="0" u="sng" dirty="0">
                <a:solidFill>
                  <a:schemeClr val="tx1">
                    <a:lumMod val="75000"/>
                    <a:lumOff val="25000"/>
                  </a:schemeClr>
                </a:solidFill>
                <a:latin typeface="Arial (Body)"/>
              </a:rPr>
              <a:t>plus</a:t>
            </a:r>
            <a:r>
              <a:rPr lang="en-US" sz="2200" b="0" dirty="0">
                <a:solidFill>
                  <a:schemeClr val="tx1">
                    <a:lumMod val="75000"/>
                    <a:lumOff val="25000"/>
                  </a:schemeClr>
                </a:solidFill>
                <a:latin typeface="Arial (Body)"/>
              </a:rPr>
              <a:t> information about at least one additional organ system. (Not an exhaustive list.)</a:t>
            </a:r>
          </a:p>
        </p:txBody>
      </p:sp>
      <p:graphicFrame>
        <p:nvGraphicFramePr>
          <p:cNvPr id="5" name="Content Placeholder 4">
            <a:extLst>
              <a:ext uri="{FF2B5EF4-FFF2-40B4-BE49-F238E27FC236}">
                <a16:creationId xmlns:a16="http://schemas.microsoft.com/office/drawing/2014/main" id="{BD6FEE12-0F0A-4C96-84C9-67A4B080199A}"/>
              </a:ext>
            </a:extLst>
          </p:cNvPr>
          <p:cNvGraphicFramePr>
            <a:graphicFrameLocks/>
          </p:cNvGraphicFramePr>
          <p:nvPr>
            <p:extLst>
              <p:ext uri="{D42A27DB-BD31-4B8C-83A1-F6EECF244321}">
                <p14:modId xmlns:p14="http://schemas.microsoft.com/office/powerpoint/2010/main" val="46405246"/>
              </p:ext>
            </p:extLst>
          </p:nvPr>
        </p:nvGraphicFramePr>
        <p:xfrm>
          <a:off x="475594" y="2267633"/>
          <a:ext cx="8229600" cy="3581400"/>
        </p:xfrm>
        <a:graphic>
          <a:graphicData uri="http://schemas.openxmlformats.org/drawingml/2006/table">
            <a:tbl>
              <a:tblPr firstRow="1" bandRow="1"/>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7907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rgbClr val="008C95"/>
                          </a:solidFill>
                          <a:latin typeface="Arial (Body)"/>
                        </a:rPr>
                        <a:t>1. Gastrointestinal</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Soft, nontender, nondistended</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Positive bowel sounds</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No hepatosplenomegaly</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No hernias or masses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solidFill>
                            <a:srgbClr val="008C95"/>
                          </a:solidFill>
                          <a:latin typeface="Arial (Body)"/>
                        </a:rPr>
                        <a:t>2. Neurological</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Cranial nerves II – XII intact</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DTRs intact</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Sensation intact in all extremities</a:t>
                      </a:r>
                    </a:p>
                    <a:p>
                      <a:endParaRPr lang="en-US" sz="1800" dirty="0">
                        <a:latin typeface="Arial (Body)"/>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0700">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rgbClr val="008C95"/>
                          </a:solidFill>
                          <a:latin typeface="Arial Body"/>
                        </a:rPr>
                        <a:t>3. ENT</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Tympanic membranes intact</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Nasal</a:t>
                      </a:r>
                      <a:r>
                        <a:rPr lang="en-US" sz="1800" b="0" baseline="0" dirty="0">
                          <a:solidFill>
                            <a:schemeClr val="tx1">
                              <a:lumMod val="75000"/>
                              <a:lumOff val="25000"/>
                            </a:schemeClr>
                          </a:solidFill>
                          <a:latin typeface="Arial Body"/>
                        </a:rPr>
                        <a:t> mucosa swollen, nasal discharge appears yellow</a:t>
                      </a:r>
                    </a:p>
                    <a:p>
                      <a:pPr marL="285750" indent="-285750" algn="l">
                        <a:buFont typeface="Arial" panose="020B0604020202020204" pitchFamily="34" charset="0"/>
                        <a:buChar char="•"/>
                      </a:pPr>
                      <a:r>
                        <a:rPr lang="en-US" sz="1800" b="0" baseline="0" dirty="0">
                          <a:solidFill>
                            <a:schemeClr val="tx1">
                              <a:lumMod val="75000"/>
                              <a:lumOff val="25000"/>
                            </a:schemeClr>
                          </a:solidFill>
                          <a:latin typeface="Arial Body"/>
                        </a:rPr>
                        <a:t>Pharynx appears inflamed</a:t>
                      </a:r>
                      <a:endParaRPr lang="en-US" sz="1800" b="0" dirty="0">
                        <a:solidFill>
                          <a:schemeClr val="tx1">
                            <a:lumMod val="75000"/>
                            <a:lumOff val="25000"/>
                          </a:schemeClr>
                        </a:solidFill>
                        <a:latin typeface="Arial Body"/>
                      </a:endParaRPr>
                    </a:p>
                    <a:p>
                      <a:endParaRPr lang="en-US" dirty="0"/>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pPr algn="ctr"/>
                      <a:r>
                        <a:rPr lang="en-US" sz="1800" b="1" dirty="0">
                          <a:solidFill>
                            <a:srgbClr val="008C95"/>
                          </a:solidFill>
                          <a:latin typeface="Arial (Body)"/>
                        </a:rPr>
                        <a:t>4. Psychiatric</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Alert and oriented x 3</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Recent memory intact, remote memory unclear</a:t>
                      </a:r>
                    </a:p>
                    <a:p>
                      <a:pPr marL="285750" indent="-285750" algn="l">
                        <a:buFont typeface="Arial" panose="020B0604020202020204" pitchFamily="34" charset="0"/>
                        <a:buChar char="•"/>
                      </a:pPr>
                      <a:r>
                        <a:rPr lang="en-US" sz="1800" b="0" dirty="0">
                          <a:solidFill>
                            <a:schemeClr val="tx1">
                              <a:lumMod val="75000"/>
                              <a:lumOff val="25000"/>
                            </a:schemeClr>
                          </a:solidFill>
                          <a:latin typeface="Arial (Body)"/>
                        </a:rPr>
                        <a:t>Appears very anxious</a:t>
                      </a:r>
                    </a:p>
                    <a:p>
                      <a:endParaRPr lang="en-US" sz="1800" dirty="0">
                        <a:latin typeface="Arial (Body)"/>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6" name="TextBox 5">
            <a:extLst>
              <a:ext uri="{FF2B5EF4-FFF2-40B4-BE49-F238E27FC236}">
                <a16:creationId xmlns:a16="http://schemas.microsoft.com/office/drawing/2014/main" id="{A3DB0B66-8D1B-433F-8C28-3CFDDA361B0B}"/>
              </a:ext>
            </a:extLst>
          </p:cNvPr>
          <p:cNvSpPr txBox="1"/>
          <p:nvPr/>
        </p:nvSpPr>
        <p:spPr>
          <a:xfrm>
            <a:off x="317539" y="5854348"/>
            <a:ext cx="8229600" cy="615553"/>
          </a:xfrm>
          <a:prstGeom prst="rect">
            <a:avLst/>
          </a:prstGeom>
          <a:noFill/>
        </p:spPr>
        <p:txBody>
          <a:bodyPr wrap="square" rtlCol="0">
            <a:spAutoFit/>
          </a:bodyPr>
          <a:lstStyle/>
          <a:p>
            <a:pPr algn="ctr"/>
            <a:r>
              <a:rPr lang="en-US" b="1" dirty="0">
                <a:solidFill>
                  <a:schemeClr val="tx1">
                    <a:lumMod val="75000"/>
                    <a:lumOff val="25000"/>
                  </a:schemeClr>
                </a:solidFill>
                <a:latin typeface="Arial (Body)"/>
              </a:rPr>
              <a:t>Note:</a:t>
            </a:r>
            <a:r>
              <a:rPr lang="en-US" dirty="0">
                <a:solidFill>
                  <a:schemeClr val="tx1">
                    <a:lumMod val="75000"/>
                    <a:lumOff val="25000"/>
                  </a:schemeClr>
                </a:solidFill>
                <a:latin typeface="Arial (Body)"/>
              </a:rPr>
              <a:t> Not all organ systems will qualify for a detailed exam.</a:t>
            </a:r>
          </a:p>
          <a:p>
            <a:pPr algn="ctr"/>
            <a:r>
              <a:rPr lang="en-US" sz="1600" i="1" dirty="0">
                <a:solidFill>
                  <a:srgbClr val="008C95"/>
                </a:solidFill>
                <a:latin typeface="Arial (Body)"/>
              </a:rPr>
              <a:t>For additional examples, please contact your compliance auditor/educator.</a:t>
            </a:r>
            <a:endParaRPr lang="en-US" sz="1600" dirty="0">
              <a:solidFill>
                <a:srgbClr val="008C95"/>
              </a:solidFill>
              <a:latin typeface="Arial (Body)"/>
            </a:endParaRPr>
          </a:p>
        </p:txBody>
      </p:sp>
    </p:spTree>
    <p:extLst>
      <p:ext uri="{BB962C8B-B14F-4D97-AF65-F5344CB8AC3E}">
        <p14:creationId xmlns:p14="http://schemas.microsoft.com/office/powerpoint/2010/main" val="26796686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 Examples</a:t>
            </a:r>
            <a:br>
              <a:rPr lang="en-US" dirty="0"/>
            </a:br>
            <a:r>
              <a:rPr lang="en-US" dirty="0"/>
              <a:t>1995 Guidelines</a:t>
            </a:r>
          </a:p>
        </p:txBody>
      </p:sp>
      <p:graphicFrame>
        <p:nvGraphicFramePr>
          <p:cNvPr id="4" name="Content Placeholder 3">
            <a:extLst>
              <a:ext uri="{FF2B5EF4-FFF2-40B4-BE49-F238E27FC236}">
                <a16:creationId xmlns:a16="http://schemas.microsoft.com/office/drawing/2014/main" id="{0ABE41A0-9944-4BAB-A98D-61BA428161F5}"/>
              </a:ext>
            </a:extLst>
          </p:cNvPr>
          <p:cNvGraphicFramePr>
            <a:graphicFrameLocks/>
          </p:cNvGraphicFramePr>
          <p:nvPr>
            <p:extLst>
              <p:ext uri="{D42A27DB-BD31-4B8C-83A1-F6EECF244321}">
                <p14:modId xmlns:p14="http://schemas.microsoft.com/office/powerpoint/2010/main" val="2631201179"/>
              </p:ext>
            </p:extLst>
          </p:nvPr>
        </p:nvGraphicFramePr>
        <p:xfrm>
          <a:off x="391633" y="1758979"/>
          <a:ext cx="8229600" cy="4023360"/>
        </p:xfrm>
        <a:graphic>
          <a:graphicData uri="http://schemas.openxmlformats.org/drawingml/2006/table">
            <a:tbl>
              <a:tblPr firstRow="1" bandRow="1"/>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609600">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Expanded Problem Focused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Detailed</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a:txBody>
                    <a:bodyPr/>
                    <a:lstStyle>
                      <a:lvl1pPr marL="0" algn="l" defTabSz="685766" rtl="0" eaLnBrk="1" latinLnBrk="0" hangingPunct="1">
                        <a:defRPr sz="1351" b="1" kern="1200">
                          <a:solidFill>
                            <a:schemeClr val="lt1"/>
                          </a:solidFill>
                          <a:latin typeface="Arial"/>
                        </a:defRPr>
                      </a:lvl1pPr>
                      <a:lvl2pPr marL="342883" algn="l" defTabSz="685766" rtl="0" eaLnBrk="1" latinLnBrk="0" hangingPunct="1">
                        <a:defRPr sz="1351" b="1" kern="1200">
                          <a:solidFill>
                            <a:schemeClr val="lt1"/>
                          </a:solidFill>
                          <a:latin typeface="Arial"/>
                        </a:defRPr>
                      </a:lvl2pPr>
                      <a:lvl3pPr marL="685766" algn="l" defTabSz="685766" rtl="0" eaLnBrk="1" latinLnBrk="0" hangingPunct="1">
                        <a:defRPr sz="1351" b="1" kern="1200">
                          <a:solidFill>
                            <a:schemeClr val="lt1"/>
                          </a:solidFill>
                          <a:latin typeface="Arial"/>
                        </a:defRPr>
                      </a:lvl3pPr>
                      <a:lvl4pPr marL="1028649" algn="l" defTabSz="685766" rtl="0" eaLnBrk="1" latinLnBrk="0" hangingPunct="1">
                        <a:defRPr sz="1351" b="1" kern="1200">
                          <a:solidFill>
                            <a:schemeClr val="lt1"/>
                          </a:solidFill>
                          <a:latin typeface="Arial"/>
                        </a:defRPr>
                      </a:lvl4pPr>
                      <a:lvl5pPr marL="1371532" algn="l" defTabSz="685766" rtl="0" eaLnBrk="1" latinLnBrk="0" hangingPunct="1">
                        <a:defRPr sz="1351" b="1" kern="1200">
                          <a:solidFill>
                            <a:schemeClr val="lt1"/>
                          </a:solidFill>
                          <a:latin typeface="Arial"/>
                        </a:defRPr>
                      </a:lvl5pPr>
                      <a:lvl6pPr marL="1714414" algn="l" defTabSz="685766" rtl="0" eaLnBrk="1" latinLnBrk="0" hangingPunct="1">
                        <a:defRPr sz="1351" b="1" kern="1200">
                          <a:solidFill>
                            <a:schemeClr val="lt1"/>
                          </a:solidFill>
                          <a:latin typeface="Arial"/>
                        </a:defRPr>
                      </a:lvl6pPr>
                      <a:lvl7pPr marL="2057297" algn="l" defTabSz="685766" rtl="0" eaLnBrk="1" latinLnBrk="0" hangingPunct="1">
                        <a:defRPr sz="1351" b="1" kern="1200">
                          <a:solidFill>
                            <a:schemeClr val="lt1"/>
                          </a:solidFill>
                          <a:latin typeface="Arial"/>
                        </a:defRPr>
                      </a:lvl7pPr>
                      <a:lvl8pPr marL="2400180" algn="l" defTabSz="685766" rtl="0" eaLnBrk="1" latinLnBrk="0" hangingPunct="1">
                        <a:defRPr sz="1351" b="1" kern="1200">
                          <a:solidFill>
                            <a:schemeClr val="lt1"/>
                          </a:solidFill>
                          <a:latin typeface="Arial"/>
                        </a:defRPr>
                      </a:lvl8pPr>
                      <a:lvl9pPr marL="2743063" algn="l" defTabSz="685766" rtl="0" eaLnBrk="1" latinLnBrk="0" hangingPunct="1">
                        <a:defRPr sz="1351" b="1" kern="1200">
                          <a:solidFill>
                            <a:schemeClr val="lt1"/>
                          </a:solidFill>
                          <a:latin typeface="Arial"/>
                        </a:defRPr>
                      </a:lvl9pPr>
                    </a:lstStyle>
                    <a:p>
                      <a:pPr algn="ctr"/>
                      <a:r>
                        <a:rPr lang="en-US" sz="1800" dirty="0"/>
                        <a:t>Comprehensive</a:t>
                      </a: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10000"/>
                  </a:ext>
                </a:extLst>
              </a:tr>
              <a:tr h="2989385">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latin typeface="Arial (Body)"/>
                        </a:rPr>
                        <a:t>Wt 219 lbs, BP 165/95, pulse 82                            Lungs clear                        Heart</a:t>
                      </a:r>
                      <a:r>
                        <a:rPr lang="en-US" sz="1800" baseline="0" dirty="0">
                          <a:solidFill>
                            <a:schemeClr val="tx1">
                              <a:lumMod val="75000"/>
                              <a:lumOff val="25000"/>
                            </a:schemeClr>
                          </a:solidFill>
                          <a:latin typeface="Arial (Body)"/>
                        </a:rPr>
                        <a:t> regular rate and rhythm                 </a:t>
                      </a:r>
                    </a:p>
                    <a:p>
                      <a:endParaRPr lang="en-US" sz="1800" baseline="0" dirty="0">
                        <a:latin typeface="Arial (Body)"/>
                      </a:endParaRPr>
                    </a:p>
                    <a:p>
                      <a:endParaRPr lang="en-US" sz="1800" baseline="0" dirty="0">
                        <a:latin typeface="Arial (Body)"/>
                      </a:endParaRPr>
                    </a:p>
                    <a:p>
                      <a:endParaRPr lang="en-US" sz="1800" baseline="0" dirty="0">
                        <a:latin typeface="Arial (Body)"/>
                      </a:endParaRPr>
                    </a:p>
                    <a:p>
                      <a:pPr algn="ctr"/>
                      <a:endParaRPr lang="en-US" sz="1800" baseline="0" dirty="0">
                        <a:latin typeface="Arial (Body)"/>
                      </a:endParaRPr>
                    </a:p>
                    <a:p>
                      <a:pPr algn="ctr"/>
                      <a:endParaRPr lang="en-US" sz="1800" b="1" i="1" baseline="0" dirty="0">
                        <a:solidFill>
                          <a:srgbClr val="008C95"/>
                        </a:solidFill>
                        <a:latin typeface="Arial (Body)"/>
                      </a:endParaRPr>
                    </a:p>
                    <a:p>
                      <a:pPr algn="ctr"/>
                      <a:r>
                        <a:rPr lang="en-US" sz="1800" b="1" i="1" baseline="0" dirty="0">
                          <a:solidFill>
                            <a:srgbClr val="008C95"/>
                          </a:solidFill>
                          <a:latin typeface="Arial (Body)"/>
                        </a:rPr>
                        <a:t>3 Organ Systems</a:t>
                      </a:r>
                    </a:p>
                    <a:p>
                      <a:pPr algn="ctr"/>
                      <a:r>
                        <a:rPr lang="en-US" sz="1800" b="1" i="1" baseline="0" dirty="0">
                          <a:solidFill>
                            <a:srgbClr val="008C95"/>
                          </a:solidFill>
                          <a:latin typeface="Arial (Body)"/>
                        </a:rPr>
                        <a:t>with no detail</a:t>
                      </a:r>
                      <a:r>
                        <a:rPr lang="en-US" sz="1800" b="1" baseline="0" dirty="0">
                          <a:solidFill>
                            <a:srgbClr val="008C95"/>
                          </a:solidFill>
                          <a:latin typeface="Arial (Body)"/>
                        </a:rPr>
                        <a:t>       </a:t>
                      </a:r>
                      <a:r>
                        <a:rPr lang="en-US" sz="1800" b="1" baseline="0" dirty="0">
                          <a:latin typeface="Arial (Body)"/>
                        </a:rPr>
                        <a:t>                               </a:t>
                      </a:r>
                      <a:endParaRPr lang="en-US" sz="1800" b="1" dirty="0">
                        <a:latin typeface="Arial (Body)"/>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latin typeface="Arial (Body)"/>
                        </a:rPr>
                        <a:t>Wt 219 lbs, BP 165/95, pulse 82                           </a:t>
                      </a:r>
                      <a:r>
                        <a:rPr lang="en-US" sz="1800" dirty="0">
                          <a:solidFill>
                            <a:srgbClr val="008C95"/>
                          </a:solidFill>
                          <a:latin typeface="Arial (Body)"/>
                        </a:rPr>
                        <a:t>No JVD, no carotid bruits  </a:t>
                      </a:r>
                      <a:r>
                        <a:rPr lang="en-US" sz="1800" dirty="0">
                          <a:solidFill>
                            <a:schemeClr val="tx1">
                              <a:lumMod val="75000"/>
                              <a:lumOff val="25000"/>
                            </a:schemeClr>
                          </a:solidFill>
                          <a:latin typeface="Arial (Body)"/>
                        </a:rPr>
                        <a:t>Lungs clear                       </a:t>
                      </a:r>
                      <a:r>
                        <a:rPr lang="en-US" sz="1800" dirty="0">
                          <a:solidFill>
                            <a:srgbClr val="008C95"/>
                          </a:solidFill>
                          <a:latin typeface="Arial (Body)"/>
                        </a:rPr>
                        <a:t>Heart regular rate and rhythm                              Extremities</a:t>
                      </a:r>
                      <a:r>
                        <a:rPr lang="en-US" sz="1800" baseline="0" dirty="0">
                          <a:solidFill>
                            <a:srgbClr val="008C95"/>
                          </a:solidFill>
                          <a:latin typeface="Arial (Body)"/>
                        </a:rPr>
                        <a:t> no edema, distal pulses intact</a:t>
                      </a:r>
                    </a:p>
                    <a:p>
                      <a:endParaRPr lang="en-US" sz="1800" dirty="0">
                        <a:solidFill>
                          <a:srgbClr val="008C95"/>
                        </a:solidFill>
                        <a:latin typeface="Arial (Body)"/>
                      </a:endParaRPr>
                    </a:p>
                    <a:p>
                      <a:pPr algn="ctr"/>
                      <a:r>
                        <a:rPr lang="en-US" sz="1800" b="1" i="1" dirty="0">
                          <a:solidFill>
                            <a:srgbClr val="008C95"/>
                          </a:solidFill>
                          <a:latin typeface="Arial (Body)"/>
                        </a:rPr>
                        <a:t>3 Organ Systems;</a:t>
                      </a:r>
                    </a:p>
                    <a:p>
                      <a:pPr algn="ctr"/>
                      <a:r>
                        <a:rPr lang="en-US" sz="1800" b="1" i="1" baseline="0" dirty="0">
                          <a:solidFill>
                            <a:srgbClr val="008C95"/>
                          </a:solidFill>
                          <a:latin typeface="Arial (Body)"/>
                        </a:rPr>
                        <a:t> </a:t>
                      </a:r>
                      <a:r>
                        <a:rPr lang="en-US" sz="1800" b="1" i="1" u="sng" baseline="0" dirty="0">
                          <a:solidFill>
                            <a:srgbClr val="008C95"/>
                          </a:solidFill>
                          <a:latin typeface="Arial (Body)"/>
                        </a:rPr>
                        <a:t>with detail</a:t>
                      </a:r>
                      <a:r>
                        <a:rPr lang="en-US" sz="1800" b="1" i="1" baseline="0" dirty="0">
                          <a:solidFill>
                            <a:srgbClr val="008C95"/>
                          </a:solidFill>
                          <a:latin typeface="Arial (Body)"/>
                        </a:rPr>
                        <a:t> regarding cardiovascular system</a:t>
                      </a:r>
                      <a:endParaRPr lang="en-US" sz="1800" b="1" i="1" dirty="0">
                        <a:solidFill>
                          <a:srgbClr val="008C95"/>
                        </a:solidFill>
                        <a:latin typeface="Arial (Body)"/>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685766" rtl="0" eaLnBrk="1" latinLnBrk="0" hangingPunct="1">
                        <a:defRPr sz="1351" kern="1200">
                          <a:solidFill>
                            <a:schemeClr val="dk1"/>
                          </a:solidFill>
                          <a:latin typeface="Arial"/>
                        </a:defRPr>
                      </a:lvl1pPr>
                      <a:lvl2pPr marL="342883" algn="l" defTabSz="685766" rtl="0" eaLnBrk="1" latinLnBrk="0" hangingPunct="1">
                        <a:defRPr sz="1351" kern="1200">
                          <a:solidFill>
                            <a:schemeClr val="dk1"/>
                          </a:solidFill>
                          <a:latin typeface="Arial"/>
                        </a:defRPr>
                      </a:lvl2pPr>
                      <a:lvl3pPr marL="685766" algn="l" defTabSz="685766" rtl="0" eaLnBrk="1" latinLnBrk="0" hangingPunct="1">
                        <a:defRPr sz="1351" kern="1200">
                          <a:solidFill>
                            <a:schemeClr val="dk1"/>
                          </a:solidFill>
                          <a:latin typeface="Arial"/>
                        </a:defRPr>
                      </a:lvl3pPr>
                      <a:lvl4pPr marL="1028649" algn="l" defTabSz="685766" rtl="0" eaLnBrk="1" latinLnBrk="0" hangingPunct="1">
                        <a:defRPr sz="1351" kern="1200">
                          <a:solidFill>
                            <a:schemeClr val="dk1"/>
                          </a:solidFill>
                          <a:latin typeface="Arial"/>
                        </a:defRPr>
                      </a:lvl4pPr>
                      <a:lvl5pPr marL="1371532" algn="l" defTabSz="685766" rtl="0" eaLnBrk="1" latinLnBrk="0" hangingPunct="1">
                        <a:defRPr sz="1351" kern="1200">
                          <a:solidFill>
                            <a:schemeClr val="dk1"/>
                          </a:solidFill>
                          <a:latin typeface="Arial"/>
                        </a:defRPr>
                      </a:lvl5pPr>
                      <a:lvl6pPr marL="1714414" algn="l" defTabSz="685766" rtl="0" eaLnBrk="1" latinLnBrk="0" hangingPunct="1">
                        <a:defRPr sz="1351" kern="1200">
                          <a:solidFill>
                            <a:schemeClr val="dk1"/>
                          </a:solidFill>
                          <a:latin typeface="Arial"/>
                        </a:defRPr>
                      </a:lvl6pPr>
                      <a:lvl7pPr marL="2057297" algn="l" defTabSz="685766" rtl="0" eaLnBrk="1" latinLnBrk="0" hangingPunct="1">
                        <a:defRPr sz="1351" kern="1200">
                          <a:solidFill>
                            <a:schemeClr val="dk1"/>
                          </a:solidFill>
                          <a:latin typeface="Arial"/>
                        </a:defRPr>
                      </a:lvl7pPr>
                      <a:lvl8pPr marL="2400180" algn="l" defTabSz="685766" rtl="0" eaLnBrk="1" latinLnBrk="0" hangingPunct="1">
                        <a:defRPr sz="1351" kern="1200">
                          <a:solidFill>
                            <a:schemeClr val="dk1"/>
                          </a:solidFill>
                          <a:latin typeface="Arial"/>
                        </a:defRPr>
                      </a:lvl8pPr>
                      <a:lvl9pPr marL="2743063" algn="l" defTabSz="685766" rtl="0" eaLnBrk="1" latinLnBrk="0" hangingPunct="1">
                        <a:defRPr sz="1351" kern="1200">
                          <a:solidFill>
                            <a:schemeClr val="dk1"/>
                          </a:solidFill>
                          <a:latin typeface="Arial"/>
                        </a:defRPr>
                      </a:lvl9pPr>
                    </a:lstStyle>
                    <a:p>
                      <a:r>
                        <a:rPr lang="en-US" sz="1800" dirty="0">
                          <a:solidFill>
                            <a:schemeClr val="tx1">
                              <a:lumMod val="75000"/>
                              <a:lumOff val="25000"/>
                            </a:schemeClr>
                          </a:solidFill>
                          <a:latin typeface="Arial (Body)"/>
                        </a:rPr>
                        <a:t>Wt 219 lbs, BP 165/95, pulse 82</a:t>
                      </a:r>
                    </a:p>
                    <a:p>
                      <a:r>
                        <a:rPr lang="en-US" sz="1800" kern="1200" dirty="0">
                          <a:solidFill>
                            <a:schemeClr val="tx1">
                              <a:lumMod val="75000"/>
                              <a:lumOff val="25000"/>
                            </a:schemeClr>
                          </a:solidFill>
                          <a:latin typeface="Arial (Body)"/>
                          <a:ea typeface="+mn-ea"/>
                          <a:cs typeface="+mn-cs"/>
                        </a:rPr>
                        <a:t>Alert and oriented x 3</a:t>
                      </a:r>
                    </a:p>
                    <a:p>
                      <a:pPr marL="0" algn="l" defTabSz="914400" rtl="0" eaLnBrk="1" latinLnBrk="0" hangingPunct="1"/>
                      <a:r>
                        <a:rPr lang="en-US" sz="1800" kern="1200" dirty="0">
                          <a:solidFill>
                            <a:schemeClr val="tx1">
                              <a:lumMod val="75000"/>
                              <a:lumOff val="25000"/>
                            </a:schemeClr>
                          </a:solidFill>
                          <a:latin typeface="Arial (Body)"/>
                          <a:ea typeface="+mn-ea"/>
                          <a:cs typeface="+mn-cs"/>
                        </a:rPr>
                        <a:t>HEENT benign</a:t>
                      </a:r>
                    </a:p>
                    <a:p>
                      <a:r>
                        <a:rPr lang="en-US" sz="1800" dirty="0">
                          <a:solidFill>
                            <a:schemeClr val="tx1">
                              <a:lumMod val="75000"/>
                              <a:lumOff val="25000"/>
                            </a:schemeClr>
                          </a:solidFill>
                          <a:latin typeface="Arial (Body)"/>
                        </a:rPr>
                        <a:t>Lungs clear</a:t>
                      </a:r>
                    </a:p>
                    <a:p>
                      <a:r>
                        <a:rPr lang="en-US" sz="1800" dirty="0">
                          <a:solidFill>
                            <a:schemeClr val="tx1">
                              <a:lumMod val="75000"/>
                              <a:lumOff val="25000"/>
                            </a:schemeClr>
                          </a:solidFill>
                          <a:latin typeface="Arial (Body)"/>
                        </a:rPr>
                        <a:t>Heart regular rate and rhythm</a:t>
                      </a:r>
                    </a:p>
                    <a:p>
                      <a:pPr marL="0" algn="l" defTabSz="914400" rtl="0" eaLnBrk="1" latinLnBrk="0" hangingPunct="1"/>
                      <a:r>
                        <a:rPr lang="en-US" sz="1800" kern="1200" dirty="0">
                          <a:solidFill>
                            <a:schemeClr val="tx1">
                              <a:lumMod val="75000"/>
                              <a:lumOff val="25000"/>
                            </a:schemeClr>
                          </a:solidFill>
                          <a:latin typeface="Arial (Body)"/>
                          <a:ea typeface="+mn-ea"/>
                          <a:cs typeface="+mn-cs"/>
                        </a:rPr>
                        <a:t>Abdomen soft, nontender</a:t>
                      </a:r>
                    </a:p>
                    <a:p>
                      <a:pPr marL="0" algn="l" defTabSz="914400" rtl="0" eaLnBrk="1" latinLnBrk="0" hangingPunct="1"/>
                      <a:r>
                        <a:rPr lang="en-US" sz="1800" kern="1200" dirty="0">
                          <a:solidFill>
                            <a:schemeClr val="tx1">
                              <a:lumMod val="75000"/>
                              <a:lumOff val="25000"/>
                            </a:schemeClr>
                          </a:solidFill>
                          <a:latin typeface="Arial (Body)"/>
                          <a:ea typeface="+mn-ea"/>
                          <a:cs typeface="+mn-cs"/>
                        </a:rPr>
                        <a:t>Skin no rashes or lesions</a:t>
                      </a:r>
                    </a:p>
                    <a:p>
                      <a:endParaRPr lang="en-US" sz="1800" dirty="0">
                        <a:latin typeface="Arial (Body)"/>
                      </a:endParaRPr>
                    </a:p>
                    <a:p>
                      <a:pPr algn="ctr"/>
                      <a:r>
                        <a:rPr lang="en-US" sz="1800" b="1" i="1" dirty="0">
                          <a:solidFill>
                            <a:srgbClr val="008C95"/>
                          </a:solidFill>
                          <a:latin typeface="Arial (Body)"/>
                        </a:rPr>
                        <a:t>8 Organ Systems</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345699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1995 Exam – Let’s Practice</a:t>
            </a:r>
          </a:p>
        </p:txBody>
      </p:sp>
      <p:sp>
        <p:nvSpPr>
          <p:cNvPr id="3" name="Content Placeholder 2">
            <a:extLst>
              <a:ext uri="{FF2B5EF4-FFF2-40B4-BE49-F238E27FC236}">
                <a16:creationId xmlns:a16="http://schemas.microsoft.com/office/drawing/2014/main" id="{1D960732-F772-4F97-8128-207B5F6738E4}"/>
              </a:ext>
            </a:extLst>
          </p:cNvPr>
          <p:cNvSpPr>
            <a:spLocks noGrp="1"/>
          </p:cNvSpPr>
          <p:nvPr>
            <p:ph idx="1"/>
          </p:nvPr>
        </p:nvSpPr>
        <p:spPr>
          <a:xfrm>
            <a:off x="516359" y="1649794"/>
            <a:ext cx="7924255" cy="3493308"/>
          </a:xfrm>
        </p:spPr>
        <p:txBody>
          <a:bodyPr>
            <a:noAutofit/>
          </a:bodyPr>
          <a:lstStyle/>
          <a:p>
            <a:pPr marL="0" indent="0">
              <a:buNone/>
            </a:pPr>
            <a:r>
              <a:rPr lang="en-US" sz="2000" dirty="0"/>
              <a:t>Physical Exam</a:t>
            </a:r>
          </a:p>
          <a:p>
            <a:r>
              <a:rPr lang="en-US" sz="2000" b="1" dirty="0">
                <a:solidFill>
                  <a:srgbClr val="008C95"/>
                </a:solidFill>
              </a:rPr>
              <a:t>Constitutional:</a:t>
            </a:r>
            <a:r>
              <a:rPr lang="en-US" sz="2000" dirty="0"/>
              <a:t> No acute distress; Temp-97.5°F, Pulse-78 BPM, </a:t>
            </a:r>
          </a:p>
          <a:p>
            <a:pPr marL="0" indent="0">
              <a:spcBef>
                <a:spcPts val="0"/>
              </a:spcBef>
              <a:buNone/>
            </a:pPr>
            <a:r>
              <a:rPr lang="en-US" sz="2000" dirty="0"/>
              <a:t>    Systolic BP-132mmHg, Diastolic BP-89mmHg, SpO2-99%</a:t>
            </a:r>
          </a:p>
          <a:p>
            <a:r>
              <a:rPr lang="en-US" sz="2000" b="1" dirty="0">
                <a:solidFill>
                  <a:srgbClr val="008C95"/>
                </a:solidFill>
              </a:rPr>
              <a:t>Respiratory:</a:t>
            </a:r>
            <a:r>
              <a:rPr lang="en-US" sz="2000" dirty="0"/>
              <a:t> Lungs clear to auscultation</a:t>
            </a:r>
          </a:p>
          <a:p>
            <a:r>
              <a:rPr lang="en-US" sz="2000" b="1" dirty="0">
                <a:solidFill>
                  <a:srgbClr val="008C95"/>
                </a:solidFill>
              </a:rPr>
              <a:t>Cardiovascular:</a:t>
            </a:r>
            <a:r>
              <a:rPr lang="en-US" sz="2000" dirty="0"/>
              <a:t> Normal rate &amp; rhythm</a:t>
            </a:r>
          </a:p>
          <a:p>
            <a:r>
              <a:rPr lang="en-US" sz="2000" b="1" dirty="0">
                <a:solidFill>
                  <a:srgbClr val="008C95"/>
                </a:solidFill>
              </a:rPr>
              <a:t>Gastrointestinal:</a:t>
            </a:r>
            <a:r>
              <a:rPr lang="en-US" sz="2000" dirty="0"/>
              <a:t> Soft, non-tender, non-distended</a:t>
            </a:r>
          </a:p>
          <a:p>
            <a:r>
              <a:rPr lang="en-US" sz="2000" b="1" dirty="0">
                <a:solidFill>
                  <a:srgbClr val="008C95"/>
                </a:solidFill>
              </a:rPr>
              <a:t>Integumentary:</a:t>
            </a:r>
            <a:r>
              <a:rPr lang="en-US" sz="2000" dirty="0"/>
              <a:t> Warm, intact</a:t>
            </a:r>
          </a:p>
          <a:p>
            <a:r>
              <a:rPr lang="en-US" sz="2000" b="1" dirty="0">
                <a:solidFill>
                  <a:srgbClr val="008C95"/>
                </a:solidFill>
              </a:rPr>
              <a:t>Neurologic:</a:t>
            </a:r>
            <a:r>
              <a:rPr lang="en-US" sz="2000" dirty="0"/>
              <a:t> Alert &amp; oriented</a:t>
            </a:r>
          </a:p>
          <a:p>
            <a:r>
              <a:rPr lang="en-US" sz="2000" b="1" dirty="0">
                <a:solidFill>
                  <a:srgbClr val="008C95"/>
                </a:solidFill>
              </a:rPr>
              <a:t>Psychiatric:</a:t>
            </a:r>
            <a:r>
              <a:rPr lang="en-US" sz="2000" dirty="0"/>
              <a:t> Alert &amp; oriented x 3</a:t>
            </a:r>
          </a:p>
          <a:p>
            <a:pPr marL="0" indent="0">
              <a:buNone/>
            </a:pPr>
            <a:endParaRPr lang="en-US" sz="1600" dirty="0"/>
          </a:p>
          <a:p>
            <a:pPr marL="0" indent="0">
              <a:buNone/>
            </a:pPr>
            <a:endParaRPr lang="en-US" sz="1600" dirty="0"/>
          </a:p>
        </p:txBody>
      </p:sp>
      <p:sp>
        <p:nvSpPr>
          <p:cNvPr id="4" name="Rectangle 3">
            <a:extLst>
              <a:ext uri="{FF2B5EF4-FFF2-40B4-BE49-F238E27FC236}">
                <a16:creationId xmlns:a16="http://schemas.microsoft.com/office/drawing/2014/main" id="{1791161E-E9FB-4DDA-ADD7-339FDDA8E6C8}"/>
              </a:ext>
            </a:extLst>
          </p:cNvPr>
          <p:cNvSpPr/>
          <p:nvPr/>
        </p:nvSpPr>
        <p:spPr>
          <a:xfrm>
            <a:off x="687545" y="5269711"/>
            <a:ext cx="7805698" cy="1138773"/>
          </a:xfrm>
          <a:prstGeom prst="rect">
            <a:avLst/>
          </a:prstGeom>
        </p:spPr>
        <p:txBody>
          <a:bodyPr wrap="square">
            <a:spAutoFit/>
          </a:bodyPr>
          <a:lstStyle/>
          <a:p>
            <a:pPr marL="0" indent="0" algn="ctr">
              <a:buNone/>
            </a:pPr>
            <a:r>
              <a:rPr lang="en-US" sz="2000" b="1" i="1" dirty="0">
                <a:solidFill>
                  <a:srgbClr val="0066FF"/>
                </a:solidFill>
                <a:latin typeface="Arial (Body)"/>
                <a:ea typeface="Times New Roman" panose="02020603050405020304" pitchFamily="18" charset="0"/>
              </a:rPr>
              <a:t>EXPANDED PROBLEM-FOCUSED EXAM</a:t>
            </a:r>
            <a:endParaRPr lang="en-US" sz="2000" dirty="0">
              <a:solidFill>
                <a:srgbClr val="0066FF"/>
              </a:solidFill>
              <a:latin typeface="Arial (Body)"/>
              <a:ea typeface="Times New Roman" panose="02020603050405020304" pitchFamily="18" charset="0"/>
            </a:endParaRPr>
          </a:p>
          <a:p>
            <a:pPr marL="0" indent="0" algn="ctr">
              <a:buNone/>
            </a:pPr>
            <a:endParaRPr lang="en-US" sz="800" dirty="0">
              <a:latin typeface="Arial (Body)"/>
            </a:endParaRPr>
          </a:p>
          <a:p>
            <a:pPr marL="0" indent="0" algn="ctr">
              <a:buNone/>
            </a:pPr>
            <a:r>
              <a:rPr lang="en-US" sz="2000" dirty="0">
                <a:solidFill>
                  <a:schemeClr val="tx1">
                    <a:lumMod val="75000"/>
                    <a:lumOff val="25000"/>
                  </a:schemeClr>
                </a:solidFill>
                <a:latin typeface="Arial (Body)"/>
              </a:rPr>
              <a:t>6 organ systems documented with no detail </a:t>
            </a:r>
          </a:p>
          <a:p>
            <a:pPr marL="0" indent="0" algn="ctr">
              <a:buNone/>
            </a:pPr>
            <a:r>
              <a:rPr lang="en-US" sz="2000" dirty="0">
                <a:solidFill>
                  <a:schemeClr val="tx1">
                    <a:lumMod val="75000"/>
                    <a:lumOff val="25000"/>
                  </a:schemeClr>
                </a:solidFill>
                <a:latin typeface="Arial (Body)"/>
              </a:rPr>
              <a:t>** No credit given for Neurologic – duplicate finding in Psychiatric**</a:t>
            </a:r>
          </a:p>
        </p:txBody>
      </p:sp>
    </p:spTree>
    <p:extLst>
      <p:ext uri="{BB962C8B-B14F-4D97-AF65-F5344CB8AC3E}">
        <p14:creationId xmlns:p14="http://schemas.microsoft.com/office/powerpoint/2010/main" val="668587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1995 Exam – Let’s Practice</a:t>
            </a:r>
          </a:p>
        </p:txBody>
      </p:sp>
      <p:sp>
        <p:nvSpPr>
          <p:cNvPr id="3" name="Content Placeholder 2">
            <a:extLst>
              <a:ext uri="{FF2B5EF4-FFF2-40B4-BE49-F238E27FC236}">
                <a16:creationId xmlns:a16="http://schemas.microsoft.com/office/drawing/2014/main" id="{9193318C-576C-4E54-B420-A2536FB2E4F6}"/>
              </a:ext>
            </a:extLst>
          </p:cNvPr>
          <p:cNvSpPr>
            <a:spLocks noGrp="1"/>
          </p:cNvSpPr>
          <p:nvPr>
            <p:ph idx="1"/>
          </p:nvPr>
        </p:nvSpPr>
        <p:spPr>
          <a:xfrm>
            <a:off x="396948" y="1607288"/>
            <a:ext cx="7635703" cy="3822841"/>
          </a:xfrm>
        </p:spPr>
        <p:txBody>
          <a:bodyPr>
            <a:noAutofit/>
          </a:bodyPr>
          <a:lstStyle/>
          <a:p>
            <a:pPr marL="0" indent="0">
              <a:buNone/>
            </a:pPr>
            <a:r>
              <a:rPr lang="en-US" sz="2000" dirty="0"/>
              <a:t>Physical Exam</a:t>
            </a:r>
          </a:p>
          <a:p>
            <a:r>
              <a:rPr lang="en-US" sz="2000" b="1" dirty="0">
                <a:solidFill>
                  <a:srgbClr val="008C95"/>
                </a:solidFill>
              </a:rPr>
              <a:t>Constitutional:</a:t>
            </a:r>
            <a:r>
              <a:rPr lang="en-US" sz="2000" dirty="0"/>
              <a:t> No acute distress; Temp-97.5°F, Pulse-78 BPM, </a:t>
            </a:r>
          </a:p>
          <a:p>
            <a:pPr marL="0" indent="0">
              <a:spcBef>
                <a:spcPts val="0"/>
              </a:spcBef>
              <a:buNone/>
            </a:pPr>
            <a:r>
              <a:rPr lang="en-US" sz="2000" dirty="0"/>
              <a:t>    Systolic BP-132mmHg, Diastolic BP-89mmHg, SpO2-99%</a:t>
            </a:r>
          </a:p>
          <a:p>
            <a:r>
              <a:rPr lang="en-US" sz="2000" b="1" dirty="0">
                <a:solidFill>
                  <a:srgbClr val="008C95"/>
                </a:solidFill>
              </a:rPr>
              <a:t>Eyes:</a:t>
            </a:r>
            <a:r>
              <a:rPr lang="en-US" sz="2000" dirty="0"/>
              <a:t> PERRLA</a:t>
            </a:r>
          </a:p>
          <a:p>
            <a:r>
              <a:rPr lang="en-US" sz="2000" b="1" dirty="0">
                <a:solidFill>
                  <a:srgbClr val="008C95"/>
                </a:solidFill>
              </a:rPr>
              <a:t>Respiratory:</a:t>
            </a:r>
            <a:r>
              <a:rPr lang="en-US" sz="2000" dirty="0"/>
              <a:t> Lungs clear to auscultation</a:t>
            </a:r>
          </a:p>
          <a:p>
            <a:r>
              <a:rPr lang="en-US" sz="2000" b="1" dirty="0">
                <a:solidFill>
                  <a:srgbClr val="008C95"/>
                </a:solidFill>
              </a:rPr>
              <a:t>Cardiovascular:</a:t>
            </a:r>
            <a:r>
              <a:rPr lang="en-US" sz="2000" dirty="0"/>
              <a:t> Normal rate &amp; rhythm</a:t>
            </a:r>
          </a:p>
          <a:p>
            <a:r>
              <a:rPr lang="en-US" sz="2000" b="1" dirty="0">
                <a:solidFill>
                  <a:srgbClr val="008C95"/>
                </a:solidFill>
              </a:rPr>
              <a:t>Gastrointestinal:</a:t>
            </a:r>
            <a:r>
              <a:rPr lang="en-US" sz="2000" dirty="0"/>
              <a:t> Soft, non-tender, non-distended, no hepatosplenomegaly, no hernias, active bowel sounds</a:t>
            </a:r>
          </a:p>
          <a:p>
            <a:r>
              <a:rPr lang="en-US" sz="2000" b="1" dirty="0">
                <a:solidFill>
                  <a:srgbClr val="008C95"/>
                </a:solidFill>
              </a:rPr>
              <a:t>Integumentary:</a:t>
            </a:r>
            <a:r>
              <a:rPr lang="en-US" sz="2000" dirty="0"/>
              <a:t> Warm, intact</a:t>
            </a:r>
          </a:p>
          <a:p>
            <a:r>
              <a:rPr lang="en-US" sz="2000" b="1" dirty="0">
                <a:solidFill>
                  <a:srgbClr val="008C95"/>
                </a:solidFill>
              </a:rPr>
              <a:t>Psychiatric:</a:t>
            </a:r>
            <a:r>
              <a:rPr lang="en-US" sz="2000" dirty="0"/>
              <a:t> Alert &amp; oriented x 3</a:t>
            </a:r>
          </a:p>
          <a:p>
            <a:pPr marL="0" indent="0">
              <a:buNone/>
            </a:pPr>
            <a:endParaRPr lang="en-US" sz="1600" dirty="0"/>
          </a:p>
          <a:p>
            <a:pPr marL="0" indent="0">
              <a:buNone/>
            </a:pPr>
            <a:endParaRPr lang="en-US" sz="1600" dirty="0"/>
          </a:p>
        </p:txBody>
      </p:sp>
      <p:sp>
        <p:nvSpPr>
          <p:cNvPr id="4" name="Rectangle 3">
            <a:extLst>
              <a:ext uri="{FF2B5EF4-FFF2-40B4-BE49-F238E27FC236}">
                <a16:creationId xmlns:a16="http://schemas.microsoft.com/office/drawing/2014/main" id="{38D0CB0D-E719-4062-93A5-AB5575F77A4C}"/>
              </a:ext>
            </a:extLst>
          </p:cNvPr>
          <p:cNvSpPr/>
          <p:nvPr/>
        </p:nvSpPr>
        <p:spPr>
          <a:xfrm>
            <a:off x="1928799" y="5430129"/>
            <a:ext cx="5161318" cy="1015663"/>
          </a:xfrm>
          <a:prstGeom prst="rect">
            <a:avLst/>
          </a:prstGeom>
        </p:spPr>
        <p:txBody>
          <a:bodyPr wrap="square">
            <a:spAutoFit/>
          </a:bodyPr>
          <a:lstStyle/>
          <a:p>
            <a:pPr algn="ctr" fontAlgn="base">
              <a:spcBef>
                <a:spcPct val="0"/>
              </a:spcBef>
              <a:spcAft>
                <a:spcPct val="0"/>
              </a:spcAft>
            </a:pPr>
            <a:r>
              <a:rPr lang="en-US" sz="2000" b="1" i="1" dirty="0">
                <a:solidFill>
                  <a:srgbClr val="0066FF"/>
                </a:solidFill>
                <a:latin typeface="Arial (Body)"/>
                <a:ea typeface="Times New Roman" panose="02020603050405020304" pitchFamily="18" charset="0"/>
                <a:cs typeface="Arial" charset="0"/>
              </a:rPr>
              <a:t>DETAILED EXAM</a:t>
            </a:r>
            <a:endParaRPr lang="en-US" sz="2000" dirty="0">
              <a:solidFill>
                <a:srgbClr val="0066FF"/>
              </a:solidFill>
              <a:latin typeface="Arial (Body)"/>
              <a:ea typeface="Times New Roman" panose="02020603050405020304" pitchFamily="18" charset="0"/>
              <a:cs typeface="Arial" charset="0"/>
            </a:endParaRPr>
          </a:p>
          <a:p>
            <a:pPr algn="ctr" fontAlgn="base">
              <a:spcBef>
                <a:spcPct val="0"/>
              </a:spcBef>
              <a:spcAft>
                <a:spcPct val="0"/>
              </a:spcAft>
            </a:pPr>
            <a:r>
              <a:rPr lang="en-US" sz="2000" dirty="0">
                <a:solidFill>
                  <a:schemeClr val="tx1">
                    <a:lumMod val="75000"/>
                    <a:lumOff val="25000"/>
                  </a:schemeClr>
                </a:solidFill>
                <a:latin typeface="Arial (Body)"/>
                <a:cs typeface="Arial" charset="0"/>
              </a:rPr>
              <a:t>7 organ systems documented </a:t>
            </a:r>
          </a:p>
          <a:p>
            <a:pPr algn="ctr" fontAlgn="base">
              <a:spcBef>
                <a:spcPct val="0"/>
              </a:spcBef>
              <a:spcAft>
                <a:spcPct val="0"/>
              </a:spcAft>
            </a:pPr>
            <a:r>
              <a:rPr lang="en-US" sz="2000" dirty="0">
                <a:solidFill>
                  <a:schemeClr val="tx1">
                    <a:lumMod val="75000"/>
                    <a:lumOff val="25000"/>
                  </a:schemeClr>
                </a:solidFill>
                <a:latin typeface="Arial (Body)"/>
                <a:cs typeface="Arial" charset="0"/>
              </a:rPr>
              <a:t>with detail in the Gastrointestinal system </a:t>
            </a:r>
          </a:p>
        </p:txBody>
      </p:sp>
    </p:spTree>
    <p:extLst>
      <p:ext uri="{BB962C8B-B14F-4D97-AF65-F5344CB8AC3E}">
        <p14:creationId xmlns:p14="http://schemas.microsoft.com/office/powerpoint/2010/main" val="297677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1995 Exam – Let’s Practice</a:t>
            </a:r>
          </a:p>
        </p:txBody>
      </p:sp>
      <p:sp>
        <p:nvSpPr>
          <p:cNvPr id="3" name="Content Placeholder 2">
            <a:extLst>
              <a:ext uri="{FF2B5EF4-FFF2-40B4-BE49-F238E27FC236}">
                <a16:creationId xmlns:a16="http://schemas.microsoft.com/office/drawing/2014/main" id="{A84ECCBC-F9AD-4553-9E9E-2A23BC41924D}"/>
              </a:ext>
            </a:extLst>
          </p:cNvPr>
          <p:cNvSpPr>
            <a:spLocks noGrp="1"/>
          </p:cNvSpPr>
          <p:nvPr>
            <p:ph idx="1"/>
          </p:nvPr>
        </p:nvSpPr>
        <p:spPr>
          <a:xfrm>
            <a:off x="365052" y="1577163"/>
            <a:ext cx="7864548" cy="3505200"/>
          </a:xfrm>
        </p:spPr>
        <p:txBody>
          <a:bodyPr>
            <a:noAutofit/>
          </a:bodyPr>
          <a:lstStyle/>
          <a:p>
            <a:pPr marL="0" indent="0">
              <a:buNone/>
            </a:pPr>
            <a:r>
              <a:rPr lang="en-US" sz="2000" dirty="0"/>
              <a:t>Physical Exam</a:t>
            </a:r>
          </a:p>
          <a:p>
            <a:r>
              <a:rPr lang="en-US" sz="2000" b="1" dirty="0">
                <a:solidFill>
                  <a:srgbClr val="008C95"/>
                </a:solidFill>
              </a:rPr>
              <a:t>Constitutional:</a:t>
            </a:r>
            <a:r>
              <a:rPr lang="en-US" sz="2000" dirty="0"/>
              <a:t> No acute distress; Temp-97.5°F, Pulse-78 BPM, </a:t>
            </a:r>
          </a:p>
          <a:p>
            <a:pPr marL="0" indent="0">
              <a:spcBef>
                <a:spcPts val="0"/>
              </a:spcBef>
              <a:buNone/>
            </a:pPr>
            <a:r>
              <a:rPr lang="en-US" sz="2000" dirty="0"/>
              <a:t>    Systolic BP-132mmHg, Diastolic BP-89mmHg, SpO2-99%</a:t>
            </a:r>
          </a:p>
          <a:p>
            <a:r>
              <a:rPr lang="en-US" sz="2000" b="1" dirty="0">
                <a:solidFill>
                  <a:srgbClr val="008C95"/>
                </a:solidFill>
              </a:rPr>
              <a:t>Eyes:</a:t>
            </a:r>
            <a:r>
              <a:rPr lang="en-US" sz="2000" dirty="0"/>
              <a:t> PERRLA</a:t>
            </a:r>
          </a:p>
          <a:p>
            <a:r>
              <a:rPr lang="en-US" sz="2000" b="1" dirty="0">
                <a:solidFill>
                  <a:srgbClr val="008C95"/>
                </a:solidFill>
              </a:rPr>
              <a:t>Respiratory:</a:t>
            </a:r>
            <a:r>
              <a:rPr lang="en-US" sz="2000" dirty="0"/>
              <a:t> Lungs clear to auscultation</a:t>
            </a:r>
          </a:p>
          <a:p>
            <a:r>
              <a:rPr lang="en-US" sz="2000" b="1" dirty="0">
                <a:solidFill>
                  <a:srgbClr val="008C95"/>
                </a:solidFill>
              </a:rPr>
              <a:t>Cardiovascular:</a:t>
            </a:r>
            <a:r>
              <a:rPr lang="en-US" sz="2000" dirty="0"/>
              <a:t> Normal rate &amp; rhythm, no JVD, no edema</a:t>
            </a:r>
          </a:p>
          <a:p>
            <a:r>
              <a:rPr lang="en-US" sz="2000" b="1" dirty="0">
                <a:solidFill>
                  <a:srgbClr val="008C95"/>
                </a:solidFill>
              </a:rPr>
              <a:t>Gastrointestinal:</a:t>
            </a:r>
            <a:r>
              <a:rPr lang="en-US" sz="2000" dirty="0"/>
              <a:t> Soft, non-tender, non-distended</a:t>
            </a:r>
          </a:p>
          <a:p>
            <a:r>
              <a:rPr lang="en-US" sz="2000" b="1" dirty="0">
                <a:solidFill>
                  <a:srgbClr val="008C95"/>
                </a:solidFill>
              </a:rPr>
              <a:t>Integumentary:</a:t>
            </a:r>
            <a:r>
              <a:rPr lang="en-US" sz="2000" dirty="0"/>
              <a:t> Warm, intact</a:t>
            </a:r>
          </a:p>
          <a:p>
            <a:r>
              <a:rPr lang="en-US" sz="2000" b="1" dirty="0">
                <a:solidFill>
                  <a:srgbClr val="008C95"/>
                </a:solidFill>
              </a:rPr>
              <a:t>Neurologic:</a:t>
            </a:r>
            <a:r>
              <a:rPr lang="en-US" sz="2000" dirty="0"/>
              <a:t> No focal deficits, DTRs intact</a:t>
            </a:r>
          </a:p>
          <a:p>
            <a:r>
              <a:rPr lang="en-US" sz="2000" b="1" dirty="0">
                <a:solidFill>
                  <a:srgbClr val="008C95"/>
                </a:solidFill>
              </a:rPr>
              <a:t>Psychiatric:</a:t>
            </a:r>
            <a:r>
              <a:rPr lang="en-US" sz="2000" dirty="0"/>
              <a:t> Alert &amp; oriented x 3</a:t>
            </a:r>
          </a:p>
          <a:p>
            <a:pPr marL="0" indent="0">
              <a:buNone/>
            </a:pPr>
            <a:endParaRPr lang="en-US" sz="1600" dirty="0"/>
          </a:p>
          <a:p>
            <a:pPr marL="0" indent="0">
              <a:buNone/>
            </a:pPr>
            <a:endParaRPr lang="en-US" sz="1600" dirty="0"/>
          </a:p>
        </p:txBody>
      </p:sp>
      <p:sp>
        <p:nvSpPr>
          <p:cNvPr id="4" name="Rectangle 3">
            <a:extLst>
              <a:ext uri="{FF2B5EF4-FFF2-40B4-BE49-F238E27FC236}">
                <a16:creationId xmlns:a16="http://schemas.microsoft.com/office/drawing/2014/main" id="{6C3EC1D6-2CB5-49A2-9279-2ECF74DD35F7}"/>
              </a:ext>
            </a:extLst>
          </p:cNvPr>
          <p:cNvSpPr/>
          <p:nvPr/>
        </p:nvSpPr>
        <p:spPr>
          <a:xfrm>
            <a:off x="2075794" y="5490018"/>
            <a:ext cx="5029200" cy="707886"/>
          </a:xfrm>
          <a:prstGeom prst="rect">
            <a:avLst/>
          </a:prstGeom>
        </p:spPr>
        <p:txBody>
          <a:bodyPr wrap="square">
            <a:spAutoFit/>
          </a:bodyPr>
          <a:lstStyle/>
          <a:p>
            <a:pPr marL="0" indent="0" algn="ctr">
              <a:buNone/>
            </a:pPr>
            <a:r>
              <a:rPr lang="en-US" sz="2000" b="1" i="1" dirty="0">
                <a:solidFill>
                  <a:srgbClr val="0066FF"/>
                </a:solidFill>
                <a:latin typeface="Arial (Body)"/>
                <a:ea typeface="Times New Roman" panose="02020603050405020304" pitchFamily="18" charset="0"/>
              </a:rPr>
              <a:t>COMPREHENSIVE EXAM</a:t>
            </a:r>
            <a:endParaRPr lang="en-US" sz="2000" b="1" dirty="0">
              <a:solidFill>
                <a:srgbClr val="0066FF"/>
              </a:solidFill>
              <a:latin typeface="Arial (Body)"/>
              <a:ea typeface="Times New Roman" panose="02020603050405020304" pitchFamily="18" charset="0"/>
            </a:endParaRPr>
          </a:p>
          <a:p>
            <a:pPr marL="0" indent="0" algn="ctr">
              <a:buNone/>
            </a:pPr>
            <a:r>
              <a:rPr lang="en-US" sz="2000" dirty="0">
                <a:solidFill>
                  <a:schemeClr val="tx1">
                    <a:lumMod val="75000"/>
                    <a:lumOff val="25000"/>
                  </a:schemeClr>
                </a:solidFill>
                <a:latin typeface="Arial (Body)"/>
              </a:rPr>
              <a:t>8 organ systems documented </a:t>
            </a:r>
          </a:p>
        </p:txBody>
      </p:sp>
    </p:spTree>
    <p:extLst>
      <p:ext uri="{BB962C8B-B14F-4D97-AF65-F5344CB8AC3E}">
        <p14:creationId xmlns:p14="http://schemas.microsoft.com/office/powerpoint/2010/main" val="2692408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1997 Exam Guidelines</a:t>
            </a:r>
          </a:p>
        </p:txBody>
      </p:sp>
      <p:sp>
        <p:nvSpPr>
          <p:cNvPr id="3" name="Text Box 6">
            <a:extLst>
              <a:ext uri="{FF2B5EF4-FFF2-40B4-BE49-F238E27FC236}">
                <a16:creationId xmlns:a16="http://schemas.microsoft.com/office/drawing/2014/main" id="{4A9C93E2-3428-4609-AC66-1027864B0243}"/>
              </a:ext>
            </a:extLst>
          </p:cNvPr>
          <p:cNvSpPr txBox="1">
            <a:spLocks noChangeArrowheads="1"/>
          </p:cNvSpPr>
          <p:nvPr/>
        </p:nvSpPr>
        <p:spPr bwMode="auto">
          <a:xfrm>
            <a:off x="195943" y="1678172"/>
            <a:ext cx="838835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eaLnBrk="1" hangingPunct="1">
              <a:buClr>
                <a:schemeClr val="accent2"/>
              </a:buClr>
              <a:buSzPct val="80000"/>
              <a:buFont typeface="Wingdings" pitchFamily="2" charset="2"/>
              <a:buNone/>
            </a:pPr>
            <a:r>
              <a:rPr lang="en-US" sz="2400" b="0" dirty="0">
                <a:solidFill>
                  <a:srgbClr val="008C95"/>
                </a:solidFill>
              </a:rPr>
              <a:t>One general multi-system exam and ten single organ system or “specialty” exams are available</a:t>
            </a:r>
          </a:p>
        </p:txBody>
      </p:sp>
      <p:sp>
        <p:nvSpPr>
          <p:cNvPr id="4" name="Rectangle 3">
            <a:extLst>
              <a:ext uri="{FF2B5EF4-FFF2-40B4-BE49-F238E27FC236}">
                <a16:creationId xmlns:a16="http://schemas.microsoft.com/office/drawing/2014/main" id="{82432669-5948-43E3-9762-9A66A2274193}"/>
              </a:ext>
            </a:extLst>
          </p:cNvPr>
          <p:cNvSpPr>
            <a:spLocks noGrp="1" noChangeArrowheads="1"/>
          </p:cNvSpPr>
          <p:nvPr>
            <p:ph idx="1"/>
          </p:nvPr>
        </p:nvSpPr>
        <p:spPr>
          <a:xfrm>
            <a:off x="365051" y="2716258"/>
            <a:ext cx="5105400" cy="2667000"/>
          </a:xfrm>
        </p:spPr>
        <p:txBody>
          <a:bodyPr/>
          <a:lstStyle/>
          <a:p>
            <a:pPr lvl="1" eaLnBrk="1" hangingPunct="1">
              <a:buClr>
                <a:srgbClr val="008C95"/>
              </a:buClr>
              <a:buFont typeface="Arial" panose="020B0604020202020204" pitchFamily="34" charset="0"/>
              <a:buChar char="•"/>
            </a:pPr>
            <a:r>
              <a:rPr lang="en-US" sz="2000" dirty="0"/>
              <a:t>  General Multi-System</a:t>
            </a:r>
          </a:p>
          <a:p>
            <a:pPr lvl="1" eaLnBrk="1" hangingPunct="1">
              <a:buClr>
                <a:srgbClr val="008C95"/>
              </a:buClr>
              <a:buFont typeface="Arial" panose="020B0604020202020204" pitchFamily="34" charset="0"/>
              <a:buChar char="•"/>
            </a:pPr>
            <a:r>
              <a:rPr lang="en-US" sz="2000" dirty="0"/>
              <a:t>  Cardiovascular</a:t>
            </a:r>
          </a:p>
          <a:p>
            <a:pPr lvl="1" eaLnBrk="1" hangingPunct="1">
              <a:buClr>
                <a:srgbClr val="008C95"/>
              </a:buClr>
              <a:buFont typeface="Arial" panose="020B0604020202020204" pitchFamily="34" charset="0"/>
              <a:buChar char="•"/>
            </a:pPr>
            <a:r>
              <a:rPr lang="en-US" sz="2000" dirty="0"/>
              <a:t>  Ear, Nose &amp; Throat</a:t>
            </a:r>
          </a:p>
          <a:p>
            <a:pPr lvl="1" eaLnBrk="1" hangingPunct="1">
              <a:buClr>
                <a:srgbClr val="008C95"/>
              </a:buClr>
              <a:buFont typeface="Arial" panose="020B0604020202020204" pitchFamily="34" charset="0"/>
              <a:buChar char="•"/>
            </a:pPr>
            <a:r>
              <a:rPr lang="en-US" sz="2000" dirty="0"/>
              <a:t>  Eye</a:t>
            </a:r>
          </a:p>
          <a:p>
            <a:pPr lvl="1" eaLnBrk="1" hangingPunct="1">
              <a:buClr>
                <a:srgbClr val="008C95"/>
              </a:buClr>
              <a:buFont typeface="Arial" panose="020B0604020202020204" pitchFamily="34" charset="0"/>
              <a:buChar char="•"/>
            </a:pPr>
            <a:r>
              <a:rPr lang="en-US" sz="2000" dirty="0"/>
              <a:t>  Genitourinary (Female)</a:t>
            </a:r>
          </a:p>
          <a:p>
            <a:pPr lvl="1" eaLnBrk="1" hangingPunct="1">
              <a:buClr>
                <a:srgbClr val="008C95"/>
              </a:buClr>
              <a:buFont typeface="Arial" panose="020B0604020202020204" pitchFamily="34" charset="0"/>
              <a:buChar char="•"/>
            </a:pPr>
            <a:r>
              <a:rPr lang="en-US" sz="2000" dirty="0"/>
              <a:t>  Genitourinary (Male)</a:t>
            </a:r>
          </a:p>
          <a:p>
            <a:pPr lvl="1" eaLnBrk="1" hangingPunct="1">
              <a:buClr>
                <a:srgbClr val="008C95"/>
              </a:buClr>
              <a:buFont typeface="Arial" panose="020B0604020202020204" pitchFamily="34" charset="0"/>
              <a:buChar char="•"/>
            </a:pPr>
            <a:r>
              <a:rPr lang="en-US" sz="2000" dirty="0"/>
              <a:t>  Hematologic/Lymphatic/Immunologic</a:t>
            </a:r>
          </a:p>
          <a:p>
            <a:pPr lvl="1" eaLnBrk="1" hangingPunct="1">
              <a:buClr>
                <a:schemeClr val="bg2"/>
              </a:buClr>
              <a:buFont typeface="Wingdings" pitchFamily="2" charset="2"/>
              <a:buChar char="n"/>
            </a:pPr>
            <a:endParaRPr lang="en-US" sz="2000" dirty="0"/>
          </a:p>
        </p:txBody>
      </p:sp>
      <p:sp>
        <p:nvSpPr>
          <p:cNvPr id="5" name="Text Box 4">
            <a:extLst>
              <a:ext uri="{FF2B5EF4-FFF2-40B4-BE49-F238E27FC236}">
                <a16:creationId xmlns:a16="http://schemas.microsoft.com/office/drawing/2014/main" id="{738F2AF5-D8C4-4D1E-A1BE-128A9382C938}"/>
              </a:ext>
            </a:extLst>
          </p:cNvPr>
          <p:cNvSpPr txBox="1">
            <a:spLocks noChangeArrowheads="1"/>
          </p:cNvSpPr>
          <p:nvPr/>
        </p:nvSpPr>
        <p:spPr bwMode="auto">
          <a:xfrm>
            <a:off x="5307693" y="2716258"/>
            <a:ext cx="32766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marL="342900" indent="-342900">
              <a:buClr>
                <a:srgbClr val="008C95"/>
              </a:buClr>
              <a:buFont typeface="Arial" panose="020B0604020202020204" pitchFamily="34" charset="0"/>
              <a:buChar char="•"/>
            </a:pPr>
            <a:r>
              <a:rPr lang="en-US" sz="2000" b="0" dirty="0">
                <a:solidFill>
                  <a:schemeClr val="tx1">
                    <a:lumMod val="75000"/>
                    <a:lumOff val="25000"/>
                  </a:schemeClr>
                </a:solidFill>
              </a:rPr>
              <a:t>Musculoskeletal</a:t>
            </a:r>
          </a:p>
          <a:p>
            <a:pPr marL="342900" indent="-342900">
              <a:buClr>
                <a:srgbClr val="008C95"/>
              </a:buClr>
              <a:buFont typeface="Arial" panose="020B0604020202020204" pitchFamily="34" charset="0"/>
              <a:buChar char="•"/>
            </a:pPr>
            <a:r>
              <a:rPr lang="en-US" sz="2000" b="0" dirty="0">
                <a:solidFill>
                  <a:schemeClr val="tx1">
                    <a:lumMod val="75000"/>
                    <a:lumOff val="25000"/>
                  </a:schemeClr>
                </a:solidFill>
              </a:rPr>
              <a:t>Neurological</a:t>
            </a:r>
          </a:p>
          <a:p>
            <a:pPr marL="342900" indent="-342900">
              <a:buClr>
                <a:srgbClr val="008C95"/>
              </a:buClr>
              <a:buFont typeface="Arial" panose="020B0604020202020204" pitchFamily="34" charset="0"/>
              <a:buChar char="•"/>
            </a:pPr>
            <a:r>
              <a:rPr lang="en-US" sz="2000" b="0" dirty="0">
                <a:solidFill>
                  <a:schemeClr val="tx1">
                    <a:lumMod val="75000"/>
                    <a:lumOff val="25000"/>
                  </a:schemeClr>
                </a:solidFill>
              </a:rPr>
              <a:t>Psychiatric</a:t>
            </a:r>
          </a:p>
          <a:p>
            <a:pPr marL="342900" indent="-342900">
              <a:buClr>
                <a:srgbClr val="008C95"/>
              </a:buClr>
              <a:buFont typeface="Arial" panose="020B0604020202020204" pitchFamily="34" charset="0"/>
              <a:buChar char="•"/>
            </a:pPr>
            <a:r>
              <a:rPr lang="en-US" sz="2000" b="0" dirty="0">
                <a:solidFill>
                  <a:schemeClr val="tx1">
                    <a:lumMod val="75000"/>
                    <a:lumOff val="25000"/>
                  </a:schemeClr>
                </a:solidFill>
              </a:rPr>
              <a:t>Respiratory</a:t>
            </a:r>
          </a:p>
          <a:p>
            <a:pPr marL="342900" indent="-342900">
              <a:buClr>
                <a:srgbClr val="008C95"/>
              </a:buClr>
              <a:buFont typeface="Arial" panose="020B0604020202020204" pitchFamily="34" charset="0"/>
              <a:buChar char="•"/>
            </a:pPr>
            <a:r>
              <a:rPr lang="en-US" sz="2000" b="0" dirty="0">
                <a:solidFill>
                  <a:schemeClr val="tx1">
                    <a:lumMod val="75000"/>
                    <a:lumOff val="25000"/>
                  </a:schemeClr>
                </a:solidFill>
              </a:rPr>
              <a:t>Skin</a:t>
            </a:r>
          </a:p>
        </p:txBody>
      </p:sp>
      <p:sp>
        <p:nvSpPr>
          <p:cNvPr id="6" name="Text Box 7">
            <a:extLst>
              <a:ext uri="{FF2B5EF4-FFF2-40B4-BE49-F238E27FC236}">
                <a16:creationId xmlns:a16="http://schemas.microsoft.com/office/drawing/2014/main" id="{1717AF6C-4DDB-4ED0-8600-42167CD2826F}"/>
              </a:ext>
            </a:extLst>
          </p:cNvPr>
          <p:cNvSpPr txBox="1">
            <a:spLocks noChangeArrowheads="1"/>
          </p:cNvSpPr>
          <p:nvPr/>
        </p:nvSpPr>
        <p:spPr bwMode="auto">
          <a:xfrm>
            <a:off x="923018" y="5741029"/>
            <a:ext cx="69342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pPr>
            <a:r>
              <a:rPr lang="en-US" sz="1800" b="0" i="1" dirty="0">
                <a:solidFill>
                  <a:srgbClr val="008C95"/>
                </a:solidFill>
              </a:rPr>
              <a:t>See your handouts for a copy of the General Multi-System exam</a:t>
            </a:r>
          </a:p>
        </p:txBody>
      </p:sp>
    </p:spTree>
    <p:extLst>
      <p:ext uri="{BB962C8B-B14F-4D97-AF65-F5344CB8AC3E}">
        <p14:creationId xmlns:p14="http://schemas.microsoft.com/office/powerpoint/2010/main" val="110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normAutofit/>
          </a:bodyPr>
          <a:lstStyle/>
          <a:p>
            <a:r>
              <a:rPr lang="en-US" dirty="0"/>
              <a:t>Urgent Alert – New Law Impacts South Carolina Physicians/ACPs</a:t>
            </a:r>
          </a:p>
        </p:txBody>
      </p:sp>
      <p:sp>
        <p:nvSpPr>
          <p:cNvPr id="3" name="Rectangle 2">
            <a:extLst>
              <a:ext uri="{FF2B5EF4-FFF2-40B4-BE49-F238E27FC236}">
                <a16:creationId xmlns:a16="http://schemas.microsoft.com/office/drawing/2014/main" id="{A73A8B9C-930C-408A-859C-9497E04D7A87}"/>
              </a:ext>
            </a:extLst>
          </p:cNvPr>
          <p:cNvSpPr/>
          <p:nvPr/>
        </p:nvSpPr>
        <p:spPr>
          <a:xfrm>
            <a:off x="553873" y="1631218"/>
            <a:ext cx="8073041" cy="5047536"/>
          </a:xfrm>
          <a:prstGeom prst="rect">
            <a:avLst/>
          </a:prstGeom>
        </p:spPr>
        <p:txBody>
          <a:bodyPr wrap="square">
            <a:spAutoFit/>
          </a:bodyPr>
          <a:lstStyle/>
          <a:p>
            <a:r>
              <a:rPr lang="en-US" sz="2400" dirty="0">
                <a:solidFill>
                  <a:srgbClr val="000000"/>
                </a:solidFill>
                <a:latin typeface="Arial" panose="020B0604020202020204" pitchFamily="34" charset="0"/>
              </a:rPr>
              <a:t>South Carolina’s state legislators have been working to help control an </a:t>
            </a:r>
            <a:r>
              <a:rPr lang="en-US" sz="2400" dirty="0">
                <a:solidFill>
                  <a:srgbClr val="000000"/>
                </a:solidFill>
                <a:latin typeface="Arial Body"/>
              </a:rPr>
              <a:t>opioid epidemic that is impacting communities across the United States. Effective </a:t>
            </a:r>
            <a:r>
              <a:rPr lang="en-US" sz="2400" dirty="0">
                <a:solidFill>
                  <a:srgbClr val="000000"/>
                </a:solidFill>
                <a:latin typeface="Arial" panose="020B0604020202020204" pitchFamily="34" charset="0"/>
              </a:rPr>
              <a:t>May 19, 2017, prescribers who practice in South Carolina: </a:t>
            </a:r>
          </a:p>
          <a:p>
            <a:endParaRPr lang="en-US" sz="800" dirty="0">
              <a:solidFill>
                <a:srgbClr val="000000"/>
              </a:solidFill>
              <a:latin typeface="Arial" panose="020B0604020202020204" pitchFamily="34" charset="0"/>
            </a:endParaRPr>
          </a:p>
          <a:p>
            <a:pPr marL="285750" indent="-285750">
              <a:buFont typeface="Arial" panose="020B0604020202020204" pitchFamily="34" charset="0"/>
              <a:buChar char="•"/>
            </a:pPr>
            <a:r>
              <a:rPr lang="en-US" sz="2400" dirty="0">
                <a:solidFill>
                  <a:srgbClr val="000000"/>
                </a:solidFill>
                <a:latin typeface="Arial" panose="020B0604020202020204" pitchFamily="34" charset="0"/>
              </a:rPr>
              <a:t>Must now review a patient’s controlled substance prescription history, as maintained in the prescription monitoring program, </a:t>
            </a:r>
            <a:r>
              <a:rPr lang="en-US" sz="2400" b="1" dirty="0">
                <a:solidFill>
                  <a:srgbClr val="000000"/>
                </a:solidFill>
                <a:latin typeface="Arial" panose="020B0604020202020204" pitchFamily="34" charset="0"/>
              </a:rPr>
              <a:t>BEFORE the practitioner issues a prescription </a:t>
            </a:r>
            <a:r>
              <a:rPr lang="en-US" sz="2400" dirty="0">
                <a:solidFill>
                  <a:srgbClr val="000000"/>
                </a:solidFill>
                <a:latin typeface="Arial" panose="020B0604020202020204" pitchFamily="34" charset="0"/>
              </a:rPr>
              <a:t>for a Schedule II controlled substance </a:t>
            </a:r>
          </a:p>
          <a:p>
            <a:endParaRPr lang="en-US" sz="800" dirty="0">
              <a:solidFill>
                <a:srgbClr val="000000"/>
              </a:solidFill>
              <a:latin typeface="Arial" panose="020B0604020202020204" pitchFamily="34" charset="0"/>
            </a:endParaRPr>
          </a:p>
          <a:p>
            <a:pPr marL="285750" indent="-285750">
              <a:buFont typeface="Arial" panose="020B0604020202020204" pitchFamily="34" charset="0"/>
              <a:buChar char="•"/>
            </a:pPr>
            <a:r>
              <a:rPr lang="en-US" sz="2400" dirty="0">
                <a:solidFill>
                  <a:srgbClr val="000000"/>
                </a:solidFill>
                <a:latin typeface="Arial" panose="020B0604020202020204" pitchFamily="34" charset="0"/>
              </a:rPr>
              <a:t>The new law only applies to a patient who is seen in South Carolina, and does not apply when a South Carolina patient is seen by a North Carolina Physician/ACP</a:t>
            </a: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6480836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1997 Exam</a:t>
            </a:r>
            <a:br>
              <a:rPr lang="en-US" dirty="0"/>
            </a:br>
            <a:r>
              <a:rPr lang="en-US" dirty="0"/>
              <a:t>Multi-Specialty vs. Specialty</a:t>
            </a:r>
          </a:p>
        </p:txBody>
      </p:sp>
      <p:sp>
        <p:nvSpPr>
          <p:cNvPr id="5" name="TextBox 4">
            <a:extLst>
              <a:ext uri="{FF2B5EF4-FFF2-40B4-BE49-F238E27FC236}">
                <a16:creationId xmlns:a16="http://schemas.microsoft.com/office/drawing/2014/main" id="{9D042EF3-162A-4BF7-AAF2-DAE3DFF9130D}"/>
              </a:ext>
            </a:extLst>
          </p:cNvPr>
          <p:cNvSpPr txBox="1"/>
          <p:nvPr/>
        </p:nvSpPr>
        <p:spPr>
          <a:xfrm>
            <a:off x="385011" y="2027273"/>
            <a:ext cx="3898232" cy="3693319"/>
          </a:xfrm>
          <a:prstGeom prst="rect">
            <a:avLst/>
          </a:prstGeom>
          <a:noFill/>
        </p:spPr>
        <p:txBody>
          <a:bodyPr wrap="square" rtlCol="0">
            <a:spAutoFit/>
          </a:bodyPr>
          <a:lstStyle/>
          <a:p>
            <a:r>
              <a:rPr lang="en-US" b="1" u="sng" dirty="0">
                <a:solidFill>
                  <a:schemeClr val="tx1">
                    <a:lumMod val="75000"/>
                    <a:lumOff val="25000"/>
                  </a:schemeClr>
                </a:solidFill>
                <a:latin typeface="Arial (Body)"/>
              </a:rPr>
              <a:t>General Multi-System Exam:</a:t>
            </a:r>
          </a:p>
          <a:p>
            <a:pPr marL="285750" indent="-285750">
              <a:buFont typeface="Arial" panose="020B0604020202020204" pitchFamily="34" charset="0"/>
              <a:buChar char="•"/>
            </a:pPr>
            <a:r>
              <a:rPr lang="en-US" b="1" dirty="0">
                <a:solidFill>
                  <a:srgbClr val="008C95"/>
                </a:solidFill>
                <a:latin typeface="Arial (Body)"/>
              </a:rPr>
              <a:t>Problem Focused = </a:t>
            </a:r>
          </a:p>
          <a:p>
            <a:r>
              <a:rPr lang="en-US" b="1" dirty="0">
                <a:latin typeface="Arial (Body)"/>
              </a:rPr>
              <a:t>       </a:t>
            </a:r>
            <a:r>
              <a:rPr lang="en-US" dirty="0">
                <a:latin typeface="Arial (Body)"/>
              </a:rPr>
              <a:t>1-5 bullets</a:t>
            </a:r>
          </a:p>
          <a:p>
            <a:pPr marL="285750" indent="-285750">
              <a:buFont typeface="Arial" panose="020B0604020202020204" pitchFamily="34" charset="0"/>
              <a:buChar char="•"/>
            </a:pPr>
            <a:r>
              <a:rPr lang="en-US" b="1" dirty="0">
                <a:solidFill>
                  <a:srgbClr val="008C95"/>
                </a:solidFill>
                <a:latin typeface="Arial (Body)"/>
              </a:rPr>
              <a:t>Expanded Problem Focused = </a:t>
            </a:r>
          </a:p>
          <a:p>
            <a:r>
              <a:rPr lang="en-US" b="1" dirty="0">
                <a:latin typeface="Arial (Body)"/>
              </a:rPr>
              <a:t>       </a:t>
            </a:r>
            <a:r>
              <a:rPr lang="en-US" dirty="0">
                <a:latin typeface="Arial (Body)"/>
              </a:rPr>
              <a:t>6-11 bullets </a:t>
            </a:r>
          </a:p>
          <a:p>
            <a:pPr marL="285750" indent="-285750">
              <a:buFont typeface="Arial" panose="020B0604020202020204" pitchFamily="34" charset="0"/>
              <a:buChar char="•"/>
            </a:pPr>
            <a:r>
              <a:rPr lang="en-US" b="1" dirty="0">
                <a:solidFill>
                  <a:srgbClr val="008C95"/>
                </a:solidFill>
                <a:latin typeface="Arial (Body)"/>
              </a:rPr>
              <a:t>Detailed = </a:t>
            </a:r>
          </a:p>
          <a:p>
            <a:r>
              <a:rPr lang="en-US" b="1" dirty="0">
                <a:latin typeface="Arial (Body)"/>
              </a:rPr>
              <a:t>       </a:t>
            </a:r>
            <a:r>
              <a:rPr lang="en-US" dirty="0">
                <a:latin typeface="Arial (Body)"/>
              </a:rPr>
              <a:t>at least 12 bullets in 2 or more</a:t>
            </a:r>
          </a:p>
          <a:p>
            <a:r>
              <a:rPr lang="en-US" dirty="0">
                <a:latin typeface="Arial (Body)"/>
              </a:rPr>
              <a:t>       organ systems</a:t>
            </a:r>
          </a:p>
          <a:p>
            <a:pPr marL="285750" indent="-285750">
              <a:buFont typeface="Arial" panose="020B0604020202020204" pitchFamily="34" charset="0"/>
              <a:buChar char="•"/>
            </a:pPr>
            <a:r>
              <a:rPr lang="en-US" b="1" dirty="0">
                <a:solidFill>
                  <a:srgbClr val="008C95"/>
                </a:solidFill>
                <a:latin typeface="Arial (Body)"/>
              </a:rPr>
              <a:t>Comprehensive = </a:t>
            </a:r>
          </a:p>
          <a:p>
            <a:r>
              <a:rPr lang="en-US" b="1" dirty="0">
                <a:latin typeface="Arial (Body)"/>
              </a:rPr>
              <a:t>       </a:t>
            </a:r>
            <a:r>
              <a:rPr lang="en-US" dirty="0">
                <a:latin typeface="Arial (Body)"/>
              </a:rPr>
              <a:t>18 bullets (at least 2 bullets </a:t>
            </a:r>
          </a:p>
          <a:p>
            <a:r>
              <a:rPr lang="en-US" dirty="0">
                <a:latin typeface="Arial (Body)"/>
              </a:rPr>
              <a:t>       from each of 9 organ systems)</a:t>
            </a:r>
          </a:p>
          <a:p>
            <a:pPr marL="285750" indent="-285750">
              <a:buFont typeface="Arial" panose="020B0604020202020204" pitchFamily="34" charset="0"/>
              <a:buChar char="•"/>
            </a:pPr>
            <a:endParaRPr lang="en-US" b="1" dirty="0">
              <a:latin typeface="Arial (Body)"/>
            </a:endParaRPr>
          </a:p>
          <a:p>
            <a:endParaRPr lang="en-US" b="1" dirty="0">
              <a:latin typeface="Arial (Body)"/>
            </a:endParaRPr>
          </a:p>
        </p:txBody>
      </p:sp>
      <p:sp>
        <p:nvSpPr>
          <p:cNvPr id="7" name="TextBox 6">
            <a:extLst>
              <a:ext uri="{FF2B5EF4-FFF2-40B4-BE49-F238E27FC236}">
                <a16:creationId xmlns:a16="http://schemas.microsoft.com/office/drawing/2014/main" id="{E4B05349-A37B-42FA-A01D-58E615711715}"/>
              </a:ext>
            </a:extLst>
          </p:cNvPr>
          <p:cNvSpPr txBox="1"/>
          <p:nvPr/>
        </p:nvSpPr>
        <p:spPr>
          <a:xfrm>
            <a:off x="4590394" y="2027273"/>
            <a:ext cx="3898232" cy="3970318"/>
          </a:xfrm>
          <a:prstGeom prst="rect">
            <a:avLst/>
          </a:prstGeom>
          <a:noFill/>
        </p:spPr>
        <p:txBody>
          <a:bodyPr wrap="square" rtlCol="0">
            <a:spAutoFit/>
          </a:bodyPr>
          <a:lstStyle/>
          <a:p>
            <a:r>
              <a:rPr lang="en-US" b="1" u="sng" dirty="0">
                <a:solidFill>
                  <a:schemeClr val="tx1">
                    <a:lumMod val="75000"/>
                    <a:lumOff val="25000"/>
                  </a:schemeClr>
                </a:solidFill>
                <a:latin typeface="Arial (Body)"/>
              </a:rPr>
              <a:t>Specialty Exams:</a:t>
            </a:r>
          </a:p>
          <a:p>
            <a:pPr marL="285750" indent="-285750">
              <a:buFont typeface="Arial" panose="020B0604020202020204" pitchFamily="34" charset="0"/>
              <a:buChar char="•"/>
            </a:pPr>
            <a:r>
              <a:rPr lang="en-US" b="1" dirty="0">
                <a:solidFill>
                  <a:srgbClr val="008C95"/>
                </a:solidFill>
                <a:latin typeface="Arial (Body)"/>
              </a:rPr>
              <a:t>Problem Focused = </a:t>
            </a:r>
          </a:p>
          <a:p>
            <a:r>
              <a:rPr lang="en-US" b="1" dirty="0">
                <a:latin typeface="Arial (Body)"/>
              </a:rPr>
              <a:t>       </a:t>
            </a:r>
            <a:r>
              <a:rPr lang="en-US" dirty="0">
                <a:latin typeface="Arial (Body)"/>
              </a:rPr>
              <a:t>1-5 bullets</a:t>
            </a:r>
          </a:p>
          <a:p>
            <a:pPr marL="285750" indent="-285750">
              <a:buFont typeface="Arial" panose="020B0604020202020204" pitchFamily="34" charset="0"/>
              <a:buChar char="•"/>
            </a:pPr>
            <a:r>
              <a:rPr lang="en-US" b="1" dirty="0">
                <a:solidFill>
                  <a:srgbClr val="008C95"/>
                </a:solidFill>
                <a:latin typeface="Arial (Body)"/>
              </a:rPr>
              <a:t>Expanded Problem Focused = </a:t>
            </a:r>
          </a:p>
          <a:p>
            <a:r>
              <a:rPr lang="en-US" b="1" dirty="0">
                <a:latin typeface="Arial (Body)"/>
              </a:rPr>
              <a:t>       </a:t>
            </a:r>
            <a:r>
              <a:rPr lang="en-US" dirty="0">
                <a:latin typeface="Arial (Body)"/>
              </a:rPr>
              <a:t>6-11 bullets </a:t>
            </a:r>
          </a:p>
          <a:p>
            <a:pPr marL="285750" indent="-285750">
              <a:buFont typeface="Arial" panose="020B0604020202020204" pitchFamily="34" charset="0"/>
              <a:buChar char="•"/>
            </a:pPr>
            <a:r>
              <a:rPr lang="en-US" b="1" dirty="0">
                <a:solidFill>
                  <a:srgbClr val="008C95"/>
                </a:solidFill>
                <a:latin typeface="Arial (Body)"/>
              </a:rPr>
              <a:t>Detailed = </a:t>
            </a:r>
          </a:p>
          <a:p>
            <a:r>
              <a:rPr lang="en-US" b="1" dirty="0">
                <a:latin typeface="Arial (Body)"/>
              </a:rPr>
              <a:t>       </a:t>
            </a:r>
            <a:r>
              <a:rPr lang="en-US" dirty="0">
                <a:latin typeface="Arial (Body)"/>
              </a:rPr>
              <a:t>at least 12 bullets (for eye and</a:t>
            </a:r>
          </a:p>
          <a:p>
            <a:r>
              <a:rPr lang="en-US" dirty="0">
                <a:latin typeface="Arial (Body)"/>
              </a:rPr>
              <a:t>       psych exams, at least 9 bullets)</a:t>
            </a:r>
          </a:p>
          <a:p>
            <a:pPr marL="285750" indent="-285750">
              <a:buFont typeface="Arial" panose="020B0604020202020204" pitchFamily="34" charset="0"/>
              <a:buChar char="•"/>
            </a:pPr>
            <a:r>
              <a:rPr lang="en-US" b="1" dirty="0">
                <a:solidFill>
                  <a:srgbClr val="008C95"/>
                </a:solidFill>
                <a:latin typeface="Arial (Body)"/>
              </a:rPr>
              <a:t>Comprehensive = </a:t>
            </a:r>
          </a:p>
          <a:p>
            <a:r>
              <a:rPr lang="en-US" b="1" dirty="0">
                <a:latin typeface="Arial (Body)"/>
              </a:rPr>
              <a:t>       </a:t>
            </a:r>
            <a:r>
              <a:rPr lang="en-US" dirty="0">
                <a:latin typeface="Arial (Body)"/>
              </a:rPr>
              <a:t>every bullet in all shaded boxes</a:t>
            </a:r>
          </a:p>
          <a:p>
            <a:r>
              <a:rPr lang="en-US" dirty="0">
                <a:latin typeface="Arial (Body)"/>
              </a:rPr>
              <a:t>       &amp; at least 1 bullet from each </a:t>
            </a:r>
          </a:p>
          <a:p>
            <a:r>
              <a:rPr lang="en-US" dirty="0">
                <a:latin typeface="Arial (Body)"/>
              </a:rPr>
              <a:t>       unshaded box</a:t>
            </a:r>
          </a:p>
          <a:p>
            <a:pPr marL="285750" indent="-285750">
              <a:buFont typeface="Arial" panose="020B0604020202020204" pitchFamily="34" charset="0"/>
              <a:buChar char="•"/>
            </a:pPr>
            <a:endParaRPr lang="en-US" b="1" dirty="0">
              <a:latin typeface="Arial (Body)"/>
            </a:endParaRPr>
          </a:p>
          <a:p>
            <a:endParaRPr lang="en-US" b="1" dirty="0">
              <a:latin typeface="Arial (Body)"/>
            </a:endParaRPr>
          </a:p>
        </p:txBody>
      </p:sp>
    </p:spTree>
    <p:extLst>
      <p:ext uri="{BB962C8B-B14F-4D97-AF65-F5344CB8AC3E}">
        <p14:creationId xmlns:p14="http://schemas.microsoft.com/office/powerpoint/2010/main" val="38539387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 Example</a:t>
            </a:r>
            <a:br>
              <a:rPr lang="en-US" dirty="0"/>
            </a:br>
            <a:r>
              <a:rPr lang="en-US" dirty="0"/>
              <a:t>1997 Guidelines</a:t>
            </a:r>
          </a:p>
        </p:txBody>
      </p:sp>
      <p:sp>
        <p:nvSpPr>
          <p:cNvPr id="3" name="Text Box 22">
            <a:extLst>
              <a:ext uri="{FF2B5EF4-FFF2-40B4-BE49-F238E27FC236}">
                <a16:creationId xmlns:a16="http://schemas.microsoft.com/office/drawing/2014/main" id="{B1BE96B8-D6ED-4FB5-BAB6-B4BF59D8989E}"/>
              </a:ext>
            </a:extLst>
          </p:cNvPr>
          <p:cNvSpPr txBox="1">
            <a:spLocks noChangeArrowheads="1"/>
          </p:cNvSpPr>
          <p:nvPr/>
        </p:nvSpPr>
        <p:spPr bwMode="auto">
          <a:xfrm>
            <a:off x="655675" y="1690577"/>
            <a:ext cx="74676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pPr>
            <a:r>
              <a:rPr lang="en-US" sz="2400" b="0" dirty="0">
                <a:solidFill>
                  <a:schemeClr val="tx1">
                    <a:lumMod val="75000"/>
                    <a:lumOff val="25000"/>
                  </a:schemeClr>
                </a:solidFill>
              </a:rPr>
              <a:t>Wt 219 lbs, BP 165/95, pulse 82</a:t>
            </a:r>
            <a:endParaRPr lang="en-US" sz="2400" dirty="0">
              <a:solidFill>
                <a:schemeClr val="tx1">
                  <a:lumMod val="75000"/>
                  <a:lumOff val="25000"/>
                </a:schemeClr>
              </a:solidFill>
            </a:endParaRPr>
          </a:p>
          <a:p>
            <a:pPr eaLnBrk="1" hangingPunct="1">
              <a:spcBef>
                <a:spcPct val="50000"/>
              </a:spcBef>
            </a:pPr>
            <a:r>
              <a:rPr lang="en-US" sz="2400" b="0" dirty="0">
                <a:solidFill>
                  <a:schemeClr val="tx1">
                    <a:lumMod val="75000"/>
                    <a:lumOff val="25000"/>
                  </a:schemeClr>
                </a:solidFill>
              </a:rPr>
              <a:t>No JVD, no carotid bruits</a:t>
            </a:r>
          </a:p>
          <a:p>
            <a:pPr eaLnBrk="1" hangingPunct="1">
              <a:spcBef>
                <a:spcPct val="50000"/>
              </a:spcBef>
            </a:pPr>
            <a:r>
              <a:rPr lang="en-US" sz="2400" b="0" dirty="0">
                <a:solidFill>
                  <a:schemeClr val="tx1">
                    <a:lumMod val="75000"/>
                    <a:lumOff val="25000"/>
                  </a:schemeClr>
                </a:solidFill>
              </a:rPr>
              <a:t>Lungs clear</a:t>
            </a:r>
          </a:p>
          <a:p>
            <a:pPr eaLnBrk="1" hangingPunct="1">
              <a:spcBef>
                <a:spcPct val="50000"/>
              </a:spcBef>
            </a:pPr>
            <a:r>
              <a:rPr lang="en-US" sz="2400" b="0" dirty="0">
                <a:solidFill>
                  <a:schemeClr val="tx1">
                    <a:lumMod val="75000"/>
                    <a:lumOff val="25000"/>
                  </a:schemeClr>
                </a:solidFill>
              </a:rPr>
              <a:t>Heart regular rate and rhythm    </a:t>
            </a:r>
            <a:r>
              <a:rPr lang="en-US" sz="2000" b="0" dirty="0">
                <a:latin typeface="Arial (Body)"/>
              </a:rPr>
              <a:t>CV – 1 bullet</a:t>
            </a:r>
          </a:p>
          <a:p>
            <a:pPr eaLnBrk="1" hangingPunct="1">
              <a:spcBef>
                <a:spcPct val="50000"/>
              </a:spcBef>
            </a:pPr>
            <a:r>
              <a:rPr lang="en-US" sz="2400" b="0" dirty="0">
                <a:solidFill>
                  <a:schemeClr val="tx1">
                    <a:lumMod val="75000"/>
                    <a:lumOff val="25000"/>
                  </a:schemeClr>
                </a:solidFill>
              </a:rPr>
              <a:t>Extremities no edema, distal pulses intact</a:t>
            </a:r>
          </a:p>
          <a:p>
            <a:pPr eaLnBrk="1" hangingPunct="1">
              <a:spcBef>
                <a:spcPct val="50000"/>
              </a:spcBef>
            </a:pPr>
            <a:r>
              <a:rPr lang="en-US" sz="2400" b="0" dirty="0">
                <a:solidFill>
                  <a:schemeClr val="tx1">
                    <a:lumMod val="75000"/>
                    <a:lumOff val="25000"/>
                  </a:schemeClr>
                </a:solidFill>
              </a:rPr>
              <a:t>Alert and oriented x 3</a:t>
            </a:r>
          </a:p>
        </p:txBody>
      </p:sp>
      <p:sp>
        <p:nvSpPr>
          <p:cNvPr id="4" name="Text Box 18">
            <a:extLst>
              <a:ext uri="{FF2B5EF4-FFF2-40B4-BE49-F238E27FC236}">
                <a16:creationId xmlns:a16="http://schemas.microsoft.com/office/drawing/2014/main" id="{5518552A-BC3D-48CE-8027-9FC4045F9793}"/>
              </a:ext>
            </a:extLst>
          </p:cNvPr>
          <p:cNvSpPr txBox="1">
            <a:spLocks noChangeArrowheads="1"/>
          </p:cNvSpPr>
          <p:nvPr/>
        </p:nvSpPr>
        <p:spPr bwMode="auto">
          <a:xfrm>
            <a:off x="427075" y="5263116"/>
            <a:ext cx="7924800" cy="1015663"/>
          </a:xfrm>
          <a:prstGeom prst="rect">
            <a:avLst/>
          </a:prstGeom>
          <a:noFill/>
          <a:ln w="9525">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a:spcBef>
                <a:spcPct val="50000"/>
              </a:spcBef>
            </a:pPr>
            <a:r>
              <a:rPr lang="en-US" sz="2400" b="0" dirty="0">
                <a:solidFill>
                  <a:srgbClr val="008C95"/>
                </a:solidFill>
              </a:rPr>
              <a:t>8 bullets = Expanded Problem Focused exam</a:t>
            </a:r>
          </a:p>
          <a:p>
            <a:pPr algn="ctr">
              <a:spcBef>
                <a:spcPct val="50000"/>
              </a:spcBef>
            </a:pPr>
            <a:r>
              <a:rPr lang="en-US" sz="2400" b="0" dirty="0">
                <a:solidFill>
                  <a:srgbClr val="008C95"/>
                </a:solidFill>
              </a:rPr>
              <a:t>Using 1995 criteria = Detailed exam</a:t>
            </a:r>
          </a:p>
        </p:txBody>
      </p:sp>
      <p:sp>
        <p:nvSpPr>
          <p:cNvPr id="5" name="Oval 24">
            <a:extLst>
              <a:ext uri="{FF2B5EF4-FFF2-40B4-BE49-F238E27FC236}">
                <a16:creationId xmlns:a16="http://schemas.microsoft.com/office/drawing/2014/main" id="{61EFB0DD-E6FE-426A-A379-18F60FF21E67}"/>
              </a:ext>
            </a:extLst>
          </p:cNvPr>
          <p:cNvSpPr>
            <a:spLocks noChangeArrowheads="1"/>
          </p:cNvSpPr>
          <p:nvPr/>
        </p:nvSpPr>
        <p:spPr bwMode="auto">
          <a:xfrm>
            <a:off x="4681941" y="3243969"/>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6" name="Rectangle 5">
            <a:extLst>
              <a:ext uri="{FF2B5EF4-FFF2-40B4-BE49-F238E27FC236}">
                <a16:creationId xmlns:a16="http://schemas.microsoft.com/office/drawing/2014/main" id="{44780B5F-F36F-4307-B497-06F0D992BE26}"/>
              </a:ext>
            </a:extLst>
          </p:cNvPr>
          <p:cNvSpPr/>
          <p:nvPr/>
        </p:nvSpPr>
        <p:spPr>
          <a:xfrm>
            <a:off x="5825077" y="1690577"/>
            <a:ext cx="1965603" cy="400110"/>
          </a:xfrm>
          <a:prstGeom prst="rect">
            <a:avLst/>
          </a:prstGeom>
        </p:spPr>
        <p:txBody>
          <a:bodyPr wrap="none">
            <a:spAutoFit/>
          </a:bodyPr>
          <a:lstStyle/>
          <a:p>
            <a:r>
              <a:rPr lang="en-US" sz="2000" dirty="0">
                <a:solidFill>
                  <a:srgbClr val="FF0000"/>
                </a:solidFill>
                <a:latin typeface="Arial (Body)"/>
              </a:rPr>
              <a:t>Const – 1 bullet</a:t>
            </a:r>
            <a:endParaRPr lang="en-US" sz="2000" dirty="0">
              <a:latin typeface="Arial (Body)"/>
            </a:endParaRPr>
          </a:p>
        </p:txBody>
      </p:sp>
      <p:sp>
        <p:nvSpPr>
          <p:cNvPr id="7" name="Rectangle 6">
            <a:extLst>
              <a:ext uri="{FF2B5EF4-FFF2-40B4-BE49-F238E27FC236}">
                <a16:creationId xmlns:a16="http://schemas.microsoft.com/office/drawing/2014/main" id="{FCE87C48-6F43-4411-9122-8ED58BD04D19}"/>
              </a:ext>
            </a:extLst>
          </p:cNvPr>
          <p:cNvSpPr/>
          <p:nvPr/>
        </p:nvSpPr>
        <p:spPr>
          <a:xfrm>
            <a:off x="6721918" y="3903552"/>
            <a:ext cx="1620957" cy="369332"/>
          </a:xfrm>
          <a:prstGeom prst="rect">
            <a:avLst/>
          </a:prstGeom>
        </p:spPr>
        <p:txBody>
          <a:bodyPr wrap="none">
            <a:spAutoFit/>
          </a:bodyPr>
          <a:lstStyle/>
          <a:p>
            <a:r>
              <a:rPr lang="en-US" dirty="0">
                <a:solidFill>
                  <a:srgbClr val="FF0000"/>
                </a:solidFill>
                <a:latin typeface="Arial (Body)"/>
              </a:rPr>
              <a:t>CV – 2 bullets</a:t>
            </a:r>
            <a:endParaRPr lang="en-US" dirty="0">
              <a:solidFill>
                <a:srgbClr val="FF0000"/>
              </a:solidFill>
            </a:endParaRPr>
          </a:p>
        </p:txBody>
      </p:sp>
      <p:sp>
        <p:nvSpPr>
          <p:cNvPr id="8" name="Rectangle 7">
            <a:extLst>
              <a:ext uri="{FF2B5EF4-FFF2-40B4-BE49-F238E27FC236}">
                <a16:creationId xmlns:a16="http://schemas.microsoft.com/office/drawing/2014/main" id="{3104D080-0BDD-44A1-B0EB-C27277F83907}"/>
              </a:ext>
            </a:extLst>
          </p:cNvPr>
          <p:cNvSpPr/>
          <p:nvPr/>
        </p:nvSpPr>
        <p:spPr>
          <a:xfrm>
            <a:off x="4665288" y="2242227"/>
            <a:ext cx="1781257" cy="400110"/>
          </a:xfrm>
          <a:prstGeom prst="rect">
            <a:avLst/>
          </a:prstGeom>
        </p:spPr>
        <p:txBody>
          <a:bodyPr wrap="none">
            <a:spAutoFit/>
          </a:bodyPr>
          <a:lstStyle/>
          <a:p>
            <a:r>
              <a:rPr lang="en-US" sz="2000" dirty="0">
                <a:solidFill>
                  <a:srgbClr val="FF0000"/>
                </a:solidFill>
                <a:latin typeface="Arial (Body)"/>
              </a:rPr>
              <a:t>CV – 2 bullets</a:t>
            </a:r>
            <a:endParaRPr lang="en-US" sz="2000" dirty="0">
              <a:solidFill>
                <a:srgbClr val="FF0000"/>
              </a:solidFill>
            </a:endParaRPr>
          </a:p>
        </p:txBody>
      </p:sp>
      <p:sp>
        <p:nvSpPr>
          <p:cNvPr id="9" name="Rectangle 8">
            <a:extLst>
              <a:ext uri="{FF2B5EF4-FFF2-40B4-BE49-F238E27FC236}">
                <a16:creationId xmlns:a16="http://schemas.microsoft.com/office/drawing/2014/main" id="{15C1B614-3313-4542-A758-9D7BC696D431}"/>
              </a:ext>
            </a:extLst>
          </p:cNvPr>
          <p:cNvSpPr/>
          <p:nvPr/>
        </p:nvSpPr>
        <p:spPr>
          <a:xfrm>
            <a:off x="2695323" y="2784229"/>
            <a:ext cx="1895071" cy="400110"/>
          </a:xfrm>
          <a:prstGeom prst="rect">
            <a:avLst/>
          </a:prstGeom>
        </p:spPr>
        <p:txBody>
          <a:bodyPr wrap="none">
            <a:spAutoFit/>
          </a:bodyPr>
          <a:lstStyle/>
          <a:p>
            <a:r>
              <a:rPr lang="en-US" sz="2000" dirty="0">
                <a:solidFill>
                  <a:srgbClr val="FF0000"/>
                </a:solidFill>
                <a:latin typeface="Arial (Body)"/>
              </a:rPr>
              <a:t>Resp – 1 bullet</a:t>
            </a:r>
            <a:endParaRPr lang="en-US" sz="2000" dirty="0">
              <a:solidFill>
                <a:srgbClr val="FF0000"/>
              </a:solidFill>
            </a:endParaRPr>
          </a:p>
        </p:txBody>
      </p:sp>
      <p:sp>
        <p:nvSpPr>
          <p:cNvPr id="10" name="Rectangle 9">
            <a:extLst>
              <a:ext uri="{FF2B5EF4-FFF2-40B4-BE49-F238E27FC236}">
                <a16:creationId xmlns:a16="http://schemas.microsoft.com/office/drawing/2014/main" id="{4863A864-DF50-462A-8CBB-9A43CC6E4CC4}"/>
              </a:ext>
            </a:extLst>
          </p:cNvPr>
          <p:cNvSpPr/>
          <p:nvPr/>
        </p:nvSpPr>
        <p:spPr>
          <a:xfrm>
            <a:off x="4011760" y="4460566"/>
            <a:ext cx="1994457" cy="400110"/>
          </a:xfrm>
          <a:prstGeom prst="rect">
            <a:avLst/>
          </a:prstGeom>
        </p:spPr>
        <p:txBody>
          <a:bodyPr wrap="none">
            <a:spAutoFit/>
          </a:bodyPr>
          <a:lstStyle/>
          <a:p>
            <a:r>
              <a:rPr lang="en-US" sz="2000" dirty="0">
                <a:solidFill>
                  <a:srgbClr val="FF0000"/>
                </a:solidFill>
                <a:latin typeface="Arial (Body)"/>
              </a:rPr>
              <a:t>Psych – 1 bullet</a:t>
            </a:r>
            <a:endParaRPr lang="en-US" sz="2000" dirty="0">
              <a:solidFill>
                <a:srgbClr val="FF0000"/>
              </a:solidFill>
            </a:endParaRPr>
          </a:p>
        </p:txBody>
      </p:sp>
      <p:sp>
        <p:nvSpPr>
          <p:cNvPr id="11" name="Oval 24">
            <a:extLst>
              <a:ext uri="{FF2B5EF4-FFF2-40B4-BE49-F238E27FC236}">
                <a16:creationId xmlns:a16="http://schemas.microsoft.com/office/drawing/2014/main" id="{28825C07-5141-4218-8B3C-BA82A657ADFD}"/>
              </a:ext>
            </a:extLst>
          </p:cNvPr>
          <p:cNvSpPr>
            <a:spLocks noChangeArrowheads="1"/>
          </p:cNvSpPr>
          <p:nvPr/>
        </p:nvSpPr>
        <p:spPr bwMode="auto">
          <a:xfrm>
            <a:off x="2402958" y="2738113"/>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12" name="Oval 24">
            <a:extLst>
              <a:ext uri="{FF2B5EF4-FFF2-40B4-BE49-F238E27FC236}">
                <a16:creationId xmlns:a16="http://schemas.microsoft.com/office/drawing/2014/main" id="{1BF0583F-7FD8-4168-B0EC-3955DE65DC42}"/>
              </a:ext>
            </a:extLst>
          </p:cNvPr>
          <p:cNvSpPr>
            <a:spLocks noChangeArrowheads="1"/>
          </p:cNvSpPr>
          <p:nvPr/>
        </p:nvSpPr>
        <p:spPr bwMode="auto">
          <a:xfrm>
            <a:off x="4336716" y="2170758"/>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13" name="Oval 24">
            <a:extLst>
              <a:ext uri="{FF2B5EF4-FFF2-40B4-BE49-F238E27FC236}">
                <a16:creationId xmlns:a16="http://schemas.microsoft.com/office/drawing/2014/main" id="{6931A045-2837-4344-8BFA-C5CCA724E6CD}"/>
              </a:ext>
            </a:extLst>
          </p:cNvPr>
          <p:cNvSpPr>
            <a:spLocks noChangeArrowheads="1"/>
          </p:cNvSpPr>
          <p:nvPr/>
        </p:nvSpPr>
        <p:spPr bwMode="auto">
          <a:xfrm>
            <a:off x="5588678" y="1630707"/>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14" name="Oval 24">
            <a:extLst>
              <a:ext uri="{FF2B5EF4-FFF2-40B4-BE49-F238E27FC236}">
                <a16:creationId xmlns:a16="http://schemas.microsoft.com/office/drawing/2014/main" id="{E30B3EB1-D63D-4E19-A94E-5462A1995EFA}"/>
              </a:ext>
            </a:extLst>
          </p:cNvPr>
          <p:cNvSpPr>
            <a:spLocks noChangeArrowheads="1"/>
          </p:cNvSpPr>
          <p:nvPr/>
        </p:nvSpPr>
        <p:spPr bwMode="auto">
          <a:xfrm>
            <a:off x="6406116" y="3821518"/>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
        <p:nvSpPr>
          <p:cNvPr id="15" name="Oval 24">
            <a:extLst>
              <a:ext uri="{FF2B5EF4-FFF2-40B4-BE49-F238E27FC236}">
                <a16:creationId xmlns:a16="http://schemas.microsoft.com/office/drawing/2014/main" id="{E2103D25-7B6C-4496-9956-65249A8FC4A2}"/>
              </a:ext>
            </a:extLst>
          </p:cNvPr>
          <p:cNvSpPr>
            <a:spLocks noChangeArrowheads="1"/>
          </p:cNvSpPr>
          <p:nvPr/>
        </p:nvSpPr>
        <p:spPr bwMode="auto">
          <a:xfrm>
            <a:off x="3789788" y="4372268"/>
            <a:ext cx="2438400" cy="533400"/>
          </a:xfrm>
          <a:prstGeom prst="ellipse">
            <a:avLst/>
          </a:prstGeom>
          <a:noFill/>
          <a:ln w="127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nchor="ctr"/>
          <a:lstStyle/>
          <a:p>
            <a:endParaRPr lang="en-US" dirty="0"/>
          </a:p>
        </p:txBody>
      </p:sp>
    </p:spTree>
    <p:extLst>
      <p:ext uri="{BB962C8B-B14F-4D97-AF65-F5344CB8AC3E}">
        <p14:creationId xmlns:p14="http://schemas.microsoft.com/office/powerpoint/2010/main" val="24404398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Examination:</a:t>
            </a:r>
            <a:br>
              <a:rPr lang="en-US" dirty="0"/>
            </a:br>
            <a:r>
              <a:rPr lang="en-US" dirty="0"/>
              <a:t>Coding and Documentation Risk Areas</a:t>
            </a:r>
          </a:p>
        </p:txBody>
      </p:sp>
      <p:sp>
        <p:nvSpPr>
          <p:cNvPr id="3" name="Rectangle 3">
            <a:extLst>
              <a:ext uri="{FF2B5EF4-FFF2-40B4-BE49-F238E27FC236}">
                <a16:creationId xmlns:a16="http://schemas.microsoft.com/office/drawing/2014/main" id="{126C88F8-503F-46B3-99DB-B9B30A72DA4B}"/>
              </a:ext>
            </a:extLst>
          </p:cNvPr>
          <p:cNvSpPr>
            <a:spLocks noGrp="1" noChangeArrowheads="1"/>
          </p:cNvSpPr>
          <p:nvPr>
            <p:ph idx="1"/>
          </p:nvPr>
        </p:nvSpPr>
        <p:spPr>
          <a:xfrm>
            <a:off x="334418" y="1732854"/>
            <a:ext cx="8047582" cy="4953000"/>
          </a:xfrm>
        </p:spPr>
        <p:txBody>
          <a:bodyPr>
            <a:noAutofit/>
          </a:bodyPr>
          <a:lstStyle/>
          <a:p>
            <a:pPr eaLnBrk="1" hangingPunct="1"/>
            <a:r>
              <a:rPr lang="en-US" sz="2400" dirty="0">
                <a:latin typeface="Arial (Body)"/>
              </a:rPr>
              <a:t>The most common risk areas of the exam portion of Physicians/ACPs’ documentation involves insufficient documentation of the number of organ systems or detail within those organ systems required to support the level of service billed including:</a:t>
            </a:r>
          </a:p>
          <a:p>
            <a:pPr lvl="1">
              <a:buFont typeface="Courier New" panose="02070309020205020404" pitchFamily="49" charset="0"/>
              <a:buChar char="o"/>
            </a:pPr>
            <a:r>
              <a:rPr lang="en-US" sz="2400" dirty="0">
                <a:latin typeface="Arial (Body)"/>
              </a:rPr>
              <a:t>Fewer than 8 organ systems for new office visit codes 99204 and 99205, consult levels 99244 and 99245, initial inpatient care (admissions) codes 99222 and 99223, and initial observation care codes 99219 and 99220 </a:t>
            </a:r>
          </a:p>
          <a:p>
            <a:pPr lvl="1">
              <a:buFont typeface="Courier New" panose="02070309020205020404" pitchFamily="49" charset="0"/>
              <a:buChar char="o"/>
            </a:pPr>
            <a:r>
              <a:rPr lang="en-US" sz="2400" dirty="0">
                <a:latin typeface="Arial (Body)"/>
              </a:rPr>
              <a:t>Documentation of only an expanded problem focused exam (2 to 7 organ systems with no detail) for 99214 and 99233</a:t>
            </a:r>
          </a:p>
        </p:txBody>
      </p:sp>
    </p:spTree>
    <p:extLst>
      <p:ext uri="{BB962C8B-B14F-4D97-AF65-F5344CB8AC3E}">
        <p14:creationId xmlns:p14="http://schemas.microsoft.com/office/powerpoint/2010/main" val="236690962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445798"/>
            <a:ext cx="9144000" cy="2039905"/>
          </a:xfrm>
          <a:prstGeom prst="rect">
            <a:avLst/>
          </a:prstGeom>
          <a:solidFill>
            <a:schemeClr val="tx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Arial" panose="020B0604020202020204" pitchFamily="34" charset="0"/>
                <a:cs typeface="Arial" panose="020B0604020202020204" pitchFamily="34" charset="0"/>
              </a:rPr>
              <a:t>Time-Based Billing</a:t>
            </a:r>
          </a:p>
        </p:txBody>
      </p:sp>
    </p:spTree>
    <p:extLst>
      <p:ext uri="{BB962C8B-B14F-4D97-AF65-F5344CB8AC3E}">
        <p14:creationId xmlns:p14="http://schemas.microsoft.com/office/powerpoint/2010/main" val="836388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Time-Based Billing</a:t>
            </a:r>
          </a:p>
        </p:txBody>
      </p:sp>
      <p:sp>
        <p:nvSpPr>
          <p:cNvPr id="3" name="Rectangle 3">
            <a:extLst>
              <a:ext uri="{FF2B5EF4-FFF2-40B4-BE49-F238E27FC236}">
                <a16:creationId xmlns:a16="http://schemas.microsoft.com/office/drawing/2014/main" id="{182155C2-98A4-4D0F-AF39-3F703A3531D3}"/>
              </a:ext>
            </a:extLst>
          </p:cNvPr>
          <p:cNvSpPr>
            <a:spLocks noGrp="1" noChangeArrowheads="1"/>
          </p:cNvSpPr>
          <p:nvPr>
            <p:ph idx="1"/>
          </p:nvPr>
        </p:nvSpPr>
        <p:spPr>
          <a:xfrm>
            <a:off x="782411" y="1891453"/>
            <a:ext cx="7554685" cy="2989460"/>
          </a:xfrm>
        </p:spPr>
        <p:txBody>
          <a:bodyPr>
            <a:normAutofit/>
          </a:bodyPr>
          <a:lstStyle/>
          <a:p>
            <a:pPr eaLnBrk="1" hangingPunct="1">
              <a:lnSpc>
                <a:spcPct val="90000"/>
              </a:lnSpc>
            </a:pPr>
            <a:r>
              <a:rPr lang="en-US" sz="2400" dirty="0"/>
              <a:t>Time is considered the controlling factor and </a:t>
            </a:r>
            <a:r>
              <a:rPr lang="en-US" sz="2400" u="sng" dirty="0"/>
              <a:t>can</a:t>
            </a:r>
            <a:r>
              <a:rPr lang="en-US" sz="2400" dirty="0"/>
              <a:t> be used to determine the E/M code when </a:t>
            </a:r>
            <a:r>
              <a:rPr lang="en-US" sz="2400" b="1" i="1" dirty="0"/>
              <a:t>greater than 50% of the total encounter time</a:t>
            </a:r>
            <a:r>
              <a:rPr lang="en-US" sz="2400" dirty="0"/>
              <a:t> is spent in </a:t>
            </a:r>
            <a:r>
              <a:rPr lang="en-US" sz="2400" b="1" i="1" dirty="0"/>
              <a:t>counseling and/or coordination of care</a:t>
            </a:r>
          </a:p>
          <a:p>
            <a:pPr lvl="1" eaLnBrk="1" hangingPunct="1">
              <a:lnSpc>
                <a:spcPct val="90000"/>
              </a:lnSpc>
              <a:buClr>
                <a:srgbClr val="333333"/>
              </a:buClr>
              <a:buFont typeface="Courier New" panose="02070309020205020404" pitchFamily="49" charset="0"/>
              <a:buChar char="o"/>
            </a:pPr>
            <a:r>
              <a:rPr lang="en-US" sz="2400" dirty="0"/>
              <a:t> Outpatient = Face-to-face time with the patient</a:t>
            </a:r>
          </a:p>
          <a:p>
            <a:pPr lvl="1" eaLnBrk="1" hangingPunct="1">
              <a:lnSpc>
                <a:spcPct val="90000"/>
              </a:lnSpc>
              <a:buClr>
                <a:srgbClr val="333333"/>
              </a:buClr>
              <a:buFont typeface="Courier New" panose="02070309020205020404" pitchFamily="49" charset="0"/>
              <a:buChar char="o"/>
            </a:pPr>
            <a:r>
              <a:rPr lang="en-US" sz="2400" dirty="0"/>
              <a:t> Inpatient = Floor or unit time devoted to patient</a:t>
            </a:r>
          </a:p>
          <a:p>
            <a:pPr eaLnBrk="1" hangingPunct="1">
              <a:lnSpc>
                <a:spcPct val="90000"/>
              </a:lnSpc>
            </a:pPr>
            <a:r>
              <a:rPr lang="en-US" sz="2400" dirty="0"/>
              <a:t>See your matrix card to determine the total number of minutes associated with various codes</a:t>
            </a:r>
          </a:p>
        </p:txBody>
      </p:sp>
      <p:sp>
        <p:nvSpPr>
          <p:cNvPr id="4" name="Text Box 4">
            <a:extLst>
              <a:ext uri="{FF2B5EF4-FFF2-40B4-BE49-F238E27FC236}">
                <a16:creationId xmlns:a16="http://schemas.microsoft.com/office/drawing/2014/main" id="{CCB47CE5-C17A-4A18-814A-C0B2CA074147}"/>
              </a:ext>
            </a:extLst>
          </p:cNvPr>
          <p:cNvSpPr txBox="1">
            <a:spLocks noChangeArrowheads="1"/>
          </p:cNvSpPr>
          <p:nvPr/>
        </p:nvSpPr>
        <p:spPr bwMode="auto">
          <a:xfrm>
            <a:off x="587829" y="5354322"/>
            <a:ext cx="7943850" cy="44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algn="ctr"/>
            <a:r>
              <a:rPr lang="en-US" sz="2300" b="0" i="1" dirty="0">
                <a:solidFill>
                  <a:srgbClr val="008C95"/>
                </a:solidFill>
              </a:rPr>
              <a:t>Key elements are irrelevant if you are coding based on time</a:t>
            </a:r>
            <a:r>
              <a:rPr lang="en-US" sz="2300" b="0" i="1" dirty="0">
                <a:solidFill>
                  <a:schemeClr val="bg2"/>
                </a:solidFill>
              </a:rPr>
              <a:t>.</a:t>
            </a:r>
          </a:p>
        </p:txBody>
      </p:sp>
    </p:spTree>
    <p:extLst>
      <p:ext uri="{BB962C8B-B14F-4D97-AF65-F5344CB8AC3E}">
        <p14:creationId xmlns:p14="http://schemas.microsoft.com/office/powerpoint/2010/main" val="23755019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Time-Based Billing</a:t>
            </a:r>
          </a:p>
        </p:txBody>
      </p:sp>
      <p:sp>
        <p:nvSpPr>
          <p:cNvPr id="3" name="Rectangle 3">
            <a:extLst>
              <a:ext uri="{FF2B5EF4-FFF2-40B4-BE49-F238E27FC236}">
                <a16:creationId xmlns:a16="http://schemas.microsoft.com/office/drawing/2014/main" id="{1D210FE5-1018-4293-AE77-BC1C59860564}"/>
              </a:ext>
            </a:extLst>
          </p:cNvPr>
          <p:cNvSpPr>
            <a:spLocks noGrp="1" noChangeArrowheads="1"/>
          </p:cNvSpPr>
          <p:nvPr>
            <p:ph idx="1"/>
          </p:nvPr>
        </p:nvSpPr>
        <p:spPr>
          <a:xfrm>
            <a:off x="534432" y="1809809"/>
            <a:ext cx="7652657" cy="2895600"/>
          </a:xfrm>
        </p:spPr>
        <p:txBody>
          <a:bodyPr>
            <a:normAutofit/>
          </a:bodyPr>
          <a:lstStyle/>
          <a:p>
            <a:pPr eaLnBrk="1" hangingPunct="1"/>
            <a:r>
              <a:rPr lang="en-US" sz="2400" dirty="0">
                <a:latin typeface="Arial (Body)"/>
              </a:rPr>
              <a:t>To code based on time, you </a:t>
            </a:r>
            <a:r>
              <a:rPr lang="en-US" sz="2400" b="1" dirty="0">
                <a:latin typeface="Arial (Body)"/>
              </a:rPr>
              <a:t>must</a:t>
            </a:r>
            <a:r>
              <a:rPr lang="en-US" sz="2400" dirty="0">
                <a:latin typeface="Arial (Body)"/>
              </a:rPr>
              <a:t> document the following:</a:t>
            </a:r>
          </a:p>
          <a:p>
            <a:pPr lvl="1" eaLnBrk="1" hangingPunct="1">
              <a:buClr>
                <a:srgbClr val="333333"/>
              </a:buClr>
              <a:buFont typeface="Courier New" panose="02070309020205020404" pitchFamily="49" charset="0"/>
              <a:buChar char="o"/>
            </a:pPr>
            <a:r>
              <a:rPr lang="en-US" sz="2400" dirty="0">
                <a:latin typeface="Arial (Body)"/>
              </a:rPr>
              <a:t> Total time spent on encounter</a:t>
            </a:r>
          </a:p>
          <a:p>
            <a:pPr lvl="1" eaLnBrk="1" hangingPunct="1">
              <a:buClr>
                <a:srgbClr val="333333"/>
              </a:buClr>
              <a:buFont typeface="Courier New" panose="02070309020205020404" pitchFamily="49" charset="0"/>
              <a:buChar char="o"/>
            </a:pPr>
            <a:r>
              <a:rPr lang="en-US" sz="2400" dirty="0">
                <a:latin typeface="Arial (Body)"/>
              </a:rPr>
              <a:t> Statement that over half the visit was spent in counseling/coordination of care</a:t>
            </a:r>
          </a:p>
          <a:p>
            <a:pPr lvl="1" eaLnBrk="1" hangingPunct="1">
              <a:buClr>
                <a:srgbClr val="333333"/>
              </a:buClr>
              <a:buFont typeface="Courier New" panose="02070309020205020404" pitchFamily="49" charset="0"/>
              <a:buChar char="o"/>
            </a:pPr>
            <a:r>
              <a:rPr lang="en-US" sz="2400" dirty="0">
                <a:latin typeface="Arial (Body)"/>
              </a:rPr>
              <a:t> What was discussed, if counseling, OR what was done for coordination of care</a:t>
            </a:r>
            <a:endParaRPr lang="en-US" sz="2800" dirty="0"/>
          </a:p>
          <a:p>
            <a:pPr lvl="1" eaLnBrk="1" hangingPunct="1">
              <a:buFont typeface="Wingdings" pitchFamily="2" charset="2"/>
              <a:buNone/>
            </a:pPr>
            <a:endParaRPr lang="en-US" sz="2000" dirty="0"/>
          </a:p>
        </p:txBody>
      </p:sp>
      <p:sp>
        <p:nvSpPr>
          <p:cNvPr id="4" name="TextBox 3">
            <a:extLst>
              <a:ext uri="{FF2B5EF4-FFF2-40B4-BE49-F238E27FC236}">
                <a16:creationId xmlns:a16="http://schemas.microsoft.com/office/drawing/2014/main" id="{F44307DA-974F-4AB0-B03D-55AC565E20B2}"/>
              </a:ext>
            </a:extLst>
          </p:cNvPr>
          <p:cNvSpPr txBox="1"/>
          <p:nvPr/>
        </p:nvSpPr>
        <p:spPr>
          <a:xfrm>
            <a:off x="764064" y="4831750"/>
            <a:ext cx="7193392" cy="1323439"/>
          </a:xfrm>
          <a:prstGeom prst="rect">
            <a:avLst/>
          </a:prstGeom>
          <a:noFill/>
        </p:spPr>
        <p:txBody>
          <a:bodyPr wrap="square" rtlCol="0">
            <a:spAutoFit/>
          </a:bodyPr>
          <a:lstStyle/>
          <a:p>
            <a:r>
              <a:rPr lang="en-US" sz="2000" b="1" dirty="0">
                <a:solidFill>
                  <a:schemeClr val="tx1">
                    <a:lumMod val="75000"/>
                    <a:lumOff val="25000"/>
                  </a:schemeClr>
                </a:solidFill>
                <a:latin typeface="Arial (Body)"/>
              </a:rPr>
              <a:t>Note: </a:t>
            </a:r>
            <a:r>
              <a:rPr lang="en-US" sz="2000" dirty="0">
                <a:solidFill>
                  <a:schemeClr val="tx1">
                    <a:lumMod val="75000"/>
                    <a:lumOff val="25000"/>
                  </a:schemeClr>
                </a:solidFill>
                <a:latin typeface="Arial (Body)"/>
              </a:rPr>
              <a:t>Time accumulates for the individual billing Physician/ACP only. Multiple Physicians/ACPs’ time may </a:t>
            </a:r>
            <a:r>
              <a:rPr lang="en-US" sz="2000" b="1" dirty="0">
                <a:solidFill>
                  <a:schemeClr val="tx1">
                    <a:lumMod val="75000"/>
                    <a:lumOff val="25000"/>
                  </a:schemeClr>
                </a:solidFill>
                <a:latin typeface="Arial (Body)"/>
              </a:rPr>
              <a:t>not</a:t>
            </a:r>
            <a:r>
              <a:rPr lang="en-US" sz="2000" dirty="0">
                <a:solidFill>
                  <a:schemeClr val="tx1">
                    <a:lumMod val="75000"/>
                    <a:lumOff val="25000"/>
                  </a:schemeClr>
                </a:solidFill>
                <a:latin typeface="Arial (Body)"/>
              </a:rPr>
              <a:t> be combined for purposes of time-based billing, regardless of relationship (e.g., resident/fellow, ACP)</a:t>
            </a:r>
          </a:p>
        </p:txBody>
      </p:sp>
    </p:spTree>
    <p:extLst>
      <p:ext uri="{BB962C8B-B14F-4D97-AF65-F5344CB8AC3E}">
        <p14:creationId xmlns:p14="http://schemas.microsoft.com/office/powerpoint/2010/main" val="30990572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Time-Based Billing</a:t>
            </a:r>
          </a:p>
        </p:txBody>
      </p:sp>
      <p:sp>
        <p:nvSpPr>
          <p:cNvPr id="3" name="Rectangle 3">
            <a:extLst>
              <a:ext uri="{FF2B5EF4-FFF2-40B4-BE49-F238E27FC236}">
                <a16:creationId xmlns:a16="http://schemas.microsoft.com/office/drawing/2014/main" id="{D2C9379A-091F-4A64-A4C0-72077B399EC7}"/>
              </a:ext>
            </a:extLst>
          </p:cNvPr>
          <p:cNvSpPr>
            <a:spLocks noGrp="1" noChangeArrowheads="1"/>
          </p:cNvSpPr>
          <p:nvPr>
            <p:ph idx="1"/>
          </p:nvPr>
        </p:nvSpPr>
        <p:spPr>
          <a:xfrm>
            <a:off x="475594" y="2035628"/>
            <a:ext cx="8167663" cy="3810000"/>
          </a:xfrm>
        </p:spPr>
        <p:txBody>
          <a:bodyPr/>
          <a:lstStyle/>
          <a:p>
            <a:pPr eaLnBrk="1" hangingPunct="1"/>
            <a:r>
              <a:rPr lang="en-US" sz="2400" dirty="0">
                <a:latin typeface="Arial Body"/>
              </a:rPr>
              <a:t>Counseling includes discussion with the patient regarding: </a:t>
            </a:r>
          </a:p>
          <a:p>
            <a:pPr lvl="1" eaLnBrk="1" hangingPunct="1">
              <a:buClr>
                <a:srgbClr val="333333"/>
              </a:buClr>
              <a:buFont typeface="Courier New" panose="02070309020205020404" pitchFamily="49" charset="0"/>
              <a:buChar char="o"/>
            </a:pPr>
            <a:r>
              <a:rPr lang="en-US" sz="2400" dirty="0">
                <a:latin typeface="Arial Body"/>
              </a:rPr>
              <a:t> Diagnosis, prognosis, treatment options, etc. </a:t>
            </a:r>
          </a:p>
          <a:p>
            <a:pPr lvl="1" eaLnBrk="1" hangingPunct="1">
              <a:buClr>
                <a:srgbClr val="333333"/>
              </a:buClr>
              <a:buFont typeface="Courier New" panose="02070309020205020404" pitchFamily="49" charset="0"/>
              <a:buChar char="o"/>
            </a:pPr>
            <a:r>
              <a:rPr lang="en-US" sz="2400" dirty="0">
                <a:latin typeface="Arial Body"/>
              </a:rPr>
              <a:t> Discussion of psychiatric issues</a:t>
            </a:r>
          </a:p>
          <a:p>
            <a:pPr lvl="1" eaLnBrk="1" hangingPunct="1">
              <a:buClr>
                <a:srgbClr val="333333"/>
              </a:buClr>
              <a:buFont typeface="Courier New" panose="02070309020205020404" pitchFamily="49" charset="0"/>
              <a:buChar char="o"/>
            </a:pPr>
            <a:r>
              <a:rPr lang="en-US" sz="2400" dirty="0">
                <a:latin typeface="Arial Body"/>
              </a:rPr>
              <a:t> Instructions for management and/or follow up</a:t>
            </a:r>
          </a:p>
          <a:p>
            <a:pPr lvl="1" eaLnBrk="1" hangingPunct="1">
              <a:buClr>
                <a:srgbClr val="333333"/>
              </a:buClr>
              <a:buFont typeface="Courier New" panose="02070309020205020404" pitchFamily="49" charset="0"/>
              <a:buChar char="o"/>
            </a:pPr>
            <a:r>
              <a:rPr lang="en-US" sz="2400" dirty="0">
                <a:latin typeface="Arial Body"/>
              </a:rPr>
              <a:t> Diagnostic results, impressions, and/or recommended diagnostic studies</a:t>
            </a:r>
          </a:p>
          <a:p>
            <a:pPr eaLnBrk="1" hangingPunct="1">
              <a:buFont typeface="Wingdings" pitchFamily="2" charset="2"/>
              <a:buNone/>
            </a:pPr>
            <a:endParaRPr lang="en-US" sz="2000" dirty="0"/>
          </a:p>
          <a:p>
            <a:pPr lvl="1" eaLnBrk="1" hangingPunct="1">
              <a:buFont typeface="Wingdings" pitchFamily="2" charset="2"/>
              <a:buNone/>
            </a:pPr>
            <a:endParaRPr lang="en-US" sz="2000" dirty="0"/>
          </a:p>
        </p:txBody>
      </p:sp>
    </p:spTree>
    <p:extLst>
      <p:ext uri="{BB962C8B-B14F-4D97-AF65-F5344CB8AC3E}">
        <p14:creationId xmlns:p14="http://schemas.microsoft.com/office/powerpoint/2010/main" val="13059983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Time-Based Billing</a:t>
            </a:r>
          </a:p>
        </p:txBody>
      </p:sp>
      <p:sp>
        <p:nvSpPr>
          <p:cNvPr id="3" name="Rectangle 3">
            <a:extLst>
              <a:ext uri="{FF2B5EF4-FFF2-40B4-BE49-F238E27FC236}">
                <a16:creationId xmlns:a16="http://schemas.microsoft.com/office/drawing/2014/main" id="{BDE2042A-B0B0-4EE6-A6C0-E4D361A2868D}"/>
              </a:ext>
            </a:extLst>
          </p:cNvPr>
          <p:cNvSpPr>
            <a:spLocks noGrp="1" noChangeArrowheads="1"/>
          </p:cNvSpPr>
          <p:nvPr>
            <p:ph idx="1"/>
          </p:nvPr>
        </p:nvSpPr>
        <p:spPr>
          <a:xfrm>
            <a:off x="475594" y="1698171"/>
            <a:ext cx="8015263" cy="4495800"/>
          </a:xfrm>
        </p:spPr>
        <p:txBody>
          <a:bodyPr/>
          <a:lstStyle/>
          <a:p>
            <a:pPr eaLnBrk="1" hangingPunct="1"/>
            <a:r>
              <a:rPr lang="en-US" sz="2400" dirty="0">
                <a:latin typeface="Arial (Body)"/>
              </a:rPr>
              <a:t>Coordination of care includes:</a:t>
            </a:r>
          </a:p>
          <a:p>
            <a:pPr lvl="1">
              <a:buFontTx/>
              <a:buChar char="‒"/>
            </a:pPr>
            <a:r>
              <a:rPr lang="en-US" sz="2400" dirty="0">
                <a:latin typeface="Arial (Body)"/>
              </a:rPr>
              <a:t>Discussion with physicians or ACPs from other practices to coordinate treatment for patient, discussion with hospice or rehab hospital regarding placement, etc.</a:t>
            </a:r>
          </a:p>
          <a:p>
            <a:pPr eaLnBrk="1" hangingPunct="1"/>
            <a:r>
              <a:rPr lang="en-US" sz="2400" dirty="0">
                <a:latin typeface="Arial (Body)"/>
              </a:rPr>
              <a:t>Coordination of care does </a:t>
            </a:r>
            <a:r>
              <a:rPr lang="en-US" sz="2400" b="1" dirty="0">
                <a:latin typeface="Arial (Body)"/>
              </a:rPr>
              <a:t>NOT</a:t>
            </a:r>
            <a:r>
              <a:rPr lang="en-US" sz="2400" dirty="0">
                <a:latin typeface="Arial (Body)"/>
              </a:rPr>
              <a:t> include:</a:t>
            </a:r>
          </a:p>
          <a:p>
            <a:pPr lvl="1">
              <a:buFontTx/>
              <a:buChar char="‒"/>
            </a:pPr>
            <a:r>
              <a:rPr lang="en-US" sz="2400" dirty="0">
                <a:latin typeface="Arial (Body)"/>
              </a:rPr>
              <a:t>Discussion with the nurses, your supervising physician if you are an ACP, or the residents if you are their teaching/attending physician</a:t>
            </a:r>
          </a:p>
          <a:p>
            <a:pPr lvl="1">
              <a:buFontTx/>
              <a:buChar char="‒"/>
            </a:pPr>
            <a:r>
              <a:rPr lang="en-US" sz="2400" dirty="0">
                <a:latin typeface="Arial (Body)"/>
              </a:rPr>
              <a:t>Time spent reviewing old records</a:t>
            </a:r>
          </a:p>
          <a:p>
            <a:pPr lvl="1"/>
            <a:endParaRPr lang="en-US" dirty="0"/>
          </a:p>
          <a:p>
            <a:pPr lvl="1" eaLnBrk="1" hangingPunct="1">
              <a:buClr>
                <a:srgbClr val="333333"/>
              </a:buClr>
              <a:buFont typeface="Courier New" panose="02070309020205020404" pitchFamily="49" charset="0"/>
              <a:buChar char="o"/>
            </a:pPr>
            <a:endParaRPr lang="en-US" sz="2400" dirty="0"/>
          </a:p>
          <a:p>
            <a:pPr eaLnBrk="1" hangingPunct="1">
              <a:buFont typeface="Wingdings" pitchFamily="2" charset="2"/>
              <a:buNone/>
            </a:pPr>
            <a:endParaRPr lang="en-US" sz="2000" dirty="0"/>
          </a:p>
          <a:p>
            <a:pPr lvl="1" eaLnBrk="1" hangingPunct="1">
              <a:buFont typeface="Wingdings" pitchFamily="2" charset="2"/>
              <a:buNone/>
            </a:pPr>
            <a:endParaRPr lang="en-US" sz="2000" dirty="0"/>
          </a:p>
        </p:txBody>
      </p:sp>
    </p:spTree>
    <p:extLst>
      <p:ext uri="{BB962C8B-B14F-4D97-AF65-F5344CB8AC3E}">
        <p14:creationId xmlns:p14="http://schemas.microsoft.com/office/powerpoint/2010/main" val="2057797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Example: Time-Based Billing</a:t>
            </a:r>
          </a:p>
        </p:txBody>
      </p:sp>
      <p:sp>
        <p:nvSpPr>
          <p:cNvPr id="3" name="Content Placeholder 1">
            <a:extLst>
              <a:ext uri="{FF2B5EF4-FFF2-40B4-BE49-F238E27FC236}">
                <a16:creationId xmlns:a16="http://schemas.microsoft.com/office/drawing/2014/main" id="{AD8312C1-072F-48B4-9A18-8FC40C5A21CB}"/>
              </a:ext>
            </a:extLst>
          </p:cNvPr>
          <p:cNvSpPr>
            <a:spLocks noGrp="1"/>
          </p:cNvSpPr>
          <p:nvPr>
            <p:ph idx="1"/>
          </p:nvPr>
        </p:nvSpPr>
        <p:spPr>
          <a:xfrm>
            <a:off x="559302" y="1556658"/>
            <a:ext cx="8094841" cy="3507711"/>
          </a:xfrm>
        </p:spPr>
        <p:txBody>
          <a:bodyPr>
            <a:noAutofit/>
          </a:bodyPr>
          <a:lstStyle/>
          <a:p>
            <a:pPr marL="0" indent="0">
              <a:buNone/>
            </a:pPr>
            <a:r>
              <a:rPr lang="en-US" sz="2200" dirty="0">
                <a:latin typeface="Arial (Body)"/>
              </a:rPr>
              <a:t>New pt c/o new onset depressive episode. Remote h/o major depressive d/o, not requiring tx since 2005. PMH otherwise unremarkable, NKDA. No other complaints. Pt presents with list of anti-depressant medications found online. We reviewed each option in detail r/t potential side effects, and pt desires trial of venlafaxine HCl. Pt also expresses interest in outpt “talk therapy.” Provided list of mental health Physicians/ACPs participating in her insurance plan. Pt to call w/in 2 wks to report impact of rx on mood; RTC 4 wks or sooner if needed. </a:t>
            </a:r>
            <a:r>
              <a:rPr lang="en-US" sz="2200" b="1" dirty="0">
                <a:latin typeface="Arial (Body)"/>
              </a:rPr>
              <a:t>Total of 45 minutes spent with pt, greater than 50% of which was spent in discussion of tx options for depression.</a:t>
            </a:r>
          </a:p>
        </p:txBody>
      </p:sp>
      <p:sp>
        <p:nvSpPr>
          <p:cNvPr id="4" name="Text Box 6">
            <a:extLst>
              <a:ext uri="{FF2B5EF4-FFF2-40B4-BE49-F238E27FC236}">
                <a16:creationId xmlns:a16="http://schemas.microsoft.com/office/drawing/2014/main" id="{4CC704FC-FAC4-48D1-90BA-22CB68EDAFB1}"/>
              </a:ext>
            </a:extLst>
          </p:cNvPr>
          <p:cNvSpPr txBox="1">
            <a:spLocks noChangeArrowheads="1"/>
          </p:cNvSpPr>
          <p:nvPr/>
        </p:nvSpPr>
        <p:spPr bwMode="auto">
          <a:xfrm>
            <a:off x="796722" y="5181600"/>
            <a:ext cx="7620000" cy="461665"/>
          </a:xfrm>
          <a:prstGeom prst="rect">
            <a:avLst/>
          </a:prstGeom>
          <a:noFill/>
          <a:ln w="15875" algn="ctr">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SzPct val="80000"/>
              <a:buFont typeface="Wingdings" pitchFamily="2" charset="2"/>
              <a:buNone/>
            </a:pPr>
            <a:r>
              <a:rPr lang="en-US" sz="2400" b="0" dirty="0">
                <a:solidFill>
                  <a:srgbClr val="008C95"/>
                </a:solidFill>
              </a:rPr>
              <a:t>Time-based billing documentation supports 99204</a:t>
            </a:r>
          </a:p>
        </p:txBody>
      </p:sp>
      <p:sp>
        <p:nvSpPr>
          <p:cNvPr id="5" name="TextBox 4">
            <a:extLst>
              <a:ext uri="{FF2B5EF4-FFF2-40B4-BE49-F238E27FC236}">
                <a16:creationId xmlns:a16="http://schemas.microsoft.com/office/drawing/2014/main" id="{DBEEA147-377A-4EC7-BEC4-1C6E2B10851D}"/>
              </a:ext>
            </a:extLst>
          </p:cNvPr>
          <p:cNvSpPr txBox="1"/>
          <p:nvPr/>
        </p:nvSpPr>
        <p:spPr>
          <a:xfrm>
            <a:off x="1977822" y="5643265"/>
            <a:ext cx="5257800" cy="400110"/>
          </a:xfrm>
          <a:prstGeom prst="rect">
            <a:avLst/>
          </a:prstGeom>
          <a:noFill/>
        </p:spPr>
        <p:txBody>
          <a:bodyPr wrap="square" rtlCol="0">
            <a:spAutoFit/>
          </a:bodyPr>
          <a:lstStyle/>
          <a:p>
            <a:r>
              <a:rPr lang="en-US" sz="2000" dirty="0">
                <a:solidFill>
                  <a:srgbClr val="FF0000"/>
                </a:solidFill>
              </a:rPr>
              <a:t>(Key elements alone would support only 99201)</a:t>
            </a:r>
          </a:p>
        </p:txBody>
      </p:sp>
    </p:spTree>
    <p:extLst>
      <p:ext uri="{BB962C8B-B14F-4D97-AF65-F5344CB8AC3E}">
        <p14:creationId xmlns:p14="http://schemas.microsoft.com/office/powerpoint/2010/main" val="106429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8129-DC08-4AF9-BB3F-1AF3933E5831}"/>
              </a:ext>
            </a:extLst>
          </p:cNvPr>
          <p:cNvSpPr>
            <a:spLocks noGrp="1"/>
          </p:cNvSpPr>
          <p:nvPr>
            <p:ph type="title"/>
          </p:nvPr>
        </p:nvSpPr>
        <p:spPr/>
        <p:txBody>
          <a:bodyPr/>
          <a:lstStyle/>
          <a:p>
            <a:r>
              <a:rPr lang="en-US" dirty="0"/>
              <a:t>Example: Time-Based Billing</a:t>
            </a:r>
          </a:p>
        </p:txBody>
      </p:sp>
      <p:sp>
        <p:nvSpPr>
          <p:cNvPr id="3" name="Content Placeholder 1">
            <a:extLst>
              <a:ext uri="{FF2B5EF4-FFF2-40B4-BE49-F238E27FC236}">
                <a16:creationId xmlns:a16="http://schemas.microsoft.com/office/drawing/2014/main" id="{D8F12170-B70E-46E7-A8A8-5E971D3D19D5}"/>
              </a:ext>
            </a:extLst>
          </p:cNvPr>
          <p:cNvSpPr>
            <a:spLocks noGrp="1"/>
          </p:cNvSpPr>
          <p:nvPr>
            <p:ph idx="1"/>
          </p:nvPr>
        </p:nvSpPr>
        <p:spPr>
          <a:xfrm>
            <a:off x="500743" y="1621971"/>
            <a:ext cx="7979229" cy="3864429"/>
          </a:xfrm>
        </p:spPr>
        <p:txBody>
          <a:bodyPr>
            <a:noAutofit/>
          </a:bodyPr>
          <a:lstStyle/>
          <a:p>
            <a:pPr marL="0" indent="0">
              <a:buNone/>
            </a:pPr>
            <a:r>
              <a:rPr lang="en-US" sz="2200" dirty="0">
                <a:latin typeface="Arial (Body)"/>
              </a:rPr>
              <a:t>Inpt Consult: Pt with ongoing gross hematuria, weight loss, and sickle cell trait which could be suggestive of an underlying malignancy. Upon exam, patient has fullness in perineal area. Explained how sickle cell trait can be related to renal medullary carcinoma and renal papillary necrosis, both of which can cause gross hematuria.  CT w/ contrast was negative.  Will obtain a CT urography to better evaluate other causes.  Will repeat hgb electrophoresis and order hemolysis labs.  </a:t>
            </a:r>
            <a:r>
              <a:rPr lang="en-US" sz="2200" b="1" dirty="0">
                <a:latin typeface="Arial (Body)"/>
              </a:rPr>
              <a:t>Total of 80 minutes spent with pt and floor time, &gt; than 50% of which was spent discussing tx options for unexplained gross hematuria, reviewing labs &amp; CT images.</a:t>
            </a:r>
          </a:p>
        </p:txBody>
      </p:sp>
      <p:sp>
        <p:nvSpPr>
          <p:cNvPr id="4" name="Text Box 6">
            <a:extLst>
              <a:ext uri="{FF2B5EF4-FFF2-40B4-BE49-F238E27FC236}">
                <a16:creationId xmlns:a16="http://schemas.microsoft.com/office/drawing/2014/main" id="{396E1DA1-D499-47ED-84D5-8B13E9BF7DAD}"/>
              </a:ext>
            </a:extLst>
          </p:cNvPr>
          <p:cNvSpPr txBox="1">
            <a:spLocks noChangeArrowheads="1"/>
          </p:cNvSpPr>
          <p:nvPr/>
        </p:nvSpPr>
        <p:spPr bwMode="auto">
          <a:xfrm>
            <a:off x="780394" y="5258658"/>
            <a:ext cx="7620000" cy="461665"/>
          </a:xfrm>
          <a:prstGeom prst="rect">
            <a:avLst/>
          </a:prstGeom>
          <a:noFill/>
          <a:ln w="15875" algn="ctr">
            <a:solidFill>
              <a:srgbClr val="008C9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742950" indent="-285750" eaLnBrk="0" hangingPunct="0">
              <a:defRPr sz="2800" b="1">
                <a:solidFill>
                  <a:srgbClr val="FF0000"/>
                </a:solidFill>
                <a:latin typeface="Arial" charset="0"/>
              </a:defRPr>
            </a:lvl1pPr>
            <a:lvl2pPr marL="742950" indent="-285750" eaLnBrk="0" hangingPunct="0">
              <a:defRPr sz="2800" b="1">
                <a:solidFill>
                  <a:srgbClr val="FF0000"/>
                </a:solidFill>
                <a:latin typeface="Arial" charset="0"/>
              </a:defRPr>
            </a:lvl2pPr>
            <a:lvl3pPr marL="1143000" indent="-228600" eaLnBrk="0" hangingPunct="0">
              <a:defRPr sz="2800" b="1">
                <a:solidFill>
                  <a:srgbClr val="FF0000"/>
                </a:solidFill>
                <a:latin typeface="Arial" charset="0"/>
              </a:defRPr>
            </a:lvl3pPr>
            <a:lvl4pPr marL="1600200" indent="-228600" eaLnBrk="0" hangingPunct="0">
              <a:defRPr sz="2800" b="1">
                <a:solidFill>
                  <a:srgbClr val="FF0000"/>
                </a:solidFill>
                <a:latin typeface="Arial" charset="0"/>
              </a:defRPr>
            </a:lvl4pPr>
            <a:lvl5pPr marL="2057400" indent="-228600" eaLnBrk="0" hangingPunct="0">
              <a:defRPr sz="2800" b="1">
                <a:solidFill>
                  <a:srgbClr val="FF0000"/>
                </a:solidFill>
                <a:latin typeface="Arial" charset="0"/>
              </a:defRPr>
            </a:lvl5pPr>
            <a:lvl6pPr marL="2514600" indent="-228600" eaLnBrk="0" fontAlgn="base" hangingPunct="0">
              <a:spcBef>
                <a:spcPct val="0"/>
              </a:spcBef>
              <a:spcAft>
                <a:spcPct val="0"/>
              </a:spcAft>
              <a:defRPr sz="2800" b="1">
                <a:solidFill>
                  <a:srgbClr val="FF0000"/>
                </a:solidFill>
                <a:latin typeface="Arial" charset="0"/>
              </a:defRPr>
            </a:lvl6pPr>
            <a:lvl7pPr marL="2971800" indent="-228600" eaLnBrk="0" fontAlgn="base" hangingPunct="0">
              <a:spcBef>
                <a:spcPct val="0"/>
              </a:spcBef>
              <a:spcAft>
                <a:spcPct val="0"/>
              </a:spcAft>
              <a:defRPr sz="2800" b="1">
                <a:solidFill>
                  <a:srgbClr val="FF0000"/>
                </a:solidFill>
                <a:latin typeface="Arial" charset="0"/>
              </a:defRPr>
            </a:lvl7pPr>
            <a:lvl8pPr marL="3429000" indent="-228600" eaLnBrk="0" fontAlgn="base" hangingPunct="0">
              <a:spcBef>
                <a:spcPct val="0"/>
              </a:spcBef>
              <a:spcAft>
                <a:spcPct val="0"/>
              </a:spcAft>
              <a:defRPr sz="2800" b="1">
                <a:solidFill>
                  <a:srgbClr val="FF0000"/>
                </a:solidFill>
                <a:latin typeface="Arial" charset="0"/>
              </a:defRPr>
            </a:lvl8pPr>
            <a:lvl9pPr marL="3886200" indent="-228600" eaLnBrk="0" fontAlgn="base" hangingPunct="0">
              <a:spcBef>
                <a:spcPct val="0"/>
              </a:spcBef>
              <a:spcAft>
                <a:spcPct val="0"/>
              </a:spcAft>
              <a:defRPr sz="2800" b="1">
                <a:solidFill>
                  <a:srgbClr val="FF0000"/>
                </a:solidFill>
                <a:latin typeface="Arial" charset="0"/>
              </a:defRPr>
            </a:lvl9pPr>
          </a:lstStyle>
          <a:p>
            <a:pPr eaLnBrk="1" hangingPunct="1">
              <a:spcBef>
                <a:spcPct val="50000"/>
              </a:spcBef>
              <a:buClr>
                <a:schemeClr val="accent2"/>
              </a:buClr>
              <a:buSzPct val="80000"/>
              <a:buFont typeface="Wingdings" pitchFamily="2" charset="2"/>
              <a:buNone/>
            </a:pPr>
            <a:r>
              <a:rPr lang="en-US" sz="2400" b="0" dirty="0">
                <a:solidFill>
                  <a:srgbClr val="008C95"/>
                </a:solidFill>
              </a:rPr>
              <a:t>Time-based billing documentation supports 99254</a:t>
            </a:r>
          </a:p>
        </p:txBody>
      </p:sp>
      <p:sp>
        <p:nvSpPr>
          <p:cNvPr id="5" name="TextBox 4">
            <a:extLst>
              <a:ext uri="{FF2B5EF4-FFF2-40B4-BE49-F238E27FC236}">
                <a16:creationId xmlns:a16="http://schemas.microsoft.com/office/drawing/2014/main" id="{43EED3A5-1901-4C78-AF8C-4822B9A68D78}"/>
              </a:ext>
            </a:extLst>
          </p:cNvPr>
          <p:cNvSpPr txBox="1"/>
          <p:nvPr/>
        </p:nvSpPr>
        <p:spPr>
          <a:xfrm>
            <a:off x="1861457" y="5812537"/>
            <a:ext cx="5257800" cy="400110"/>
          </a:xfrm>
          <a:prstGeom prst="rect">
            <a:avLst/>
          </a:prstGeom>
          <a:noFill/>
        </p:spPr>
        <p:txBody>
          <a:bodyPr wrap="square" rtlCol="0">
            <a:spAutoFit/>
          </a:bodyPr>
          <a:lstStyle/>
          <a:p>
            <a:r>
              <a:rPr lang="en-US" sz="2000" dirty="0">
                <a:solidFill>
                  <a:srgbClr val="FF0000"/>
                </a:solidFill>
              </a:rPr>
              <a:t>(Key elements alone would support only 99251)</a:t>
            </a:r>
          </a:p>
        </p:txBody>
      </p:sp>
    </p:spTree>
    <p:extLst>
      <p:ext uri="{BB962C8B-B14F-4D97-AF65-F5344CB8AC3E}">
        <p14:creationId xmlns:p14="http://schemas.microsoft.com/office/powerpoint/2010/main" val="20206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67685473-3EBF-4D3A-B5B2-297C9FAC03C3}" vid="{48349F82-31A9-49A3-9858-72EFCA44D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Category xmlns="79670af0-857b-4d6b-aacf-a47ffb452589">PowerPoint Presentations</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46C0BD22168BA4082317D5D1BCE03F5" ma:contentTypeVersion="5" ma:contentTypeDescription="Create a new document." ma:contentTypeScope="" ma:versionID="5fbfd2ee1c711a046ee64576e28f13c3">
  <xsd:schema xmlns:xsd="http://www.w3.org/2001/XMLSchema" xmlns:xs="http://www.w3.org/2001/XMLSchema" xmlns:p="http://schemas.microsoft.com/office/2006/metadata/properties" xmlns:ns1="http://schemas.microsoft.com/sharepoint/v3" xmlns:ns2="79670af0-857b-4d6b-aacf-a47ffb452589" targetNamespace="http://schemas.microsoft.com/office/2006/metadata/properties" ma:root="true" ma:fieldsID="22bb4696f464e3a9d497f7bb251c5161" ns1:_="" ns2:_="">
    <xsd:import namespace="http://schemas.microsoft.com/sharepoint/v3"/>
    <xsd:import namespace="79670af0-857b-4d6b-aacf-a47ffb452589"/>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670af0-857b-4d6b-aacf-a47ffb452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Category" ma:index="12" nillable="true" ma:displayName="Category" ma:format="Dropdown" ma:internalName="Category">
      <xsd:simpleType>
        <xsd:restriction base="dms:Choice">
          <xsd:enumeration value="Archive"/>
          <xsd:enumeration value="ACP Fellows"/>
          <xsd:enumeration value="Billing and Documentation Manual"/>
          <xsd:enumeration value="Class Materials"/>
          <xsd:enumeration value="Coding for New Providers"/>
          <xsd:enumeration value="Email Templates"/>
          <xsd:enumeration value="Evaluations"/>
          <xsd:enumeration value="Instructor Schedule"/>
          <xsd:enumeration value="Medical Student Education"/>
          <xsd:enumeration value="Meeting Agenda"/>
          <xsd:enumeration value="PowerPoint Presentations"/>
          <xsd:enumeration value="QA"/>
          <xsd:enumeration value="Self-Learning Modules"/>
          <xsd:enumeration value="Specialty Examples"/>
          <xsd:enumeration value="Specialty Toolkits"/>
          <xsd:enumeration value="Video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5B6D2A-CE2E-4F0D-A279-BCA9AF4C24D6}">
  <ds:schemaRefs>
    <ds:schemaRef ds:uri="http://schemas.microsoft.com/sharepoint/v3/contenttype/forms"/>
  </ds:schemaRefs>
</ds:datastoreItem>
</file>

<file path=customXml/itemProps2.xml><?xml version="1.0" encoding="utf-8"?>
<ds:datastoreItem xmlns:ds="http://schemas.openxmlformats.org/officeDocument/2006/customXml" ds:itemID="{6B93619F-D4BB-485A-A63A-B190D0CA2A80}">
  <ds:schemaRefs>
    <ds:schemaRef ds:uri="http://www.w3.org/XML/1998/namespace"/>
    <ds:schemaRef ds:uri="http://schemas.microsoft.com/office/infopath/2007/PartnerControls"/>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79670af0-857b-4d6b-aacf-a47ffb452589"/>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D430265A-4853-4F0F-BE3D-35240D6FFF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670af0-857b-4d6b-aacf-a47ffb4525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20868</Words>
  <Application>Microsoft Office PowerPoint</Application>
  <PresentationFormat>On-screen Show (4:3)</PresentationFormat>
  <Paragraphs>2532</Paragraphs>
  <Slides>282</Slides>
  <Notes>30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282</vt:i4>
      </vt:variant>
    </vt:vector>
  </HeadingPairs>
  <TitlesOfParts>
    <vt:vector size="295" baseType="lpstr">
      <vt:lpstr>Arial</vt:lpstr>
      <vt:lpstr>Arial (Body)</vt:lpstr>
      <vt:lpstr>Arial Black</vt:lpstr>
      <vt:lpstr>Arial Body</vt:lpstr>
      <vt:lpstr>Book Antiqua</vt:lpstr>
      <vt:lpstr>Calibri</vt:lpstr>
      <vt:lpstr>Courier New</vt:lpstr>
      <vt:lpstr>Lucida Console</vt:lpstr>
      <vt:lpstr>Marlett</vt:lpstr>
      <vt:lpstr>Times New Roman</vt:lpstr>
      <vt:lpstr>Verdana</vt:lpstr>
      <vt:lpstr>Wingdings</vt:lpstr>
      <vt:lpstr>Theme1</vt:lpstr>
      <vt:lpstr>Coding for New Physicians/ACPs</vt:lpstr>
      <vt:lpstr>Timeline for New Physicians/ACPs</vt:lpstr>
      <vt:lpstr>2016 Baseline* Audit Scores</vt:lpstr>
      <vt:lpstr>Compliance Program Overview</vt:lpstr>
      <vt:lpstr>Compliance Program Overview</vt:lpstr>
      <vt:lpstr>Compliance Program Overview</vt:lpstr>
      <vt:lpstr>Compliance Program Overview</vt:lpstr>
      <vt:lpstr>Compliance Program Overview</vt:lpstr>
      <vt:lpstr>Urgent Alert – New Law Impacts South Carolina Physicians/ACPs</vt:lpstr>
      <vt:lpstr>Urgent Alert – New Law Impacts South Carolina Physicians/ACPs</vt:lpstr>
      <vt:lpstr>Additional Information About Today’s Topics</vt:lpstr>
      <vt:lpstr>Accessing Coding &amp; Documentation Resources via Physician Connect</vt:lpstr>
      <vt:lpstr>Today’s Agenda</vt:lpstr>
      <vt:lpstr>Today’s Agenda</vt:lpstr>
      <vt:lpstr>Evaluation and Management (E/M) Services</vt:lpstr>
      <vt:lpstr>Evaluation and Management (E/M) Services</vt:lpstr>
      <vt:lpstr>PowerPoint Presentation</vt:lpstr>
      <vt:lpstr>Medical Necessity - The Why</vt:lpstr>
      <vt:lpstr>What is Medical Necessity?</vt:lpstr>
      <vt:lpstr>Medical Necessity</vt:lpstr>
      <vt:lpstr>Medical Necessity</vt:lpstr>
      <vt:lpstr>PowerPoint Presentation</vt:lpstr>
      <vt:lpstr>PowerPoint Presentation</vt:lpstr>
      <vt:lpstr>PowerPoint Presentation</vt:lpstr>
      <vt:lpstr>A = Number of Diagnoses or Treatment         Options </vt:lpstr>
      <vt:lpstr>A = Number of Diagnoses or Treatment         Options </vt:lpstr>
      <vt:lpstr>Additional Info About How Diagnoses are Counted</vt:lpstr>
      <vt:lpstr>B = Amount and/or Complexity of Data </vt:lpstr>
      <vt:lpstr>B = Amount and/or Complexity of Data </vt:lpstr>
      <vt:lpstr>Additional Info About How Data is Counted</vt:lpstr>
      <vt:lpstr>Additional Info About How Data is Counted</vt:lpstr>
      <vt:lpstr>Additional Info About How Data is Counted</vt:lpstr>
      <vt:lpstr>C = Risk Associated with Patient’s        Condition</vt:lpstr>
      <vt:lpstr>C = Risk Associated with Patient’s        Condition</vt:lpstr>
      <vt:lpstr>C = Risk Associated with Patient’s        Condition</vt:lpstr>
      <vt:lpstr>C = Risk Associated with Patient’s        Condition</vt:lpstr>
      <vt:lpstr>C = Risk Associated with Patient’s        Condition</vt:lpstr>
      <vt:lpstr>Calculate the MDM</vt:lpstr>
      <vt:lpstr>Calculate the MDM</vt:lpstr>
      <vt:lpstr>Calculate the MDM</vt:lpstr>
      <vt:lpstr>Calculate the MDM</vt:lpstr>
      <vt:lpstr>Calculate the MDM</vt:lpstr>
      <vt:lpstr>Calculate the MDM</vt:lpstr>
      <vt:lpstr>Calculate the MDM</vt:lpstr>
      <vt:lpstr>Calculate the MDM</vt:lpstr>
      <vt:lpstr>Calculate the MDM</vt:lpstr>
      <vt:lpstr>Calculate the MDM</vt:lpstr>
      <vt:lpstr>Medical Decision Making: Coding and Documentation Risk Areas</vt:lpstr>
      <vt:lpstr>PowerPoint Presentation</vt:lpstr>
      <vt:lpstr>History</vt:lpstr>
      <vt:lpstr>Chief Complaint</vt:lpstr>
      <vt:lpstr>History of Present Illness (HPI)</vt:lpstr>
      <vt:lpstr>History of Present Illness (HPI)</vt:lpstr>
      <vt:lpstr>Patient presents with severe, stabbing back pain he has experienced intermittently for one month.  The pain began after a fall while playing soccer.  Patient has taken Motrin with minimal relief.  He also complains of right leg tingling.</vt:lpstr>
      <vt:lpstr>The patient presents for follow-up.  The patient is completely asymptomatic from a cardiovascular standpoint.  Denies chest pain, shortness of breath, syncope or near syncope. </vt:lpstr>
      <vt:lpstr>History of Present Illness (HPI)</vt:lpstr>
      <vt:lpstr>Alternative HPI: Chronic Conditions</vt:lpstr>
      <vt:lpstr>Review of Systems (ROS)</vt:lpstr>
      <vt:lpstr>Review of Systems (ROS)</vt:lpstr>
      <vt:lpstr>Example – Review of Systems (ROS)</vt:lpstr>
      <vt:lpstr>Example – Review of Systems (ROS)</vt:lpstr>
      <vt:lpstr>Example - Review of Systems (ROS)</vt:lpstr>
      <vt:lpstr>Review of Systems (ROS)</vt:lpstr>
      <vt:lpstr>Review of Systems (ROS)</vt:lpstr>
      <vt:lpstr>Review of Systems (ROS)</vt:lpstr>
      <vt:lpstr>Past, Family, Social History (PFSH)</vt:lpstr>
      <vt:lpstr>Past, Family, Social History (PFSH)</vt:lpstr>
      <vt:lpstr>Past, Family, Social History (PFSH)</vt:lpstr>
      <vt:lpstr>Example - Past, Family, Social History</vt:lpstr>
      <vt:lpstr>Example - Past, Family, Social History</vt:lpstr>
      <vt:lpstr>Four History Levels</vt:lpstr>
      <vt:lpstr>History Levels  Detailed vs. Comprehensive</vt:lpstr>
      <vt:lpstr>Key Points to Remember</vt:lpstr>
      <vt:lpstr>Key Points to Remember</vt:lpstr>
      <vt:lpstr>History – Let’s Practice</vt:lpstr>
      <vt:lpstr>History – Let’s Practice</vt:lpstr>
      <vt:lpstr>History – Let’s Practice</vt:lpstr>
      <vt:lpstr>History – Let’s Practice</vt:lpstr>
      <vt:lpstr>PowerPoint Presentation</vt:lpstr>
      <vt:lpstr>Examination</vt:lpstr>
      <vt:lpstr>Levels of Examination (1995)</vt:lpstr>
      <vt:lpstr>1995 Exam Guidelines</vt:lpstr>
      <vt:lpstr>Expanded Problem Focused vs. Detailed 1995 Guidelines</vt:lpstr>
      <vt:lpstr>Examples of What Constitutes a Detailed Exam 1995 Guidelines</vt:lpstr>
      <vt:lpstr>Exam Examples 1995 Guidelines</vt:lpstr>
      <vt:lpstr>1995 Exam – Let’s Practice</vt:lpstr>
      <vt:lpstr>1995 Exam – Let’s Practice</vt:lpstr>
      <vt:lpstr>1995 Exam – Let’s Practice</vt:lpstr>
      <vt:lpstr>1997 Exam Guidelines</vt:lpstr>
      <vt:lpstr>1997 Exam Multi-Specialty vs. Specialty</vt:lpstr>
      <vt:lpstr>Exam Example 1997 Guidelines</vt:lpstr>
      <vt:lpstr>Examination: Coding and Documentation Risk Areas</vt:lpstr>
      <vt:lpstr>PowerPoint Presentation</vt:lpstr>
      <vt:lpstr>Time-Based Billing</vt:lpstr>
      <vt:lpstr>Time-Based Billing</vt:lpstr>
      <vt:lpstr>Time-Based Billing</vt:lpstr>
      <vt:lpstr>Time-Based Billing</vt:lpstr>
      <vt:lpstr>Example: Time-Based Billing</vt:lpstr>
      <vt:lpstr>Example: Time-Based Billing</vt:lpstr>
      <vt:lpstr>Onsite Training is Available</vt:lpstr>
      <vt:lpstr>PowerPoint Presentation</vt:lpstr>
      <vt:lpstr>PowerPoint Presentation</vt:lpstr>
      <vt:lpstr>New vs. Established Patient Office Visits</vt:lpstr>
      <vt:lpstr>New vs. Established Patient Office Visits</vt:lpstr>
      <vt:lpstr>NEW PATIENT OFFICE VISIT CODES 99201-99205 (3 OF 3 KEY ELEMENTS)</vt:lpstr>
      <vt:lpstr>ESTABLISHED PATIENT OFFICE VISIT CODES 99211-99215 (2 OF 3 KEY ELEMENTS)</vt:lpstr>
      <vt:lpstr>The Differences Between 99213 and 99214</vt:lpstr>
      <vt:lpstr>OFFICE CONSULTATION CODES 99241-99245 (3 OF 3 KEY ELEMENTS)</vt:lpstr>
      <vt:lpstr>PowerPoint Presentation</vt:lpstr>
      <vt:lpstr>2 Midnight Rule (Medicare)</vt:lpstr>
      <vt:lpstr>INITIAL HOSPITAL VISIT 99221-99223 (3 OF 3 KEY ELEMENTS)</vt:lpstr>
      <vt:lpstr>SUBSEQUENT HOSPITAL VISITS 99231-99233 (2 OF 3 KEY ELEMENTS)</vt:lpstr>
      <vt:lpstr>SUBSEQUENT HOSPITAL VISITS 99231-99233 (2 OF 3 KEY ELEMENTS)</vt:lpstr>
      <vt:lpstr>Discharge Day Management Codes</vt:lpstr>
      <vt:lpstr>INPATIENT CONSULTATION CODES 99251-99255 (3 OF 3 KEY ELEMENTS)</vt:lpstr>
      <vt:lpstr>PowerPoint Presentation</vt:lpstr>
      <vt:lpstr>Observation Care Codes</vt:lpstr>
      <vt:lpstr>Observation Care Codes</vt:lpstr>
      <vt:lpstr>INITIAL OBSERVATION CARE CODES 99218-99220 (3 OF 3 KEY ELEMENTS)</vt:lpstr>
      <vt:lpstr>SUBSEQUENT OBSERVATION CARE CODES 99224-99226 (2 OF 3 KEY ELEMENTS)</vt:lpstr>
      <vt:lpstr>Observation Care Discharge</vt:lpstr>
      <vt:lpstr>Same Day Observation Care Codes 99234-99236 (3 of 3 key elements)</vt:lpstr>
      <vt:lpstr>PowerPoint Presentation</vt:lpstr>
      <vt:lpstr>Split/Shared Visits</vt:lpstr>
      <vt:lpstr>Split/Shared Visits</vt:lpstr>
      <vt:lpstr>Split/Shared Visits</vt:lpstr>
      <vt:lpstr>Split/Shared Visits</vt:lpstr>
      <vt:lpstr>Documentation Requirements for Split/Shared Visits</vt:lpstr>
      <vt:lpstr>Documentation Requirements for Split/Shared Visits</vt:lpstr>
      <vt:lpstr>Split/Shared Visits</vt:lpstr>
      <vt:lpstr>Split/Shared Visits – Non-Medicare Patients</vt:lpstr>
      <vt:lpstr>Billing for ACP Services</vt:lpstr>
      <vt:lpstr>Billing for ACP Services</vt:lpstr>
      <vt:lpstr>Split/Shared Visits –  Tracking Modifier Information</vt:lpstr>
      <vt:lpstr>Split/Shared Visits –  Tracking Modifier Information</vt:lpstr>
      <vt:lpstr>Provider Charge Workflow (PCW)</vt:lpstr>
      <vt:lpstr>IM Bills/Ingenious Med</vt:lpstr>
      <vt:lpstr>Billing for ACP Services</vt:lpstr>
      <vt:lpstr>Billing for ACP Services</vt:lpstr>
      <vt:lpstr>PowerPoint Presentation</vt:lpstr>
      <vt:lpstr>PowerPoint Presentation</vt:lpstr>
      <vt:lpstr>Critical Care Documentation</vt:lpstr>
      <vt:lpstr>Critical Care Codes</vt:lpstr>
      <vt:lpstr>Critical Care Documentation</vt:lpstr>
      <vt:lpstr>PowerPoint Presentation</vt:lpstr>
      <vt:lpstr>Consult vs. Transfer of Care</vt:lpstr>
      <vt:lpstr>Consult vs. Transfer of Care</vt:lpstr>
      <vt:lpstr>PowerPoint Presentation</vt:lpstr>
      <vt:lpstr>EMR Cautions</vt:lpstr>
      <vt:lpstr>Voice Recognition Technology</vt:lpstr>
      <vt:lpstr>Voice Recognition Technology</vt:lpstr>
      <vt:lpstr>Template Inconsistencies</vt:lpstr>
      <vt:lpstr>Template Inconsistencies</vt:lpstr>
      <vt:lpstr>Boilerplate &amp; Blanket Statements</vt:lpstr>
      <vt:lpstr>Copy Paste</vt:lpstr>
      <vt:lpstr>Copy Forward</vt:lpstr>
      <vt:lpstr>Specific Medical Documentation Matters</vt:lpstr>
      <vt:lpstr>PowerPoint Presentation</vt:lpstr>
      <vt:lpstr>Medicare Signature Requirements</vt:lpstr>
      <vt:lpstr>PowerPoint Presentation</vt:lpstr>
      <vt:lpstr>Timeliness of Documentation</vt:lpstr>
      <vt:lpstr>Timeliness of Documentation</vt:lpstr>
      <vt:lpstr>Atrium Health Medical Group Medical Records Standards</vt:lpstr>
      <vt:lpstr>PowerPoint Presentation</vt:lpstr>
      <vt:lpstr>Definition of a Scribe</vt:lpstr>
      <vt:lpstr>Role of a Scribe</vt:lpstr>
      <vt:lpstr>Documentation Required By the Scribe</vt:lpstr>
      <vt:lpstr>Documentation Required By the  Physician or ACP</vt:lpstr>
      <vt:lpstr>Scribes and the Electronic Medical Record (EMR)</vt:lpstr>
      <vt:lpstr>PowerPoint Presentation</vt:lpstr>
      <vt:lpstr>The Importance of Diagnosis Coding</vt:lpstr>
      <vt:lpstr>Impact of Documentation on Diagnosis Coding (Pro Fee Coding)</vt:lpstr>
      <vt:lpstr>Impact of Documentation on Diagnosis Coding (Pro Fee Coding)</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General Diagnosis Coding Guidelines</vt:lpstr>
      <vt:lpstr>Who Codes What and Why</vt:lpstr>
      <vt:lpstr>PowerPoint Presentation</vt:lpstr>
      <vt:lpstr>“Related” Claims</vt:lpstr>
      <vt:lpstr>PowerPoint Presentation</vt:lpstr>
      <vt:lpstr>Research</vt:lpstr>
      <vt:lpstr>Federal Regulations’ Definition of “Research”</vt:lpstr>
      <vt:lpstr>Federal Regulations and “Research”</vt:lpstr>
      <vt:lpstr>PowerPoint Presentation</vt:lpstr>
      <vt:lpstr>Contacts</vt:lpstr>
      <vt:lpstr>Contacts</vt:lpstr>
      <vt:lpstr>Contacts</vt:lpstr>
      <vt:lpstr>PowerPoint Presentation</vt:lpstr>
      <vt:lpstr>Appendices</vt:lpstr>
      <vt:lpstr>PowerPoint Presentation</vt:lpstr>
      <vt:lpstr>Teaching Physician Guidelines for Medicare</vt:lpstr>
      <vt:lpstr>Teaching Physician Guidelines for Medicare</vt:lpstr>
      <vt:lpstr>Teaching Physician Guidelines for Medicare</vt:lpstr>
      <vt:lpstr>Teaching Physician Guidelines for Medicare</vt:lpstr>
      <vt:lpstr>Teaching Physician Guidelines for Medicare</vt:lpstr>
      <vt:lpstr>Medicare Requirements –  Residents Performing Major Surgeries (Including Endoscopies)</vt:lpstr>
      <vt:lpstr>Medicare Requirements –  Residents Performing Minor Procedures</vt:lpstr>
      <vt:lpstr>Teaching Physician Guidelines</vt:lpstr>
      <vt:lpstr>Teaching Physician Guidelines for Medicare</vt:lpstr>
      <vt:lpstr>Teaching Physician Guidelines for Medicare</vt:lpstr>
      <vt:lpstr>ACP Students</vt:lpstr>
      <vt:lpstr>PowerPoint Presentation</vt:lpstr>
      <vt:lpstr>Primary Care Exception</vt:lpstr>
      <vt:lpstr>Primary Care Exception – What’s Required?</vt:lpstr>
      <vt:lpstr>Primary Care Exception –  Documentation</vt:lpstr>
      <vt:lpstr>Primary Care Exception –  Documentation</vt:lpstr>
      <vt:lpstr>Primary Care Exception –  Documentation</vt:lpstr>
      <vt:lpstr>PowerPoint Presentation</vt:lpstr>
      <vt:lpstr>Preventive Medicine Visits</vt:lpstr>
      <vt:lpstr>Preventive Medicine Visits</vt:lpstr>
      <vt:lpstr>PowerPoint Presentation</vt:lpstr>
      <vt:lpstr>Preventive/Split Services</vt:lpstr>
      <vt:lpstr>Preventive/Split Services</vt:lpstr>
      <vt:lpstr>Preventive/Split Services</vt:lpstr>
      <vt:lpstr>Example - Preventive/Split Services</vt:lpstr>
      <vt:lpstr>Preventive/Split Services and ICD-10-CM</vt:lpstr>
      <vt:lpstr>Preventive/Split Services and Medicaid</vt:lpstr>
      <vt:lpstr>PowerPoint Presentation</vt:lpstr>
      <vt:lpstr>Smoking Cessation Counseling</vt:lpstr>
      <vt:lpstr>Smoking Cessation Counseling</vt:lpstr>
      <vt:lpstr>Smoking Cessation Counseling</vt:lpstr>
      <vt:lpstr>Smoking Cessation Counseling</vt:lpstr>
      <vt:lpstr>PowerPoint Presentation</vt:lpstr>
      <vt:lpstr>Commonly Performed Office Procedures and Services</vt:lpstr>
      <vt:lpstr>Cerumen Removal 69209</vt:lpstr>
      <vt:lpstr>Cerumen Removal 69210</vt:lpstr>
      <vt:lpstr>Cerumen Removal</vt:lpstr>
      <vt:lpstr>EKG Documentation Requirements</vt:lpstr>
      <vt:lpstr>EKG Label</vt:lpstr>
      <vt:lpstr>EKGs and Rhythm Strips: The Codes</vt:lpstr>
      <vt:lpstr>Ultrasound Documentation Requirements</vt:lpstr>
      <vt:lpstr>Ultrasound Label</vt:lpstr>
      <vt:lpstr>X-Ray Documentation Requirements</vt:lpstr>
      <vt:lpstr>X-Rays</vt:lpstr>
      <vt:lpstr>Wound (Laceration) Repairs</vt:lpstr>
      <vt:lpstr>Selecting Wound Repair Codes</vt:lpstr>
      <vt:lpstr>Selecting Wound Repair Codes</vt:lpstr>
      <vt:lpstr>Selecting Wound Repair Codes</vt:lpstr>
      <vt:lpstr>Incision and Drainage (I&amp;D) Codes</vt:lpstr>
      <vt:lpstr>Incision and Removal of a Foreign Body</vt:lpstr>
      <vt:lpstr>PowerPoint Presentation</vt:lpstr>
      <vt:lpstr>Advance Care Planning</vt:lpstr>
      <vt:lpstr>Advance Care Planning: General Requirements</vt:lpstr>
      <vt:lpstr>Advance Care Planning: General Requirements</vt:lpstr>
      <vt:lpstr>Advance Care Planning: Reporting in the Office Setting (POS 11)</vt:lpstr>
      <vt:lpstr>Advance Care Planning: Reporting in the Office Setting (POS 11)</vt:lpstr>
      <vt:lpstr>Advance Care Planning: Reporting in the Office Setting (POS 11)</vt:lpstr>
      <vt:lpstr>Advance Care Planning: Reporting in the Hospital of NF Setting</vt:lpstr>
      <vt:lpstr>Advance Care Planning</vt:lpstr>
      <vt:lpstr>PowerPoint Presentation</vt:lpstr>
      <vt:lpstr>Telehealth Services</vt:lpstr>
      <vt:lpstr>Telehealth Services</vt:lpstr>
      <vt:lpstr>Telehealth Services</vt:lpstr>
      <vt:lpstr>Telehealth Services</vt:lpstr>
      <vt:lpstr>PowerPoint Presentation</vt:lpstr>
      <vt:lpstr>SBIRT Overview</vt:lpstr>
      <vt:lpstr>SBIRT Coverage</vt:lpstr>
      <vt:lpstr>SBIRT with an E/M Service</vt:lpstr>
      <vt:lpstr>PowerPoint Presentation</vt:lpstr>
      <vt:lpstr>Transitional Care Management Services</vt:lpstr>
      <vt:lpstr>Transitional Care Management Services</vt:lpstr>
      <vt:lpstr>Transitional Care Management Services</vt:lpstr>
      <vt:lpstr>Transitional Care Management Services</vt:lpstr>
      <vt:lpstr>Transitional Care Management Services</vt:lpstr>
      <vt:lpstr>Transitional Care Management Services</vt:lpstr>
      <vt:lpstr>Transitional Care Management Services</vt:lpstr>
      <vt:lpstr>Transitional Care Management Services</vt:lpstr>
      <vt:lpstr>PowerPoint Presentation</vt:lpstr>
      <vt:lpstr>Home Health Face-To-Face Requirements (Medicare)</vt:lpstr>
      <vt:lpstr>Home Health Face-To-Face Requirements (Medicare)</vt:lpstr>
      <vt:lpstr>PowerPoint Presentation</vt:lpstr>
      <vt:lpstr>Advance Beneficiary Notice of  Non-Coverage (ABN)</vt:lpstr>
      <vt:lpstr>Advance Beneficiary Notice of  Non-Coverage (ABN)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2017-05-31T17:47:02Z</dcterms:created>
  <dcterms:modified xsi:type="dcterms:W3CDTF">2018-11-02T13:50:10Z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0x010100046C0BD22168BA4082317D5D1BCE03F5</vt:lpwstr>
  </property>
  <property fmtid="{D5CDD505-2E9C-101B-9397-08002B2CF9AE}" pid="3" name="Order">
    <vt:r8>79800</vt:r8>
  </property>
  <property fmtid="{D5CDD505-2E9C-101B-9397-08002B2CF9AE}" pid="4" name="ComplianceAssetId">
    <vt:lpwstr/>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