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35"/>
  </p:notesMasterIdLst>
  <p:handoutMasterIdLst>
    <p:handoutMasterId r:id="rId36"/>
  </p:handoutMasterIdLst>
  <p:sldIdLst>
    <p:sldId id="507" r:id="rId2"/>
    <p:sldId id="509" r:id="rId3"/>
    <p:sldId id="510" r:id="rId4"/>
    <p:sldId id="540" r:id="rId5"/>
    <p:sldId id="548" r:id="rId6"/>
    <p:sldId id="549" r:id="rId7"/>
    <p:sldId id="551" r:id="rId8"/>
    <p:sldId id="541" r:id="rId9"/>
    <p:sldId id="539" r:id="rId10"/>
    <p:sldId id="547" r:id="rId11"/>
    <p:sldId id="513" r:id="rId12"/>
    <p:sldId id="515" r:id="rId13"/>
    <p:sldId id="531" r:id="rId14"/>
    <p:sldId id="530" r:id="rId15"/>
    <p:sldId id="532" r:id="rId16"/>
    <p:sldId id="533" r:id="rId17"/>
    <p:sldId id="534" r:id="rId18"/>
    <p:sldId id="535" r:id="rId19"/>
    <p:sldId id="512" r:id="rId20"/>
    <p:sldId id="506" r:id="rId21"/>
    <p:sldId id="501" r:id="rId22"/>
    <p:sldId id="502" r:id="rId23"/>
    <p:sldId id="503" r:id="rId24"/>
    <p:sldId id="504" r:id="rId25"/>
    <p:sldId id="505" r:id="rId26"/>
    <p:sldId id="536" r:id="rId27"/>
    <p:sldId id="542" r:id="rId28"/>
    <p:sldId id="546" r:id="rId29"/>
    <p:sldId id="545" r:id="rId30"/>
    <p:sldId id="543" r:id="rId31"/>
    <p:sldId id="544" r:id="rId32"/>
    <p:sldId id="552" r:id="rId33"/>
    <p:sldId id="553" r:id="rId34"/>
  </p:sldIdLst>
  <p:sldSz cx="9144000" cy="6858000" type="screen4x3"/>
  <p:notesSz cx="7010400" cy="9236075"/>
  <p:defaultTextStyle>
    <a:defPPr>
      <a:defRPr lang="en-US"/>
    </a:defPPr>
    <a:lvl1pPr algn="l" rtl="0" fontAlgn="base">
      <a:spcBef>
        <a:spcPct val="0"/>
      </a:spcBef>
      <a:spcAft>
        <a:spcPct val="0"/>
      </a:spcAft>
      <a:defRPr sz="2800" kern="1200">
        <a:solidFill>
          <a:schemeClr val="tx1"/>
        </a:solidFill>
        <a:latin typeface="Arial" charset="0"/>
        <a:ea typeface="+mn-ea"/>
        <a:cs typeface="+mn-cs"/>
      </a:defRPr>
    </a:lvl1pPr>
    <a:lvl2pPr marL="457200" algn="l" rtl="0" fontAlgn="base">
      <a:spcBef>
        <a:spcPct val="0"/>
      </a:spcBef>
      <a:spcAft>
        <a:spcPct val="0"/>
      </a:spcAft>
      <a:defRPr sz="2800" kern="1200">
        <a:solidFill>
          <a:schemeClr val="tx1"/>
        </a:solidFill>
        <a:latin typeface="Arial" charset="0"/>
        <a:ea typeface="+mn-ea"/>
        <a:cs typeface="+mn-cs"/>
      </a:defRPr>
    </a:lvl2pPr>
    <a:lvl3pPr marL="914400" algn="l" rtl="0" fontAlgn="base">
      <a:spcBef>
        <a:spcPct val="0"/>
      </a:spcBef>
      <a:spcAft>
        <a:spcPct val="0"/>
      </a:spcAft>
      <a:defRPr sz="2800" kern="1200">
        <a:solidFill>
          <a:schemeClr val="tx1"/>
        </a:solidFill>
        <a:latin typeface="Arial" charset="0"/>
        <a:ea typeface="+mn-ea"/>
        <a:cs typeface="+mn-cs"/>
      </a:defRPr>
    </a:lvl3pPr>
    <a:lvl4pPr marL="1371600" algn="l" rtl="0" fontAlgn="base">
      <a:spcBef>
        <a:spcPct val="0"/>
      </a:spcBef>
      <a:spcAft>
        <a:spcPct val="0"/>
      </a:spcAft>
      <a:defRPr sz="2800" kern="1200">
        <a:solidFill>
          <a:schemeClr val="tx1"/>
        </a:solidFill>
        <a:latin typeface="Arial" charset="0"/>
        <a:ea typeface="+mn-ea"/>
        <a:cs typeface="+mn-cs"/>
      </a:defRPr>
    </a:lvl4pPr>
    <a:lvl5pPr marL="1828800" algn="l"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E89BD22E-678F-438A-9A0E-8843DBE8CB5A}">
          <p14:sldIdLst>
            <p14:sldId id="507"/>
            <p14:sldId id="509"/>
            <p14:sldId id="510"/>
            <p14:sldId id="540"/>
            <p14:sldId id="548"/>
            <p14:sldId id="549"/>
            <p14:sldId id="551"/>
            <p14:sldId id="541"/>
            <p14:sldId id="539"/>
            <p14:sldId id="547"/>
            <p14:sldId id="513"/>
            <p14:sldId id="515"/>
            <p14:sldId id="531"/>
            <p14:sldId id="530"/>
            <p14:sldId id="532"/>
            <p14:sldId id="533"/>
            <p14:sldId id="534"/>
            <p14:sldId id="535"/>
            <p14:sldId id="512"/>
            <p14:sldId id="506"/>
            <p14:sldId id="501"/>
            <p14:sldId id="502"/>
            <p14:sldId id="503"/>
            <p14:sldId id="504"/>
            <p14:sldId id="505"/>
            <p14:sldId id="536"/>
            <p14:sldId id="542"/>
            <p14:sldId id="546"/>
            <p14:sldId id="545"/>
            <p14:sldId id="543"/>
            <p14:sldId id="544"/>
            <p14:sldId id="552"/>
            <p14:sldId id="553"/>
          </p14:sldIdLst>
        </p14:section>
      </p14:sectionLst>
    </p:ext>
    <p:ext uri="{EFAFB233-063F-42B5-8137-9DF3F51BA10A}">
      <p15:sldGuideLst xmlns:p15="http://schemas.microsoft.com/office/powerpoint/2012/main">
        <p15:guide id="1" orient="horz">
          <p15:clr>
            <a:srgbClr val="A4A3A4"/>
          </p15:clr>
        </p15:guide>
        <p15:guide id="2" pos="240">
          <p15:clr>
            <a:srgbClr val="A4A3A4"/>
          </p15:clr>
        </p15:guide>
        <p15:guide id="3" pos="5328">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denburg, Mary" initials="BM" lastIdx="4" clrIdx="0">
    <p:extLst>
      <p:ext uri="{19B8F6BF-5375-455C-9EA6-DF929625EA0E}">
        <p15:presenceInfo xmlns:p15="http://schemas.microsoft.com/office/powerpoint/2012/main" userId="S-1-5-21-507921405-362288127-725345543-246435" providerId="AD"/>
      </p:ext>
    </p:extLst>
  </p:cmAuthor>
  <p:cmAuthor id="2" name="Fried, Alix" initials="FA" lastIdx="1" clrIdx="1">
    <p:extLst>
      <p:ext uri="{19B8F6BF-5375-455C-9EA6-DF929625EA0E}">
        <p15:presenceInfo xmlns:p15="http://schemas.microsoft.com/office/powerpoint/2012/main" userId="S-1-5-21-507921405-362288127-725345543-225145" providerId="AD"/>
      </p:ext>
    </p:extLst>
  </p:cmAuthor>
  <p:cmAuthor id="3" name="Melchior, Michele" initials="MM" lastIdx="1" clrIdx="2">
    <p:extLst>
      <p:ext uri="{19B8F6BF-5375-455C-9EA6-DF929625EA0E}">
        <p15:presenceInfo xmlns:p15="http://schemas.microsoft.com/office/powerpoint/2012/main" userId="S-1-5-21-507921405-362288127-725345543-101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428C"/>
    <a:srgbClr val="4F2683"/>
    <a:srgbClr val="C8C8C8"/>
    <a:srgbClr val="8E9300"/>
    <a:srgbClr val="4F2D7F"/>
    <a:srgbClr val="9581B2"/>
    <a:srgbClr val="747678"/>
    <a:srgbClr val="B1059D"/>
    <a:srgbClr val="919195"/>
    <a:srgbClr val="6452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5793" autoAdjust="0"/>
  </p:normalViewPr>
  <p:slideViewPr>
    <p:cSldViewPr>
      <p:cViewPr varScale="1">
        <p:scale>
          <a:sx n="91" d="100"/>
          <a:sy n="91" d="100"/>
        </p:scale>
        <p:origin x="1494" y="84"/>
      </p:cViewPr>
      <p:guideLst>
        <p:guide orient="horz"/>
        <p:guide pos="240"/>
        <p:guide pos="5328"/>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5" d="100"/>
          <a:sy n="85" d="100"/>
        </p:scale>
        <p:origin x="-3786" y="-78"/>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037840" cy="4618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37891" name="Rectangle 3"/>
          <p:cNvSpPr>
            <a:spLocks noGrp="1" noChangeArrowheads="1"/>
          </p:cNvSpPr>
          <p:nvPr>
            <p:ph type="dt" sz="quarter" idx="1"/>
          </p:nvPr>
        </p:nvSpPr>
        <p:spPr bwMode="auto">
          <a:xfrm>
            <a:off x="3970938" y="0"/>
            <a:ext cx="3037840" cy="4618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dirty="0"/>
          </a:p>
        </p:txBody>
      </p:sp>
      <p:sp>
        <p:nvSpPr>
          <p:cNvPr id="37892" name="Rectangle 4"/>
          <p:cNvSpPr>
            <a:spLocks noGrp="1" noChangeArrowheads="1"/>
          </p:cNvSpPr>
          <p:nvPr>
            <p:ph type="ftr" sz="quarter" idx="2"/>
          </p:nvPr>
        </p:nvSpPr>
        <p:spPr bwMode="auto">
          <a:xfrm>
            <a:off x="0" y="8772669"/>
            <a:ext cx="3037840" cy="46180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37893" name="Rectangle 5"/>
          <p:cNvSpPr>
            <a:spLocks noGrp="1" noChangeArrowheads="1"/>
          </p:cNvSpPr>
          <p:nvPr>
            <p:ph type="sldNum" sz="quarter" idx="3"/>
          </p:nvPr>
        </p:nvSpPr>
        <p:spPr bwMode="auto">
          <a:xfrm>
            <a:off x="3970938" y="8772669"/>
            <a:ext cx="3037840" cy="46180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768372C4-2749-46F5-A082-10657467D07E}" type="slidenum">
              <a:rPr lang="en-US"/>
              <a:pPr>
                <a:defRPr/>
              </a:pPr>
              <a:t>‹#›</a:t>
            </a:fld>
            <a:endParaRPr lang="en-US" dirty="0"/>
          </a:p>
        </p:txBody>
      </p:sp>
    </p:spTree>
    <p:extLst>
      <p:ext uri="{BB962C8B-B14F-4D97-AF65-F5344CB8AC3E}">
        <p14:creationId xmlns:p14="http://schemas.microsoft.com/office/powerpoint/2010/main" val="2139009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37840" cy="4618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39939" name="Rectangle 3"/>
          <p:cNvSpPr>
            <a:spLocks noGrp="1" noChangeArrowheads="1"/>
          </p:cNvSpPr>
          <p:nvPr>
            <p:ph type="dt" idx="1"/>
          </p:nvPr>
        </p:nvSpPr>
        <p:spPr bwMode="auto">
          <a:xfrm>
            <a:off x="3970938" y="0"/>
            <a:ext cx="3037840" cy="4618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701040" y="4387136"/>
            <a:ext cx="5608320" cy="41562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42" name="Rectangle 6"/>
          <p:cNvSpPr>
            <a:spLocks noGrp="1" noChangeArrowheads="1"/>
          </p:cNvSpPr>
          <p:nvPr>
            <p:ph type="ftr" sz="quarter" idx="4"/>
          </p:nvPr>
        </p:nvSpPr>
        <p:spPr bwMode="auto">
          <a:xfrm>
            <a:off x="0" y="8772669"/>
            <a:ext cx="3037840" cy="46180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39943" name="Rectangle 7"/>
          <p:cNvSpPr>
            <a:spLocks noGrp="1" noChangeArrowheads="1"/>
          </p:cNvSpPr>
          <p:nvPr>
            <p:ph type="sldNum" sz="quarter" idx="5"/>
          </p:nvPr>
        </p:nvSpPr>
        <p:spPr bwMode="auto">
          <a:xfrm>
            <a:off x="3970938" y="8772669"/>
            <a:ext cx="3037840" cy="46180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772E25AE-7BE6-49D0-BDEF-32EA38243953}" type="slidenum">
              <a:rPr lang="en-US"/>
              <a:pPr>
                <a:defRPr/>
              </a:pPr>
              <a:t>‹#›</a:t>
            </a:fld>
            <a:endParaRPr lang="en-US" dirty="0"/>
          </a:p>
        </p:txBody>
      </p:sp>
    </p:spTree>
    <p:extLst>
      <p:ext uri="{BB962C8B-B14F-4D97-AF65-F5344CB8AC3E}">
        <p14:creationId xmlns:p14="http://schemas.microsoft.com/office/powerpoint/2010/main" val="255108760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72E25AE-7BE6-49D0-BDEF-32EA38243953}" type="slidenum">
              <a:rPr lang="en-US" smtClean="0"/>
              <a:pPr>
                <a:defRPr/>
              </a:pPr>
              <a:t>1</a:t>
            </a:fld>
            <a:endParaRPr lang="en-US"/>
          </a:p>
        </p:txBody>
      </p:sp>
    </p:spTree>
    <p:extLst>
      <p:ext uri="{BB962C8B-B14F-4D97-AF65-F5344CB8AC3E}">
        <p14:creationId xmlns:p14="http://schemas.microsoft.com/office/powerpoint/2010/main" val="2456788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72E25AE-7BE6-49D0-BDEF-32EA38243953}" type="slidenum">
              <a:rPr lang="en-US" smtClean="0"/>
              <a:pPr>
                <a:defRPr/>
              </a:pPr>
              <a:t>33</a:t>
            </a:fld>
            <a:endParaRPr lang="en-US"/>
          </a:p>
        </p:txBody>
      </p:sp>
    </p:spTree>
    <p:extLst>
      <p:ext uri="{BB962C8B-B14F-4D97-AF65-F5344CB8AC3E}">
        <p14:creationId xmlns:p14="http://schemas.microsoft.com/office/powerpoint/2010/main" val="6529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2514600" y="6492875"/>
            <a:ext cx="2057400" cy="365125"/>
          </a:xfrm>
        </p:spPr>
        <p:txBody>
          <a:bodyPr wrap="none" lIns="0" tIns="0" rIns="0" bIns="0"/>
          <a:lstStyle>
            <a:lvl1pPr>
              <a:defRPr sz="900">
                <a:solidFill>
                  <a:srgbClr val="777777"/>
                </a:solidFill>
                <a:latin typeface="Arial" panose="020B0604020202020204" pitchFamily="34" charset="0"/>
              </a:defRPr>
            </a:lvl1pPr>
          </a:lstStyle>
          <a:p>
            <a:fld id="{8F01781B-F032-4AB4-8A1F-548D4B1F29A0}" type="slidenum">
              <a:rPr lang="en-US" smtClean="0"/>
              <a:pPr/>
              <a:t>‹#›</a:t>
            </a:fld>
            <a:endParaRPr lang="en-US"/>
          </a:p>
        </p:txBody>
      </p:sp>
    </p:spTree>
    <p:extLst>
      <p:ext uri="{BB962C8B-B14F-4D97-AF65-F5344CB8AC3E}">
        <p14:creationId xmlns:p14="http://schemas.microsoft.com/office/powerpoint/2010/main" val="3222046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GT Title Slide">
    <p:spTree>
      <p:nvGrpSpPr>
        <p:cNvPr id="1" name=""/>
        <p:cNvGrpSpPr/>
        <p:nvPr/>
      </p:nvGrpSpPr>
      <p:grpSpPr>
        <a:xfrm>
          <a:off x="0" y="0"/>
          <a:ext cx="0" cy="0"/>
          <a:chOff x="0" y="0"/>
          <a:chExt cx="0" cy="0"/>
        </a:xfrm>
      </p:grpSpPr>
      <p:sp>
        <p:nvSpPr>
          <p:cNvPr id="9" name="Rectangle 8"/>
          <p:cNvSpPr/>
          <p:nvPr userDrawn="1"/>
        </p:nvSpPr>
        <p:spPr>
          <a:xfrm>
            <a:off x="0" y="1712"/>
            <a:ext cx="9144000" cy="6018087"/>
          </a:xfrm>
          <a:prstGeom prst="rect">
            <a:avLst/>
          </a:prstGeom>
          <a:solidFill>
            <a:srgbClr val="4F26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9" name="Title Placeholder"/>
          <p:cNvSpPr>
            <a:spLocks noGrp="1" noChangeArrowheads="1"/>
          </p:cNvSpPr>
          <p:nvPr>
            <p:ph type="ctrTitle" sz="quarter" hasCustomPrompt="1"/>
          </p:nvPr>
        </p:nvSpPr>
        <p:spPr>
          <a:xfrm>
            <a:off x="330196" y="1837267"/>
            <a:ext cx="7670804" cy="829733"/>
          </a:xfrm>
        </p:spPr>
        <p:txBody>
          <a:bodyPr/>
          <a:lstStyle>
            <a:lvl1pPr>
              <a:defRPr sz="5100">
                <a:solidFill>
                  <a:schemeClr val="bg1"/>
                </a:solidFill>
              </a:defRPr>
            </a:lvl1pPr>
          </a:lstStyle>
          <a:p>
            <a:r>
              <a:rPr lang="en-US" dirty="0"/>
              <a:t>Headline</a:t>
            </a:r>
          </a:p>
        </p:txBody>
      </p:sp>
      <p:sp>
        <p:nvSpPr>
          <p:cNvPr id="8" name="Text Placeholder 7"/>
          <p:cNvSpPr>
            <a:spLocks noGrp="1"/>
          </p:cNvSpPr>
          <p:nvPr>
            <p:ph type="body" sz="quarter" idx="11" hasCustomPrompt="1"/>
          </p:nvPr>
        </p:nvSpPr>
        <p:spPr>
          <a:xfrm>
            <a:off x="300564" y="3733800"/>
            <a:ext cx="2362200" cy="304800"/>
          </a:xfrm>
          <a:prstGeom prst="rect">
            <a:avLst/>
          </a:prstGeom>
        </p:spPr>
        <p:txBody>
          <a:bodyPr/>
          <a:lstStyle>
            <a:lvl1pPr marL="0" indent="0">
              <a:buNone/>
              <a:defRPr sz="1600">
                <a:solidFill>
                  <a:schemeClr val="bg1"/>
                </a:solidFill>
              </a:defRPr>
            </a:lvl1pPr>
          </a:lstStyle>
          <a:p>
            <a:pPr lvl="0"/>
            <a:r>
              <a:rPr lang="en-US" dirty="0"/>
              <a:t>Date</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8300" y="6281715"/>
            <a:ext cx="3352800" cy="362377"/>
          </a:xfrm>
          <a:prstGeom prst="rect">
            <a:avLst/>
          </a:prstGeom>
        </p:spPr>
      </p:pic>
      <p:sp>
        <p:nvSpPr>
          <p:cNvPr id="13" name="Text Placeholder 3"/>
          <p:cNvSpPr>
            <a:spLocks noGrp="1"/>
          </p:cNvSpPr>
          <p:nvPr>
            <p:ph type="body" sz="quarter" idx="10" hasCustomPrompt="1"/>
          </p:nvPr>
        </p:nvSpPr>
        <p:spPr>
          <a:xfrm>
            <a:off x="279400" y="2514600"/>
            <a:ext cx="7670800" cy="719666"/>
          </a:xfrm>
          <a:prstGeom prst="rect">
            <a:avLst/>
          </a:prstGeom>
        </p:spPr>
        <p:txBody>
          <a:bodyPr>
            <a:normAutofit/>
          </a:bodyPr>
          <a:lstStyle>
            <a:lvl1pPr marL="0" indent="0">
              <a:buNone/>
              <a:defRPr sz="3200" cap="none" baseline="0">
                <a:solidFill>
                  <a:srgbClr val="9FA617"/>
                </a:solidFill>
              </a:defRPr>
            </a:lvl1pPr>
          </a:lstStyle>
          <a:p>
            <a:pPr lvl="0"/>
            <a:r>
              <a:rPr lang="en-US" dirty="0"/>
              <a:t>Subhead</a:t>
            </a:r>
          </a:p>
        </p:txBody>
      </p:sp>
      <p:sp>
        <p:nvSpPr>
          <p:cNvPr id="14" name="Copyright"/>
          <p:cNvSpPr txBox="1">
            <a:spLocks noChangeArrowheads="1"/>
          </p:cNvSpPr>
          <p:nvPr userDrawn="1"/>
        </p:nvSpPr>
        <p:spPr bwMode="auto">
          <a:xfrm>
            <a:off x="6629400" y="6425970"/>
            <a:ext cx="2188100" cy="123111"/>
          </a:xfrm>
          <a:prstGeom prst="rect">
            <a:avLst/>
          </a:prstGeom>
          <a:noFill/>
          <a:ln w="9525">
            <a:noFill/>
            <a:miter lim="800000"/>
            <a:headEnd/>
            <a:tailEnd/>
          </a:ln>
          <a:effectLst/>
        </p:spPr>
        <p:txBody>
          <a:bodyPr wrap="none" lIns="0" tIns="0" rIns="0" bIns="0">
            <a:spAutoFit/>
          </a:bodyPr>
          <a:lstStyle/>
          <a:p>
            <a:pPr algn="l"/>
            <a:r>
              <a:rPr lang="en-US" sz="800" dirty="0">
                <a:solidFill>
                  <a:schemeClr val="tx1"/>
                </a:solidFill>
                <a:latin typeface="Arial"/>
              </a:rPr>
              <a:t>© 2016 Grant Thornton LLP.</a:t>
            </a:r>
            <a:r>
              <a:rPr lang="en-US" sz="800" baseline="0" dirty="0">
                <a:solidFill>
                  <a:schemeClr val="tx1"/>
                </a:solidFill>
                <a:latin typeface="Arial"/>
              </a:rPr>
              <a:t> </a:t>
            </a:r>
            <a:r>
              <a:rPr lang="en-US" sz="800" dirty="0">
                <a:solidFill>
                  <a:schemeClr val="tx1"/>
                </a:solidFill>
                <a:latin typeface="Arial"/>
              </a:rPr>
              <a:t>All rights reserved.</a:t>
            </a:r>
            <a:endParaRPr lang="en-GB" sz="800" dirty="0">
              <a:solidFill>
                <a:schemeClr val="tx1"/>
              </a:solidFill>
              <a:latin typeface="Arial"/>
            </a:endParaRPr>
          </a:p>
        </p:txBody>
      </p:sp>
    </p:spTree>
    <p:extLst>
      <p:ext uri="{BB962C8B-B14F-4D97-AF65-F5344CB8AC3E}">
        <p14:creationId xmlns:p14="http://schemas.microsoft.com/office/powerpoint/2010/main" val="3263854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GT Title and Content">
    <p:spTree>
      <p:nvGrpSpPr>
        <p:cNvPr id="1" name=""/>
        <p:cNvGrpSpPr/>
        <p:nvPr/>
      </p:nvGrpSpPr>
      <p:grpSpPr>
        <a:xfrm>
          <a:off x="0" y="0"/>
          <a:ext cx="0" cy="0"/>
          <a:chOff x="0" y="0"/>
          <a:chExt cx="0" cy="0"/>
        </a:xfrm>
      </p:grpSpPr>
      <p:sp>
        <p:nvSpPr>
          <p:cNvPr id="4" name="Title Placeholder"/>
          <p:cNvSpPr>
            <a:spLocks noGrp="1" noChangeArrowheads="1"/>
          </p:cNvSpPr>
          <p:nvPr>
            <p:ph type="title"/>
          </p:nvPr>
        </p:nvSpPr>
        <p:spPr bwMode="auto">
          <a:xfrm>
            <a:off x="355600" y="665163"/>
            <a:ext cx="8102600" cy="7826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defRPr>
                <a:solidFill>
                  <a:schemeClr val="bg1"/>
                </a:solidFill>
              </a:defRPr>
            </a:lvl1pPr>
          </a:lstStyle>
          <a:p>
            <a:pPr lvl="0"/>
            <a:r>
              <a:rPr lang="en-US" dirty="0"/>
              <a:t>Click to edit Master title style</a:t>
            </a:r>
          </a:p>
        </p:txBody>
      </p:sp>
      <p:sp>
        <p:nvSpPr>
          <p:cNvPr id="11" name="Text Placeholder 10"/>
          <p:cNvSpPr>
            <a:spLocks noGrp="1"/>
          </p:cNvSpPr>
          <p:nvPr>
            <p:ph type="body" sz="quarter" idx="10"/>
          </p:nvPr>
        </p:nvSpPr>
        <p:spPr>
          <a:xfrm>
            <a:off x="355600" y="1981200"/>
            <a:ext cx="47498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3"/>
          <p:cNvSpPr>
            <a:spLocks noGrp="1"/>
          </p:cNvSpPr>
          <p:nvPr>
            <p:ph type="body" sz="quarter" idx="11" hasCustomPrompt="1"/>
          </p:nvPr>
        </p:nvSpPr>
        <p:spPr>
          <a:xfrm>
            <a:off x="304800" y="270934"/>
            <a:ext cx="8153400" cy="719666"/>
          </a:xfrm>
          <a:prstGeom prst="rect">
            <a:avLst/>
          </a:prstGeom>
        </p:spPr>
        <p:txBody>
          <a:bodyPr>
            <a:normAutofit/>
          </a:bodyPr>
          <a:lstStyle>
            <a:lvl1pPr marL="0" indent="0">
              <a:buNone/>
              <a:defRPr sz="3200" cap="none" baseline="0">
                <a:solidFill>
                  <a:srgbClr val="9FA617"/>
                </a:solidFill>
              </a:defRPr>
            </a:lvl1pPr>
          </a:lstStyle>
          <a:p>
            <a:pPr lvl="0"/>
            <a:r>
              <a:rPr lang="en-US" dirty="0"/>
              <a:t>Subhead</a:t>
            </a:r>
          </a:p>
        </p:txBody>
      </p:sp>
      <p:sp>
        <p:nvSpPr>
          <p:cNvPr id="3" name="Picture Placeholder 2"/>
          <p:cNvSpPr>
            <a:spLocks noGrp="1"/>
          </p:cNvSpPr>
          <p:nvPr>
            <p:ph type="pic" sz="quarter" idx="12"/>
          </p:nvPr>
        </p:nvSpPr>
        <p:spPr>
          <a:xfrm>
            <a:off x="5257800" y="1981200"/>
            <a:ext cx="3200400" cy="4038600"/>
          </a:xfrm>
        </p:spPr>
        <p:txBody>
          <a:bodyPr/>
          <a:lstStyle>
            <a:lvl1pPr marL="0" indent="0">
              <a:buNone/>
              <a:defRPr/>
            </a:lvl1pPr>
          </a:lstStyle>
          <a:p>
            <a:endParaRPr lang="en-US" dirty="0"/>
          </a:p>
        </p:txBody>
      </p:sp>
      <p:sp>
        <p:nvSpPr>
          <p:cNvPr id="2" name="Slide Number Placeholder 1"/>
          <p:cNvSpPr>
            <a:spLocks noGrp="1"/>
          </p:cNvSpPr>
          <p:nvPr>
            <p:ph type="sldNum" sz="quarter" idx="13"/>
          </p:nvPr>
        </p:nvSpPr>
        <p:spPr>
          <a:xfrm>
            <a:off x="2514600" y="6492875"/>
            <a:ext cx="2057400" cy="365125"/>
          </a:xfrm>
        </p:spPr>
        <p:txBody>
          <a:bodyPr wrap="none" lIns="0" tIns="0" rIns="0" bIns="0"/>
          <a:lstStyle>
            <a:lvl1pPr>
              <a:defRPr sz="900">
                <a:solidFill>
                  <a:srgbClr val="777777"/>
                </a:solidFill>
                <a:latin typeface="Arial" panose="020B0604020202020204" pitchFamily="34" charset="0"/>
              </a:defRPr>
            </a:lvl1pPr>
          </a:lstStyle>
          <a:p>
            <a:fld id="{497BCD36-6E29-4461-B969-7D78552747F4}" type="slidenum">
              <a:rPr lang="en-US" smtClean="0"/>
              <a:pPr/>
              <a:t>‹#›</a:t>
            </a:fld>
            <a:endParaRPr lang="en-US"/>
          </a:p>
        </p:txBody>
      </p:sp>
    </p:spTree>
    <p:extLst>
      <p:ext uri="{BB962C8B-B14F-4D97-AF65-F5344CB8AC3E}">
        <p14:creationId xmlns:p14="http://schemas.microsoft.com/office/powerpoint/2010/main" val="4269162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GT Title and Content">
    <p:spTree>
      <p:nvGrpSpPr>
        <p:cNvPr id="1" name=""/>
        <p:cNvGrpSpPr/>
        <p:nvPr/>
      </p:nvGrpSpPr>
      <p:grpSpPr>
        <a:xfrm>
          <a:off x="0" y="0"/>
          <a:ext cx="0" cy="0"/>
          <a:chOff x="0" y="0"/>
          <a:chExt cx="0" cy="0"/>
        </a:xfrm>
      </p:grpSpPr>
      <p:sp>
        <p:nvSpPr>
          <p:cNvPr id="4" name="Title Placeholder"/>
          <p:cNvSpPr>
            <a:spLocks noGrp="1" noChangeArrowheads="1"/>
          </p:cNvSpPr>
          <p:nvPr>
            <p:ph type="title"/>
          </p:nvPr>
        </p:nvSpPr>
        <p:spPr bwMode="auto">
          <a:xfrm>
            <a:off x="355600" y="512763"/>
            <a:ext cx="8102600" cy="7826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defRPr>
                <a:solidFill>
                  <a:schemeClr val="bg1"/>
                </a:solidFill>
              </a:defRPr>
            </a:lvl1pPr>
          </a:lstStyle>
          <a:p>
            <a:pPr lvl="0"/>
            <a:r>
              <a:rPr lang="en-US" dirty="0"/>
              <a:t>Click to edit Master title style</a:t>
            </a:r>
          </a:p>
        </p:txBody>
      </p:sp>
      <p:sp>
        <p:nvSpPr>
          <p:cNvPr id="11" name="Text Placeholder 10"/>
          <p:cNvSpPr>
            <a:spLocks noGrp="1"/>
          </p:cNvSpPr>
          <p:nvPr>
            <p:ph type="body" sz="quarter" idx="10"/>
          </p:nvPr>
        </p:nvSpPr>
        <p:spPr>
          <a:xfrm>
            <a:off x="355600" y="1981200"/>
            <a:ext cx="81026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 name="Slide Number Placeholder 1"/>
          <p:cNvSpPr>
            <a:spLocks noGrp="1"/>
          </p:cNvSpPr>
          <p:nvPr>
            <p:ph type="sldNum" sz="quarter" idx="11"/>
          </p:nvPr>
        </p:nvSpPr>
        <p:spPr>
          <a:xfrm>
            <a:off x="2514600" y="6492875"/>
            <a:ext cx="2057400" cy="365125"/>
          </a:xfrm>
        </p:spPr>
        <p:txBody>
          <a:bodyPr wrap="none" lIns="0" tIns="0" rIns="0" bIns="0"/>
          <a:lstStyle>
            <a:lvl1pPr>
              <a:defRPr sz="900">
                <a:solidFill>
                  <a:srgbClr val="777777"/>
                </a:solidFill>
                <a:latin typeface="Arial" panose="020B0604020202020204" pitchFamily="34" charset="0"/>
              </a:defRPr>
            </a:lvl1pPr>
          </a:lstStyle>
          <a:p>
            <a:fld id="{CBAF276F-2A0C-4B11-80FA-09235782DD5A}" type="slidenum">
              <a:rPr lang="en-US" smtClean="0"/>
              <a:pPr/>
              <a:t>‹#›</a:t>
            </a:fld>
            <a:endParaRPr lang="en-US"/>
          </a:p>
        </p:txBody>
      </p:sp>
    </p:spTree>
    <p:extLst>
      <p:ext uri="{BB962C8B-B14F-4D97-AF65-F5344CB8AC3E}">
        <p14:creationId xmlns:p14="http://schemas.microsoft.com/office/powerpoint/2010/main" val="3484841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GT Section Break ">
    <p:spTree>
      <p:nvGrpSpPr>
        <p:cNvPr id="1" name=""/>
        <p:cNvGrpSpPr/>
        <p:nvPr/>
      </p:nvGrpSpPr>
      <p:grpSpPr>
        <a:xfrm>
          <a:off x="0" y="0"/>
          <a:ext cx="0" cy="0"/>
          <a:chOff x="0" y="0"/>
          <a:chExt cx="0" cy="0"/>
        </a:xfrm>
      </p:grpSpPr>
      <p:sp>
        <p:nvSpPr>
          <p:cNvPr id="9" name="Rectangle 8"/>
          <p:cNvSpPr/>
          <p:nvPr userDrawn="1"/>
        </p:nvSpPr>
        <p:spPr>
          <a:xfrm>
            <a:off x="0" y="1712"/>
            <a:ext cx="9144000" cy="6018087"/>
          </a:xfrm>
          <a:prstGeom prst="rect">
            <a:avLst/>
          </a:prstGeom>
          <a:solidFill>
            <a:srgbClr val="4F26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8300" y="6281715"/>
            <a:ext cx="3352800" cy="362377"/>
          </a:xfrm>
          <a:prstGeom prst="rect">
            <a:avLst/>
          </a:prstGeom>
        </p:spPr>
      </p:pic>
      <p:sp>
        <p:nvSpPr>
          <p:cNvPr id="7" name="Title Placeholder"/>
          <p:cNvSpPr>
            <a:spLocks noGrp="1" noChangeArrowheads="1"/>
          </p:cNvSpPr>
          <p:nvPr>
            <p:ph type="ctrTitle" sz="quarter" hasCustomPrompt="1"/>
          </p:nvPr>
        </p:nvSpPr>
        <p:spPr>
          <a:xfrm>
            <a:off x="330196" y="1837267"/>
            <a:ext cx="7670804" cy="829733"/>
          </a:xfrm>
        </p:spPr>
        <p:txBody>
          <a:bodyPr/>
          <a:lstStyle>
            <a:lvl1pPr>
              <a:defRPr sz="5100">
                <a:solidFill>
                  <a:schemeClr val="bg1"/>
                </a:solidFill>
              </a:defRPr>
            </a:lvl1pPr>
          </a:lstStyle>
          <a:p>
            <a:r>
              <a:rPr lang="en-US" dirty="0"/>
              <a:t>Headline</a:t>
            </a:r>
          </a:p>
        </p:txBody>
      </p:sp>
      <p:sp>
        <p:nvSpPr>
          <p:cNvPr id="8" name="Text Placeholder 3"/>
          <p:cNvSpPr>
            <a:spLocks noGrp="1"/>
          </p:cNvSpPr>
          <p:nvPr>
            <p:ph type="body" sz="quarter" idx="10" hasCustomPrompt="1"/>
          </p:nvPr>
        </p:nvSpPr>
        <p:spPr>
          <a:xfrm>
            <a:off x="279400" y="2514600"/>
            <a:ext cx="7670800" cy="719666"/>
          </a:xfrm>
          <a:prstGeom prst="rect">
            <a:avLst/>
          </a:prstGeom>
        </p:spPr>
        <p:txBody>
          <a:bodyPr>
            <a:normAutofit/>
          </a:bodyPr>
          <a:lstStyle>
            <a:lvl1pPr marL="0" indent="0">
              <a:buNone/>
              <a:defRPr sz="3200" cap="none" baseline="0">
                <a:solidFill>
                  <a:srgbClr val="9FA617"/>
                </a:solidFill>
              </a:defRPr>
            </a:lvl1pPr>
          </a:lstStyle>
          <a:p>
            <a:pPr lvl="0"/>
            <a:r>
              <a:rPr lang="en-US" dirty="0"/>
              <a:t>Subhead</a:t>
            </a:r>
          </a:p>
        </p:txBody>
      </p:sp>
      <p:sp>
        <p:nvSpPr>
          <p:cNvPr id="11" name="Copyright"/>
          <p:cNvSpPr txBox="1">
            <a:spLocks noChangeArrowheads="1"/>
          </p:cNvSpPr>
          <p:nvPr userDrawn="1"/>
        </p:nvSpPr>
        <p:spPr bwMode="auto">
          <a:xfrm>
            <a:off x="6629400" y="6425970"/>
            <a:ext cx="2188100" cy="123111"/>
          </a:xfrm>
          <a:prstGeom prst="rect">
            <a:avLst/>
          </a:prstGeom>
          <a:noFill/>
          <a:ln w="9525">
            <a:noFill/>
            <a:miter lim="800000"/>
            <a:headEnd/>
            <a:tailEnd/>
          </a:ln>
          <a:effectLst/>
        </p:spPr>
        <p:txBody>
          <a:bodyPr wrap="none" lIns="0" tIns="0" rIns="0" bIns="0">
            <a:spAutoFit/>
          </a:bodyPr>
          <a:lstStyle/>
          <a:p>
            <a:pPr algn="l"/>
            <a:r>
              <a:rPr lang="en-US" sz="800" dirty="0">
                <a:solidFill>
                  <a:schemeClr val="tx1"/>
                </a:solidFill>
                <a:latin typeface="Arial"/>
              </a:rPr>
              <a:t>© 2016 Grant Thornton LLP.</a:t>
            </a:r>
            <a:r>
              <a:rPr lang="en-US" sz="800" baseline="0" dirty="0">
                <a:solidFill>
                  <a:schemeClr val="tx1"/>
                </a:solidFill>
                <a:latin typeface="Arial"/>
              </a:rPr>
              <a:t> </a:t>
            </a:r>
            <a:r>
              <a:rPr lang="en-US" sz="800" dirty="0">
                <a:solidFill>
                  <a:schemeClr val="tx1"/>
                </a:solidFill>
                <a:latin typeface="Arial"/>
              </a:rPr>
              <a:t>All rights reserved.</a:t>
            </a:r>
            <a:endParaRPr lang="en-GB" sz="800" dirty="0">
              <a:solidFill>
                <a:schemeClr val="tx1"/>
              </a:solidFill>
              <a:latin typeface="Arial"/>
            </a:endParaRPr>
          </a:p>
        </p:txBody>
      </p:sp>
      <p:sp>
        <p:nvSpPr>
          <p:cNvPr id="2" name="Slide Number Placeholder 1"/>
          <p:cNvSpPr>
            <a:spLocks noGrp="1"/>
          </p:cNvSpPr>
          <p:nvPr>
            <p:ph type="sldNum" sz="quarter" idx="11"/>
          </p:nvPr>
        </p:nvSpPr>
        <p:spPr>
          <a:xfrm>
            <a:off x="2514600" y="6492875"/>
            <a:ext cx="2057400" cy="365125"/>
          </a:xfrm>
        </p:spPr>
        <p:txBody>
          <a:bodyPr wrap="none" lIns="0" tIns="0" rIns="0" bIns="0"/>
          <a:lstStyle>
            <a:lvl1pPr>
              <a:defRPr sz="900">
                <a:solidFill>
                  <a:srgbClr val="777777"/>
                </a:solidFill>
                <a:latin typeface="Arial" panose="020B0604020202020204" pitchFamily="34" charset="0"/>
              </a:defRPr>
            </a:lvl1pPr>
          </a:lstStyle>
          <a:p>
            <a:fld id="{85F236F5-5CB6-4996-B765-3100645162AC}" type="slidenum">
              <a:rPr lang="en-US" smtClean="0"/>
              <a:pPr/>
              <a:t>‹#›</a:t>
            </a:fld>
            <a:endParaRPr lang="en-US"/>
          </a:p>
        </p:txBody>
      </p:sp>
    </p:spTree>
    <p:extLst>
      <p:ext uri="{BB962C8B-B14F-4D97-AF65-F5344CB8AC3E}">
        <p14:creationId xmlns:p14="http://schemas.microsoft.com/office/powerpoint/2010/main" val="23140854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Body Colour"/>
          <p:cNvSpPr>
            <a:spLocks noChangeArrowheads="1"/>
          </p:cNvSpPr>
          <p:nvPr/>
        </p:nvSpPr>
        <p:spPr bwMode="auto">
          <a:xfrm>
            <a:off x="0" y="1800225"/>
            <a:ext cx="9144000" cy="5057775"/>
          </a:xfrm>
          <a:prstGeom prst="rect">
            <a:avLst/>
          </a:prstGeom>
          <a:solidFill>
            <a:schemeClr val="accent1"/>
          </a:solidFill>
          <a:ln w="9525">
            <a:noFill/>
            <a:miter lim="800000"/>
            <a:headEnd/>
            <a:tailEnd/>
          </a:ln>
          <a:effectLst/>
        </p:spPr>
        <p:txBody>
          <a:bodyPr wrap="none" anchor="ctr"/>
          <a:lstStyle/>
          <a:p>
            <a:pPr algn="ctr">
              <a:defRPr/>
            </a:pPr>
            <a:endParaRPr lang="en-US" sz="2400" dirty="0">
              <a:solidFill>
                <a:srgbClr val="FFFFFF"/>
              </a:solidFill>
              <a:latin typeface="Times New Roman" pitchFamily="18" charset="0"/>
            </a:endParaRPr>
          </a:p>
        </p:txBody>
      </p:sp>
      <p:sp>
        <p:nvSpPr>
          <p:cNvPr id="1034" name="Title Colour"/>
          <p:cNvSpPr>
            <a:spLocks noChangeArrowheads="1"/>
          </p:cNvSpPr>
          <p:nvPr/>
        </p:nvSpPr>
        <p:spPr bwMode="auto">
          <a:xfrm>
            <a:off x="0" y="0"/>
            <a:ext cx="9144000" cy="1800225"/>
          </a:xfrm>
          <a:prstGeom prst="rect">
            <a:avLst/>
          </a:prstGeom>
          <a:solidFill>
            <a:schemeClr val="bg1"/>
          </a:solidFill>
          <a:ln w="9525">
            <a:noFill/>
            <a:miter lim="800000"/>
            <a:headEnd/>
            <a:tailEnd/>
          </a:ln>
          <a:effectLst/>
        </p:spPr>
        <p:txBody>
          <a:bodyPr wrap="none" anchor="ctr"/>
          <a:lstStyle/>
          <a:p>
            <a:pPr>
              <a:defRPr/>
            </a:pPr>
            <a:endParaRPr lang="en-US" dirty="0">
              <a:solidFill>
                <a:srgbClr val="000000"/>
              </a:solidFill>
            </a:endParaRPr>
          </a:p>
        </p:txBody>
      </p:sp>
      <p:sp>
        <p:nvSpPr>
          <p:cNvPr id="1028" name="Title Placeholder"/>
          <p:cNvSpPr>
            <a:spLocks noGrp="1" noChangeArrowheads="1"/>
          </p:cNvSpPr>
          <p:nvPr>
            <p:ph type="title"/>
          </p:nvPr>
        </p:nvSpPr>
        <p:spPr bwMode="auto">
          <a:xfrm>
            <a:off x="360363" y="360363"/>
            <a:ext cx="8423275" cy="14398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29" name="Text Placeholder"/>
          <p:cNvSpPr>
            <a:spLocks noGrp="1" noChangeArrowheads="1"/>
          </p:cNvSpPr>
          <p:nvPr>
            <p:ph type="body" idx="1"/>
          </p:nvPr>
        </p:nvSpPr>
        <p:spPr bwMode="auto">
          <a:xfrm>
            <a:off x="360363" y="2160588"/>
            <a:ext cx="8423275" cy="419737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3" name="GTLogo"/>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4763" y="6420102"/>
            <a:ext cx="9153526" cy="437694"/>
          </a:xfrm>
          <a:prstGeom prst="rect">
            <a:avLst/>
          </a:prstGeom>
          <a:noFill/>
          <a:ln w="9525">
            <a:noFill/>
            <a:miter lim="800000"/>
            <a:headEnd/>
            <a:tailEnd/>
          </a:ln>
          <a:effectLst/>
        </p:spPr>
      </p:pic>
      <p:sp>
        <p:nvSpPr>
          <p:cNvPr id="8" name="Copyright"/>
          <p:cNvSpPr txBox="1">
            <a:spLocks noChangeArrowheads="1"/>
          </p:cNvSpPr>
          <p:nvPr/>
        </p:nvSpPr>
        <p:spPr bwMode="auto">
          <a:xfrm>
            <a:off x="285720" y="6572272"/>
            <a:ext cx="2418932" cy="153888"/>
          </a:xfrm>
          <a:prstGeom prst="rect">
            <a:avLst/>
          </a:prstGeom>
          <a:noFill/>
          <a:ln w="9525">
            <a:noFill/>
            <a:miter lim="800000"/>
            <a:headEnd/>
            <a:tailEnd/>
          </a:ln>
          <a:effectLst/>
        </p:spPr>
        <p:txBody>
          <a:bodyPr wrap="none" lIns="0" tIns="0" rIns="0" bIns="0">
            <a:spAutoFit/>
          </a:bodyPr>
          <a:lstStyle/>
          <a:p>
            <a:r>
              <a:rPr lang="en-US" sz="1000" dirty="0">
                <a:solidFill>
                  <a:srgbClr val="777777"/>
                </a:solidFill>
                <a:latin typeface="Arial"/>
              </a:rPr>
              <a:t>© Grant Thornton LLP.  All rights reserved.</a:t>
            </a:r>
            <a:endParaRPr lang="en-GB" sz="1000" dirty="0">
              <a:solidFill>
                <a:srgbClr val="777777"/>
              </a:solidFill>
              <a:latin typeface="Arial"/>
            </a:endParaRPr>
          </a:p>
        </p:txBody>
      </p:sp>
      <p:sp>
        <p:nvSpPr>
          <p:cNvPr id="2" name="FilePathFooter"/>
          <p:cNvSpPr>
            <a:spLocks noGrp="1"/>
          </p:cNvSpPr>
          <p:nvPr>
            <p:ph type="ftr" sz="quarter" idx="3"/>
          </p:nvPr>
        </p:nvSpPr>
        <p:spPr>
          <a:xfrm>
            <a:off x="360045" y="5957888"/>
            <a:ext cx="2895600" cy="365125"/>
          </a:xfrm>
          <a:prstGeom prst="rect">
            <a:avLst/>
          </a:prstGeom>
        </p:spPr>
        <p:txBody>
          <a:bodyPr vert="horz" wrap="none" lIns="0" tIns="0" rIns="0" bIns="0" rtlCol="0" anchor="ctr"/>
          <a:lstStyle>
            <a:lvl1pPr algn="l">
              <a:defRPr sz="1000">
                <a:solidFill>
                  <a:srgbClr val="777777"/>
                </a:solidFill>
                <a:latin typeface="Arial"/>
              </a:defRPr>
            </a:lvl1pPr>
          </a:lstStyle>
          <a:p>
            <a:r>
              <a:rPr lang="en-US" dirty="0"/>
              <a:t>Presentation1</a:t>
            </a:r>
          </a:p>
        </p:txBody>
      </p:sp>
      <p:sp>
        <p:nvSpPr>
          <p:cNvPr id="5" name="Slide Number Placeholder 4"/>
          <p:cNvSpPr>
            <a:spLocks noGrp="1"/>
          </p:cNvSpPr>
          <p:nvPr>
            <p:ph type="sldNum" sz="quarter" idx="4"/>
          </p:nvPr>
        </p:nvSpPr>
        <p:spPr>
          <a:xfrm>
            <a:off x="2514600" y="6492875"/>
            <a:ext cx="2057400" cy="365125"/>
          </a:xfrm>
          <a:prstGeom prst="rect">
            <a:avLst/>
          </a:prstGeom>
        </p:spPr>
        <p:txBody>
          <a:bodyPr vert="horz" wrap="none" lIns="0" tIns="0" rIns="0" bIns="0" rtlCol="0" anchor="ctr"/>
          <a:lstStyle>
            <a:lvl1pPr algn="r">
              <a:defRPr sz="900">
                <a:solidFill>
                  <a:srgbClr val="777777"/>
                </a:solidFill>
                <a:latin typeface="Arial" panose="020B0604020202020204" pitchFamily="34" charset="0"/>
              </a:defRPr>
            </a:lvl1pPr>
          </a:lstStyle>
          <a:p>
            <a:fld id="{266A934D-C786-48E9-8DBB-F72A23BF7946}" type="slidenum">
              <a:rPr lang="en-US" smtClean="0"/>
              <a:pPr/>
              <a:t>‹#›</a:t>
            </a:fld>
            <a:endParaRPr lang="en-US"/>
          </a:p>
        </p:txBody>
      </p:sp>
    </p:spTree>
    <p:extLst>
      <p:ext uri="{BB962C8B-B14F-4D97-AF65-F5344CB8AC3E}">
        <p14:creationId xmlns:p14="http://schemas.microsoft.com/office/powerpoint/2010/main" val="2522068243"/>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7" r:id="rId3"/>
    <p:sldLayoutId id="2147483718" r:id="rId4"/>
    <p:sldLayoutId id="2147483719" r:id="rId5"/>
  </p:sldLayoutIdLst>
  <p:hf hdr="0" ftr="0" dt="0"/>
  <p:txStyles>
    <p:titleStyle>
      <a:lvl1pPr algn="l" rtl="0" eaLnBrk="1" fontAlgn="base" hangingPunct="1">
        <a:spcBef>
          <a:spcPct val="0"/>
        </a:spcBef>
        <a:spcAft>
          <a:spcPct val="0"/>
        </a:spcAft>
        <a:defRPr sz="2800">
          <a:solidFill>
            <a:schemeClr val="tx2"/>
          </a:solidFill>
          <a:latin typeface="+mj-lt"/>
          <a:ea typeface="+mj-ea"/>
          <a:cs typeface="+mj-cs"/>
        </a:defRPr>
      </a:lvl1pPr>
      <a:lvl2pPr algn="l" rtl="0" eaLnBrk="1" fontAlgn="base" hangingPunct="1">
        <a:spcBef>
          <a:spcPct val="0"/>
        </a:spcBef>
        <a:spcAft>
          <a:spcPct val="0"/>
        </a:spcAft>
        <a:defRPr sz="2800">
          <a:solidFill>
            <a:schemeClr val="tx2"/>
          </a:solidFill>
          <a:latin typeface="Arial" charset="0"/>
        </a:defRPr>
      </a:lvl2pPr>
      <a:lvl3pPr algn="l" rtl="0" eaLnBrk="1" fontAlgn="base" hangingPunct="1">
        <a:spcBef>
          <a:spcPct val="0"/>
        </a:spcBef>
        <a:spcAft>
          <a:spcPct val="0"/>
        </a:spcAft>
        <a:defRPr sz="2800">
          <a:solidFill>
            <a:schemeClr val="tx2"/>
          </a:solidFill>
          <a:latin typeface="Arial" charset="0"/>
        </a:defRPr>
      </a:lvl3pPr>
      <a:lvl4pPr algn="l" rtl="0" eaLnBrk="1" fontAlgn="base" hangingPunct="1">
        <a:spcBef>
          <a:spcPct val="0"/>
        </a:spcBef>
        <a:spcAft>
          <a:spcPct val="0"/>
        </a:spcAft>
        <a:defRPr sz="2800">
          <a:solidFill>
            <a:schemeClr val="tx2"/>
          </a:solidFill>
          <a:latin typeface="Arial" charset="0"/>
        </a:defRPr>
      </a:lvl4pPr>
      <a:lvl5pPr algn="l" rtl="0" eaLnBrk="1" fontAlgn="base" hangingPunct="1">
        <a:spcBef>
          <a:spcPct val="0"/>
        </a:spcBef>
        <a:spcAft>
          <a:spcPct val="0"/>
        </a:spcAft>
        <a:defRPr sz="2800">
          <a:solidFill>
            <a:schemeClr val="tx2"/>
          </a:solidFill>
          <a:latin typeface="Arial" charset="0"/>
        </a:defRPr>
      </a:lvl5pPr>
      <a:lvl6pPr marL="457200" algn="l" rtl="0" eaLnBrk="1" fontAlgn="base" hangingPunct="1">
        <a:spcBef>
          <a:spcPct val="0"/>
        </a:spcBef>
        <a:spcAft>
          <a:spcPct val="0"/>
        </a:spcAft>
        <a:defRPr sz="2800">
          <a:solidFill>
            <a:schemeClr val="tx2"/>
          </a:solidFill>
          <a:latin typeface="Arial" charset="0"/>
        </a:defRPr>
      </a:lvl6pPr>
      <a:lvl7pPr marL="914400" algn="l" rtl="0" eaLnBrk="1" fontAlgn="base" hangingPunct="1">
        <a:spcBef>
          <a:spcPct val="0"/>
        </a:spcBef>
        <a:spcAft>
          <a:spcPct val="0"/>
        </a:spcAft>
        <a:defRPr sz="2800">
          <a:solidFill>
            <a:schemeClr val="tx2"/>
          </a:solidFill>
          <a:latin typeface="Arial" charset="0"/>
        </a:defRPr>
      </a:lvl7pPr>
      <a:lvl8pPr marL="1371600" algn="l" rtl="0" eaLnBrk="1" fontAlgn="base" hangingPunct="1">
        <a:spcBef>
          <a:spcPct val="0"/>
        </a:spcBef>
        <a:spcAft>
          <a:spcPct val="0"/>
        </a:spcAft>
        <a:defRPr sz="2800">
          <a:solidFill>
            <a:schemeClr val="tx2"/>
          </a:solidFill>
          <a:latin typeface="Arial" charset="0"/>
        </a:defRPr>
      </a:lvl8pPr>
      <a:lvl9pPr marL="1828800" algn="l" rtl="0" eaLnBrk="1" fontAlgn="base" hangingPunct="1">
        <a:spcBef>
          <a:spcPct val="0"/>
        </a:spcBef>
        <a:spcAft>
          <a:spcPct val="0"/>
        </a:spcAft>
        <a:defRPr sz="2800">
          <a:solidFill>
            <a:schemeClr val="tx2"/>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800">
          <a:solidFill>
            <a:schemeClr val="tx1"/>
          </a:solidFill>
          <a:latin typeface="+mn-lt"/>
        </a:defRPr>
      </a:lvl3pPr>
      <a:lvl4pPr marL="1600200" indent="-228600" algn="l" rtl="0" eaLnBrk="1" fontAlgn="base" hangingPunct="1">
        <a:spcBef>
          <a:spcPct val="20000"/>
        </a:spcBef>
        <a:spcAft>
          <a:spcPct val="0"/>
        </a:spcAft>
        <a:buChar char="–"/>
        <a:defRPr sz="2800">
          <a:solidFill>
            <a:schemeClr val="tx1"/>
          </a:solidFill>
          <a:latin typeface="+mn-lt"/>
        </a:defRPr>
      </a:lvl4pPr>
      <a:lvl5pPr marL="2057400" indent="-228600" algn="l" rtl="0" eaLnBrk="1" fontAlgn="base" hangingPunct="1">
        <a:spcBef>
          <a:spcPct val="20000"/>
        </a:spcBef>
        <a:spcAft>
          <a:spcPct val="0"/>
        </a:spcAft>
        <a:buChar char="»"/>
        <a:defRPr sz="2800">
          <a:solidFill>
            <a:schemeClr val="tx1"/>
          </a:solidFill>
          <a:latin typeface="+mn-lt"/>
        </a:defRPr>
      </a:lvl5pPr>
      <a:lvl6pPr marL="2514600" indent="-228600" algn="l" rtl="0" eaLnBrk="1" fontAlgn="base" hangingPunct="1">
        <a:spcBef>
          <a:spcPct val="20000"/>
        </a:spcBef>
        <a:spcAft>
          <a:spcPct val="0"/>
        </a:spcAft>
        <a:buChar char="»"/>
        <a:defRPr sz="2800">
          <a:solidFill>
            <a:schemeClr val="tx1"/>
          </a:solidFill>
          <a:latin typeface="+mn-lt"/>
        </a:defRPr>
      </a:lvl6pPr>
      <a:lvl7pPr marL="2971800" indent="-228600" algn="l" rtl="0" eaLnBrk="1" fontAlgn="base" hangingPunct="1">
        <a:spcBef>
          <a:spcPct val="20000"/>
        </a:spcBef>
        <a:spcAft>
          <a:spcPct val="0"/>
        </a:spcAft>
        <a:buChar char="»"/>
        <a:defRPr sz="2800">
          <a:solidFill>
            <a:schemeClr val="tx1"/>
          </a:solidFill>
          <a:latin typeface="+mn-lt"/>
        </a:defRPr>
      </a:lvl7pPr>
      <a:lvl8pPr marL="3429000" indent="-228600" algn="l" rtl="0" eaLnBrk="1" fontAlgn="base" hangingPunct="1">
        <a:spcBef>
          <a:spcPct val="20000"/>
        </a:spcBef>
        <a:spcAft>
          <a:spcPct val="0"/>
        </a:spcAft>
        <a:buChar char="»"/>
        <a:defRPr sz="2800">
          <a:solidFill>
            <a:schemeClr val="tx1"/>
          </a:solidFill>
          <a:latin typeface="+mn-lt"/>
        </a:defRPr>
      </a:lvl8pPr>
      <a:lvl9pPr marL="3886200" indent="-228600" algn="l" rtl="0" eaLnBrk="1" fontAlgn="base" hangingPunct="1">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9.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0.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1.xml"/><Relationship Id="rId1" Type="http://schemas.openxmlformats.org/officeDocument/2006/relationships/themeOverride" Target="../theme/themeOverride1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1.xml"/><Relationship Id="rId1" Type="http://schemas.openxmlformats.org/officeDocument/2006/relationships/themeOverride" Target="../theme/themeOverr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5.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6.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xml"/><Relationship Id="rId1" Type="http://schemas.openxmlformats.org/officeDocument/2006/relationships/themeOverride" Target="../theme/themeOverride17.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8.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1.xml"/><Relationship Id="rId1" Type="http://schemas.openxmlformats.org/officeDocument/2006/relationships/themeOverride" Target="../theme/themeOverride19.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1.xml"/><Relationship Id="rId1" Type="http://schemas.openxmlformats.org/officeDocument/2006/relationships/themeOverride" Target="../theme/themeOverr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1.xml"/><Relationship Id="rId1" Type="http://schemas.openxmlformats.org/officeDocument/2006/relationships/themeOverride" Target="../theme/themeOverride21.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1.xml"/><Relationship Id="rId1" Type="http://schemas.openxmlformats.org/officeDocument/2006/relationships/themeOverride" Target="../theme/themeOverride2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xml"/><Relationship Id="rId1" Type="http://schemas.openxmlformats.org/officeDocument/2006/relationships/themeOverride" Target="../theme/themeOverride2.xml"/><Relationship Id="rId5" Type="http://schemas.openxmlformats.org/officeDocument/2006/relationships/image" Target="../media/image6.jpeg"/><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1.xml"/><Relationship Id="rId1" Type="http://schemas.openxmlformats.org/officeDocument/2006/relationships/themeOverride" Target="../theme/themeOverride24.xml"/></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1.xml"/><Relationship Id="rId1" Type="http://schemas.openxmlformats.org/officeDocument/2006/relationships/themeOverride" Target="../theme/themeOverride25.xml"/></Relationships>
</file>

<file path=ppt/slides/_rels/slide3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1.xml"/><Relationship Id="rId1" Type="http://schemas.openxmlformats.org/officeDocument/2006/relationships/themeOverride" Target="../theme/themeOverride26.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330195" y="1837267"/>
            <a:ext cx="5835471" cy="829733"/>
          </a:xfrm>
        </p:spPr>
        <p:txBody>
          <a:bodyPr/>
          <a:lstStyle/>
          <a:p>
            <a:r>
              <a:rPr lang="en-US" dirty="0"/>
              <a:t>Tax update 2016</a:t>
            </a:r>
          </a:p>
        </p:txBody>
      </p:sp>
      <p:sp>
        <p:nvSpPr>
          <p:cNvPr id="6" name="Text Placeholder 5"/>
          <p:cNvSpPr>
            <a:spLocks noGrp="1"/>
          </p:cNvSpPr>
          <p:nvPr>
            <p:ph type="body" sz="quarter" idx="11"/>
          </p:nvPr>
        </p:nvSpPr>
        <p:spPr>
          <a:xfrm>
            <a:off x="346354" y="3733800"/>
            <a:ext cx="7700436" cy="1828800"/>
          </a:xfrm>
        </p:spPr>
        <p:txBody>
          <a:bodyPr>
            <a:normAutofit fontScale="92500" lnSpcReduction="20000"/>
          </a:bodyPr>
          <a:lstStyle/>
          <a:p>
            <a:r>
              <a:rPr lang="en-US" sz="2400" dirty="0"/>
              <a:t>September 30, 2016</a:t>
            </a:r>
            <a:br>
              <a:rPr lang="en-US" sz="2400" dirty="0"/>
            </a:br>
            <a:endParaRPr lang="en-US" sz="2400" dirty="0"/>
          </a:p>
          <a:p>
            <a:r>
              <a:rPr lang="en-US" sz="2800" dirty="0">
                <a:solidFill>
                  <a:schemeClr val="accent1"/>
                </a:solidFill>
              </a:rPr>
              <a:t>Presented by Michele Melchior</a:t>
            </a:r>
          </a:p>
          <a:p>
            <a:r>
              <a:rPr lang="en-US" sz="2600" dirty="0">
                <a:solidFill>
                  <a:schemeClr val="accent1"/>
                </a:solidFill>
              </a:rPr>
              <a:t>Director:  Tax Health Care and Not-for-profit</a:t>
            </a:r>
          </a:p>
          <a:p>
            <a:r>
              <a:rPr lang="en-US" sz="2600" dirty="0">
                <a:solidFill>
                  <a:schemeClr val="accent1"/>
                </a:solidFill>
              </a:rPr>
              <a:t>Grant Thornton LLP</a:t>
            </a:r>
          </a:p>
        </p:txBody>
      </p:sp>
      <p:sp>
        <p:nvSpPr>
          <p:cNvPr id="7" name="Text Placeholder 4"/>
          <p:cNvSpPr>
            <a:spLocks noGrp="1"/>
          </p:cNvSpPr>
          <p:nvPr>
            <p:ph type="body" sz="quarter" idx="10"/>
          </p:nvPr>
        </p:nvSpPr>
        <p:spPr>
          <a:xfrm>
            <a:off x="338734" y="2480734"/>
            <a:ext cx="6731000" cy="719666"/>
          </a:xfrm>
        </p:spPr>
        <p:txBody>
          <a:bodyPr>
            <a:normAutofit/>
          </a:bodyPr>
          <a:lstStyle/>
          <a:p>
            <a:r>
              <a:rPr lang="en-US" dirty="0"/>
              <a:t>Latest developments and trends </a:t>
            </a:r>
          </a:p>
          <a:p>
            <a:endParaRPr lang="en-US" dirty="0"/>
          </a:p>
        </p:txBody>
      </p:sp>
      <p:sp>
        <p:nvSpPr>
          <p:cNvPr id="2" name="TextBox 1"/>
          <p:cNvSpPr txBox="1"/>
          <p:nvPr/>
        </p:nvSpPr>
        <p:spPr>
          <a:xfrm>
            <a:off x="330195" y="381000"/>
            <a:ext cx="7366005" cy="646331"/>
          </a:xfrm>
          <a:prstGeom prst="rect">
            <a:avLst/>
          </a:prstGeom>
          <a:noFill/>
        </p:spPr>
        <p:txBody>
          <a:bodyPr wrap="square" rtlCol="0">
            <a:spAutoFit/>
          </a:bodyPr>
          <a:lstStyle/>
          <a:p>
            <a:r>
              <a:rPr lang="en-US" sz="3600" dirty="0">
                <a:solidFill>
                  <a:schemeClr val="accent5"/>
                </a:solidFill>
              </a:rPr>
              <a:t>Carolinas HealthCare System</a:t>
            </a:r>
          </a:p>
        </p:txBody>
      </p:sp>
    </p:spTree>
    <p:extLst>
      <p:ext uri="{BB962C8B-B14F-4D97-AF65-F5344CB8AC3E}">
        <p14:creationId xmlns:p14="http://schemas.microsoft.com/office/powerpoint/2010/main" val="2425578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solidFill>
              </a:rPr>
              <a:t>IRS Audit Activity</a:t>
            </a:r>
          </a:p>
        </p:txBody>
      </p:sp>
      <p:sp>
        <p:nvSpPr>
          <p:cNvPr id="3" name="Text Placeholder 2"/>
          <p:cNvSpPr>
            <a:spLocks noGrp="1"/>
          </p:cNvSpPr>
          <p:nvPr>
            <p:ph type="body" sz="quarter" idx="10"/>
          </p:nvPr>
        </p:nvSpPr>
        <p:spPr/>
        <p:txBody>
          <a:bodyPr>
            <a:normAutofit fontScale="92500" lnSpcReduction="10000"/>
          </a:bodyPr>
          <a:lstStyle/>
          <a:p>
            <a:r>
              <a:rPr lang="en-US" dirty="0"/>
              <a:t>Unrelated Business Income</a:t>
            </a:r>
          </a:p>
          <a:p>
            <a:pPr lvl="1"/>
            <a:r>
              <a:rPr lang="en-US" dirty="0">
                <a:solidFill>
                  <a:srgbClr val="61428C"/>
                </a:solidFill>
              </a:rPr>
              <a:t>Loss activities</a:t>
            </a:r>
          </a:p>
          <a:p>
            <a:pPr lvl="1"/>
            <a:r>
              <a:rPr lang="en-US" dirty="0">
                <a:solidFill>
                  <a:srgbClr val="61428C"/>
                </a:solidFill>
              </a:rPr>
              <a:t>Licenses and royalties</a:t>
            </a:r>
          </a:p>
          <a:p>
            <a:pPr lvl="1"/>
            <a:r>
              <a:rPr lang="en-US" dirty="0">
                <a:solidFill>
                  <a:srgbClr val="61428C"/>
                </a:solidFill>
              </a:rPr>
              <a:t>Allocation of expenses</a:t>
            </a:r>
          </a:p>
          <a:p>
            <a:r>
              <a:rPr lang="en-US" dirty="0"/>
              <a:t>Compensation Issues</a:t>
            </a:r>
          </a:p>
          <a:p>
            <a:pPr lvl="1"/>
            <a:r>
              <a:rPr lang="en-US" dirty="0">
                <a:solidFill>
                  <a:srgbClr val="61428C"/>
                </a:solidFill>
              </a:rPr>
              <a:t>Perquisites</a:t>
            </a:r>
          </a:p>
          <a:p>
            <a:pPr lvl="1"/>
            <a:r>
              <a:rPr lang="en-US" dirty="0">
                <a:solidFill>
                  <a:srgbClr val="61428C"/>
                </a:solidFill>
              </a:rPr>
              <a:t>Worker classification</a:t>
            </a:r>
          </a:p>
          <a:p>
            <a:r>
              <a:rPr lang="en-US" dirty="0"/>
              <a:t>Policies</a:t>
            </a:r>
          </a:p>
          <a:p>
            <a:pPr lvl="1"/>
            <a:r>
              <a:rPr lang="en-US" dirty="0">
                <a:solidFill>
                  <a:srgbClr val="61428C"/>
                </a:solidFill>
              </a:rPr>
              <a:t>§501(r)</a:t>
            </a:r>
          </a:p>
          <a:p>
            <a:endParaRPr lang="en-US" dirty="0"/>
          </a:p>
        </p:txBody>
      </p:sp>
      <p:sp>
        <p:nvSpPr>
          <p:cNvPr id="5" name="Slide Number Placeholder 4"/>
          <p:cNvSpPr>
            <a:spLocks noGrp="1"/>
          </p:cNvSpPr>
          <p:nvPr>
            <p:ph type="sldNum" sz="quarter" idx="11"/>
          </p:nvPr>
        </p:nvSpPr>
        <p:spPr/>
        <p:txBody>
          <a:bodyPr/>
          <a:lstStyle/>
          <a:p>
            <a:fld id="{CBAF276F-2A0C-4B11-80FA-09235782DD5A}" type="slidenum">
              <a:rPr lang="en-US" smtClean="0"/>
              <a:pPr/>
              <a:t>10</a:t>
            </a:fld>
            <a:endParaRPr lang="en-US"/>
          </a:p>
        </p:txBody>
      </p:sp>
    </p:spTree>
    <p:extLst>
      <p:ext uri="{BB962C8B-B14F-4D97-AF65-F5344CB8AC3E}">
        <p14:creationId xmlns:p14="http://schemas.microsoft.com/office/powerpoint/2010/main" val="1038246893"/>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p:txBody>
          <a:bodyPr/>
          <a:lstStyle/>
          <a:p>
            <a:r>
              <a:rPr lang="en-US" dirty="0"/>
              <a:t>It's an election year:</a:t>
            </a:r>
            <a:br>
              <a:rPr lang="en-US" dirty="0"/>
            </a:br>
            <a:r>
              <a:rPr lang="en-US" dirty="0"/>
              <a:t>Lobbying / Political Activity</a:t>
            </a:r>
          </a:p>
        </p:txBody>
      </p:sp>
      <p:sp>
        <p:nvSpPr>
          <p:cNvPr id="2" name="Slide Number Placeholder 1"/>
          <p:cNvSpPr>
            <a:spLocks noGrp="1"/>
          </p:cNvSpPr>
          <p:nvPr>
            <p:ph type="sldNum" sz="quarter" idx="11"/>
          </p:nvPr>
        </p:nvSpPr>
        <p:spPr/>
        <p:txBody>
          <a:bodyPr/>
          <a:lstStyle/>
          <a:p>
            <a:fld id="{85F236F5-5CB6-4996-B765-3100645162AC}" type="slidenum">
              <a:rPr lang="en-US" smtClean="0"/>
              <a:pPr/>
              <a:t>11</a:t>
            </a:fld>
            <a:endParaRPr lang="en-US"/>
          </a:p>
        </p:txBody>
      </p:sp>
    </p:spTree>
    <p:extLst>
      <p:ext uri="{BB962C8B-B14F-4D97-AF65-F5344CB8AC3E}">
        <p14:creationId xmlns:p14="http://schemas.microsoft.com/office/powerpoint/2010/main" val="3362357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Lobbying and Political Activity</a:t>
            </a:r>
            <a:br>
              <a:rPr lang="en-US" dirty="0"/>
            </a:br>
            <a:r>
              <a:rPr lang="en-US" dirty="0"/>
              <a:t>Generally</a:t>
            </a:r>
          </a:p>
        </p:txBody>
      </p:sp>
      <p:sp>
        <p:nvSpPr>
          <p:cNvPr id="3" name="Text Placeholder 2"/>
          <p:cNvSpPr>
            <a:spLocks noGrp="1"/>
          </p:cNvSpPr>
          <p:nvPr>
            <p:ph type="body" idx="1"/>
          </p:nvPr>
        </p:nvSpPr>
        <p:spPr>
          <a:xfrm>
            <a:off x="351219" y="1905000"/>
            <a:ext cx="8423275" cy="4197370"/>
          </a:xfrm>
        </p:spPr>
        <p:txBody>
          <a:bodyPr/>
          <a:lstStyle/>
          <a:p>
            <a:r>
              <a:rPr lang="en-US" sz="2400" dirty="0"/>
              <a:t>Lobbying:  all activities intended to influence foreign, national, state or local legislation</a:t>
            </a:r>
          </a:p>
          <a:p>
            <a:pPr lvl="1"/>
            <a:r>
              <a:rPr lang="en-US" sz="2400" dirty="0"/>
              <a:t>Includes lobbyists paid for appropriations</a:t>
            </a:r>
          </a:p>
          <a:p>
            <a:pPr marL="0" indent="0">
              <a:buNone/>
            </a:pPr>
            <a:endParaRPr lang="en-US" sz="2400" dirty="0"/>
          </a:p>
          <a:p>
            <a:pPr marL="285750" indent="-285750">
              <a:spcBef>
                <a:spcPts val="450"/>
              </a:spcBef>
              <a:spcAft>
                <a:spcPts val="450"/>
              </a:spcAft>
              <a:buFont typeface="Arial" panose="020B0604020202020204" pitchFamily="34" charset="0"/>
              <a:buChar char="•"/>
            </a:pPr>
            <a:r>
              <a:rPr lang="en-US" sz="2400" dirty="0"/>
              <a:t>Lobbying can be direct or indirect </a:t>
            </a:r>
          </a:p>
          <a:p>
            <a:pPr marL="1028700" lvl="1">
              <a:spcBef>
                <a:spcPts val="450"/>
              </a:spcBef>
              <a:spcAft>
                <a:spcPts val="450"/>
              </a:spcAft>
              <a:buFont typeface="Arial" panose="020B0604020202020204" pitchFamily="34" charset="0"/>
              <a:buChar char="•"/>
            </a:pPr>
            <a:r>
              <a:rPr lang="en-US" sz="2400" dirty="0"/>
              <a:t>Direct – attempt to influence the legislators</a:t>
            </a:r>
          </a:p>
          <a:p>
            <a:pPr marL="1028700" lvl="1">
              <a:spcBef>
                <a:spcPts val="450"/>
              </a:spcBef>
              <a:spcAft>
                <a:spcPts val="450"/>
              </a:spcAft>
              <a:buFont typeface="Arial" panose="020B0604020202020204" pitchFamily="34" charset="0"/>
              <a:buChar char="•"/>
            </a:pPr>
            <a:r>
              <a:rPr lang="en-US" sz="2400" dirty="0"/>
              <a:t>Indirect/"grassroots" – attempt to influence the public (which influences legislators)</a:t>
            </a:r>
          </a:p>
          <a:p>
            <a:pPr marL="0" indent="0">
              <a:buNone/>
            </a:pPr>
            <a:endParaRPr lang="en-US" sz="2200" dirty="0"/>
          </a:p>
          <a:p>
            <a:r>
              <a:rPr lang="en-US" sz="2400" dirty="0"/>
              <a:t>Opportunity for 501(h) election by filling out Form 5768</a:t>
            </a:r>
          </a:p>
          <a:p>
            <a:pPr lvl="1"/>
            <a:endParaRPr lang="en-US" sz="2200" dirty="0"/>
          </a:p>
        </p:txBody>
      </p:sp>
      <p:sp>
        <p:nvSpPr>
          <p:cNvPr id="5" name="Slide Number Placeholder 4"/>
          <p:cNvSpPr>
            <a:spLocks noGrp="1"/>
          </p:cNvSpPr>
          <p:nvPr>
            <p:ph type="sldNum" sz="quarter" idx="10"/>
          </p:nvPr>
        </p:nvSpPr>
        <p:spPr/>
        <p:txBody>
          <a:bodyPr/>
          <a:lstStyle/>
          <a:p>
            <a:fld id="{8F01781B-F032-4AB4-8A1F-548D4B1F29A0}" type="slidenum">
              <a:rPr lang="en-US" smtClean="0"/>
              <a:pPr/>
              <a:t>12</a:t>
            </a:fld>
            <a:endParaRPr lang="en-US"/>
          </a:p>
        </p:txBody>
      </p:sp>
    </p:spTree>
    <p:extLst>
      <p:ext uri="{BB962C8B-B14F-4D97-AF65-F5344CB8AC3E}">
        <p14:creationId xmlns:p14="http://schemas.microsoft.com/office/powerpoint/2010/main" val="2861222654"/>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Lobbying and Political Activity</a:t>
            </a:r>
            <a:br>
              <a:rPr lang="en-US" dirty="0"/>
            </a:br>
            <a:r>
              <a:rPr lang="en-US" dirty="0"/>
              <a:t>Generally</a:t>
            </a:r>
          </a:p>
        </p:txBody>
      </p:sp>
      <p:sp>
        <p:nvSpPr>
          <p:cNvPr id="3" name="Text Placeholder 2"/>
          <p:cNvSpPr>
            <a:spLocks noGrp="1"/>
          </p:cNvSpPr>
          <p:nvPr>
            <p:ph type="body" idx="1"/>
          </p:nvPr>
        </p:nvSpPr>
        <p:spPr>
          <a:xfrm>
            <a:off x="351219" y="1905000"/>
            <a:ext cx="8423275" cy="4197370"/>
          </a:xfrm>
        </p:spPr>
        <p:txBody>
          <a:bodyPr/>
          <a:lstStyle/>
          <a:p>
            <a:r>
              <a:rPr lang="en-US" dirty="0"/>
              <a:t>Political campaign activities: all activities that support or oppose candidates for elective federal, state or local public office </a:t>
            </a:r>
          </a:p>
          <a:p>
            <a:pPr lvl="1"/>
            <a:r>
              <a:rPr lang="en-US" dirty="0"/>
              <a:t>Does not matter if they win </a:t>
            </a:r>
          </a:p>
          <a:p>
            <a:pPr lvl="1"/>
            <a:r>
              <a:rPr lang="en-US" dirty="0"/>
              <a:t>Does not include voter registration or voter education as long as neutral in support or opposition </a:t>
            </a:r>
          </a:p>
          <a:p>
            <a:pPr marL="0" indent="0">
              <a:buNone/>
            </a:pPr>
            <a:endParaRPr lang="en-US" sz="2200" dirty="0"/>
          </a:p>
          <a:p>
            <a:pPr lvl="1"/>
            <a:endParaRPr lang="en-US" sz="2200" dirty="0"/>
          </a:p>
        </p:txBody>
      </p:sp>
      <p:sp>
        <p:nvSpPr>
          <p:cNvPr id="5" name="Slide Number Placeholder 4"/>
          <p:cNvSpPr>
            <a:spLocks noGrp="1"/>
          </p:cNvSpPr>
          <p:nvPr>
            <p:ph type="sldNum" sz="quarter" idx="10"/>
          </p:nvPr>
        </p:nvSpPr>
        <p:spPr/>
        <p:txBody>
          <a:bodyPr/>
          <a:lstStyle/>
          <a:p>
            <a:fld id="{8F01781B-F032-4AB4-8A1F-548D4B1F29A0}" type="slidenum">
              <a:rPr lang="en-US" smtClean="0"/>
              <a:pPr/>
              <a:t>13</a:t>
            </a:fld>
            <a:endParaRPr lang="en-US"/>
          </a:p>
        </p:txBody>
      </p:sp>
    </p:spTree>
    <p:extLst>
      <p:ext uri="{BB962C8B-B14F-4D97-AF65-F5344CB8AC3E}">
        <p14:creationId xmlns:p14="http://schemas.microsoft.com/office/powerpoint/2010/main" val="2779786014"/>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Lobbying and Political Activity</a:t>
            </a:r>
          </a:p>
        </p:txBody>
      </p:sp>
      <p:sp>
        <p:nvSpPr>
          <p:cNvPr id="3" name="Text Placeholder 2"/>
          <p:cNvSpPr>
            <a:spLocks noGrp="1"/>
          </p:cNvSpPr>
          <p:nvPr>
            <p:ph type="body" idx="1"/>
          </p:nvPr>
        </p:nvSpPr>
        <p:spPr>
          <a:xfrm>
            <a:off x="351219" y="1905000"/>
            <a:ext cx="8423275" cy="4197370"/>
          </a:xfrm>
        </p:spPr>
        <p:txBody>
          <a:bodyPr/>
          <a:lstStyle/>
          <a:p>
            <a:r>
              <a:rPr lang="en-US" dirty="0"/>
              <a:t>Prohibition on all political campaign activities</a:t>
            </a:r>
          </a:p>
          <a:p>
            <a:pPr lvl="1"/>
            <a:r>
              <a:rPr lang="en-US" dirty="0"/>
              <a:t>No endorsements </a:t>
            </a:r>
          </a:p>
          <a:p>
            <a:pPr lvl="1"/>
            <a:r>
              <a:rPr lang="en-US" dirty="0"/>
              <a:t>No contributions </a:t>
            </a:r>
          </a:p>
          <a:p>
            <a:pPr lvl="1"/>
            <a:r>
              <a:rPr lang="en-US" dirty="0"/>
              <a:t>No communications in support of or opposition to candidates</a:t>
            </a:r>
          </a:p>
          <a:p>
            <a:pPr marL="0" indent="0">
              <a:buNone/>
            </a:pPr>
            <a:endParaRPr lang="en-US" sz="2200" dirty="0"/>
          </a:p>
          <a:p>
            <a:pPr lvl="1"/>
            <a:endParaRPr lang="en-US" sz="2200" dirty="0"/>
          </a:p>
        </p:txBody>
      </p:sp>
      <p:pic>
        <p:nvPicPr>
          <p:cNvPr id="5" name="Picture 4"/>
          <p:cNvPicPr>
            <a:picLocks/>
          </p:cNvPicPr>
          <p:nvPr/>
        </p:nvPicPr>
        <p:blipFill>
          <a:blip r:embed="rId3">
            <a:extLst>
              <a:ext uri="{28A0092B-C50C-407E-A947-70E740481C1C}">
                <a14:useLocalDpi xmlns:a14="http://schemas.microsoft.com/office/drawing/2010/main" val="0"/>
              </a:ext>
            </a:extLst>
          </a:blip>
          <a:stretch>
            <a:fillRect/>
          </a:stretch>
        </p:blipFill>
        <p:spPr>
          <a:xfrm>
            <a:off x="6248400" y="3810000"/>
            <a:ext cx="1800860" cy="1953260"/>
          </a:xfrm>
          <a:prstGeom prst="rect">
            <a:avLst/>
          </a:prstGeom>
        </p:spPr>
      </p:pic>
      <p:sp>
        <p:nvSpPr>
          <p:cNvPr id="6" name="TextBox 5"/>
          <p:cNvSpPr txBox="1"/>
          <p:nvPr/>
        </p:nvSpPr>
        <p:spPr>
          <a:xfrm>
            <a:off x="3267456" y="5029200"/>
            <a:ext cx="2590800" cy="954107"/>
          </a:xfrm>
          <a:prstGeom prst="rect">
            <a:avLst/>
          </a:prstGeom>
          <a:solidFill>
            <a:schemeClr val="bg1">
              <a:lumMod val="20000"/>
              <a:lumOff val="80000"/>
            </a:schemeClr>
          </a:solidFill>
        </p:spPr>
        <p:txBody>
          <a:bodyPr wrap="square" rtlCol="0">
            <a:spAutoFit/>
          </a:bodyPr>
          <a:lstStyle/>
          <a:p>
            <a:pPr algn="ctr"/>
            <a:r>
              <a:rPr lang="en-US" dirty="0">
                <a:solidFill>
                  <a:schemeClr val="tx2"/>
                </a:solidFill>
              </a:rPr>
              <a:t>Completely prohibited</a:t>
            </a:r>
          </a:p>
        </p:txBody>
      </p:sp>
      <p:sp>
        <p:nvSpPr>
          <p:cNvPr id="7" name="Slide Number Placeholder 6"/>
          <p:cNvSpPr>
            <a:spLocks noGrp="1"/>
          </p:cNvSpPr>
          <p:nvPr>
            <p:ph type="sldNum" sz="quarter" idx="10"/>
          </p:nvPr>
        </p:nvSpPr>
        <p:spPr/>
        <p:txBody>
          <a:bodyPr/>
          <a:lstStyle/>
          <a:p>
            <a:fld id="{8F01781B-F032-4AB4-8A1F-548D4B1F29A0}" type="slidenum">
              <a:rPr lang="en-US" smtClean="0"/>
              <a:pPr/>
              <a:t>14</a:t>
            </a:fld>
            <a:endParaRPr lang="en-US"/>
          </a:p>
        </p:txBody>
      </p:sp>
    </p:spTree>
    <p:extLst>
      <p:ext uri="{BB962C8B-B14F-4D97-AF65-F5344CB8AC3E}">
        <p14:creationId xmlns:p14="http://schemas.microsoft.com/office/powerpoint/2010/main" val="1287049396"/>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Lobbying and Political Activity</a:t>
            </a:r>
          </a:p>
        </p:txBody>
      </p:sp>
      <p:sp>
        <p:nvSpPr>
          <p:cNvPr id="3" name="Text Placeholder 2"/>
          <p:cNvSpPr>
            <a:spLocks noGrp="1"/>
          </p:cNvSpPr>
          <p:nvPr>
            <p:ph type="body" idx="1"/>
          </p:nvPr>
        </p:nvSpPr>
        <p:spPr>
          <a:xfrm>
            <a:off x="351219" y="1905000"/>
            <a:ext cx="8423275" cy="4197370"/>
          </a:xfrm>
        </p:spPr>
        <p:txBody>
          <a:bodyPr/>
          <a:lstStyle/>
          <a:p>
            <a:r>
              <a:rPr lang="en-US" sz="2400" dirty="0"/>
              <a:t>Opportunities</a:t>
            </a:r>
          </a:p>
          <a:p>
            <a:pPr lvl="1"/>
            <a:r>
              <a:rPr lang="en-US" sz="2400" dirty="0"/>
              <a:t>Education on issues (beware:  avoid endorsements)</a:t>
            </a:r>
          </a:p>
          <a:p>
            <a:pPr lvl="1"/>
            <a:r>
              <a:rPr lang="en-US" sz="2400" dirty="0"/>
              <a:t>Invite the candidate to functions</a:t>
            </a:r>
          </a:p>
          <a:p>
            <a:pPr lvl="2"/>
            <a:r>
              <a:rPr lang="en-US" sz="2400" dirty="0"/>
              <a:t>Invite all candidates</a:t>
            </a:r>
          </a:p>
          <a:p>
            <a:pPr lvl="2"/>
            <a:r>
              <a:rPr lang="en-US" sz="2400" dirty="0"/>
              <a:t>Same opportunity </a:t>
            </a:r>
          </a:p>
          <a:p>
            <a:pPr lvl="2"/>
            <a:r>
              <a:rPr lang="en-US" sz="2400" dirty="0"/>
              <a:t>Appearance of neutrality</a:t>
            </a:r>
          </a:p>
          <a:p>
            <a:pPr lvl="1"/>
            <a:r>
              <a:rPr lang="en-US" sz="2400" dirty="0"/>
              <a:t>Be careful: What is the positive of this for constituents and mission?</a:t>
            </a:r>
          </a:p>
          <a:p>
            <a:pPr marL="457200" lvl="1" indent="0">
              <a:buNone/>
            </a:pPr>
            <a:endParaRPr lang="en-US" sz="2200" dirty="0"/>
          </a:p>
          <a:p>
            <a:pPr lvl="1"/>
            <a:endParaRPr lang="en-US" sz="2200" dirty="0"/>
          </a:p>
          <a:p>
            <a:pPr lvl="1"/>
            <a:endParaRPr lang="en-US" sz="2200" dirty="0"/>
          </a:p>
        </p:txBody>
      </p:sp>
      <p:sp>
        <p:nvSpPr>
          <p:cNvPr id="6" name="Content Placeholder 14"/>
          <p:cNvSpPr txBox="1">
            <a:spLocks/>
          </p:cNvSpPr>
          <p:nvPr/>
        </p:nvSpPr>
        <p:spPr>
          <a:xfrm>
            <a:off x="609600" y="5611823"/>
            <a:ext cx="7646264" cy="457200"/>
          </a:xfrm>
          <a:prstGeom prst="rect">
            <a:avLst/>
          </a:prstGeom>
          <a:solidFill>
            <a:srgbClr val="D9C7E7"/>
          </a:solidFill>
          <a:ln w="19050">
            <a:noFill/>
          </a:ln>
        </p:spPr>
        <p:txBody>
          <a:bodyPr/>
          <a:lstStyle>
            <a:lvl1pPr marL="0" indent="0" algn="l" rtl="0" eaLnBrk="1" fontAlgn="base" hangingPunct="1">
              <a:spcBef>
                <a:spcPct val="20000"/>
              </a:spcBef>
              <a:spcAft>
                <a:spcPct val="0"/>
              </a:spcAft>
              <a:buNone/>
              <a:defRPr sz="1800">
                <a:solidFill>
                  <a:srgbClr val="444545"/>
                </a:solidFill>
                <a:latin typeface="Arial Narrow" panose="020B0606020202030204" pitchFamily="34" charset="0"/>
                <a:ea typeface="+mn-ea"/>
                <a:cs typeface="+mn-cs"/>
              </a:defRPr>
            </a:lvl1pPr>
            <a:lvl2pPr marL="742950" indent="-285750" algn="l" rtl="0" eaLnBrk="1" fontAlgn="base" hangingPunct="1">
              <a:spcBef>
                <a:spcPct val="20000"/>
              </a:spcBef>
              <a:spcAft>
                <a:spcPct val="0"/>
              </a:spcAft>
              <a:buFont typeface="Arial"/>
              <a:buChar char="•"/>
              <a:defRPr sz="1800">
                <a:solidFill>
                  <a:srgbClr val="444545"/>
                </a:solidFill>
                <a:latin typeface="Arial Narrow" panose="020B0606020202030204" pitchFamily="34" charset="0"/>
              </a:defRPr>
            </a:lvl2pPr>
            <a:lvl3pPr marL="1200150" indent="-285750" algn="l" rtl="0" eaLnBrk="1" fontAlgn="base" hangingPunct="1">
              <a:spcBef>
                <a:spcPct val="20000"/>
              </a:spcBef>
              <a:spcAft>
                <a:spcPct val="0"/>
              </a:spcAft>
              <a:buFont typeface="Arial"/>
              <a:buChar char="•"/>
              <a:defRPr sz="1800">
                <a:solidFill>
                  <a:srgbClr val="444545"/>
                </a:solidFill>
                <a:latin typeface="Arial Narrow" panose="020B0606020202030204" pitchFamily="34" charset="0"/>
              </a:defRPr>
            </a:lvl3pPr>
            <a:lvl4pPr marL="1657350" indent="-285750" algn="l" rtl="0" eaLnBrk="1" fontAlgn="base" hangingPunct="1">
              <a:spcBef>
                <a:spcPct val="20000"/>
              </a:spcBef>
              <a:spcAft>
                <a:spcPct val="0"/>
              </a:spcAft>
              <a:buFont typeface="Arial"/>
              <a:buChar char="•"/>
              <a:defRPr sz="1800">
                <a:solidFill>
                  <a:srgbClr val="444545"/>
                </a:solidFill>
                <a:latin typeface="Arial Narrow" panose="020B0606020202030204" pitchFamily="34" charset="0"/>
              </a:defRPr>
            </a:lvl4pPr>
            <a:lvl5pPr marL="2114550" indent="-285750" algn="l" rtl="0" eaLnBrk="1" fontAlgn="base" hangingPunct="1">
              <a:spcBef>
                <a:spcPct val="20000"/>
              </a:spcBef>
              <a:spcAft>
                <a:spcPct val="0"/>
              </a:spcAft>
              <a:buFont typeface="Arial"/>
              <a:buChar char="•"/>
              <a:defRPr sz="1800">
                <a:solidFill>
                  <a:srgbClr val="444545"/>
                </a:solidFill>
                <a:latin typeface="Arial Narrow" panose="020B0606020202030204" pitchFamily="34" charset="0"/>
              </a:defRPr>
            </a:lvl5pPr>
            <a:lvl6pPr marL="2514600" indent="-228600" algn="l" rtl="0" eaLnBrk="1" fontAlgn="base" hangingPunct="1">
              <a:spcBef>
                <a:spcPct val="20000"/>
              </a:spcBef>
              <a:spcAft>
                <a:spcPct val="0"/>
              </a:spcAft>
              <a:buChar char="»"/>
              <a:defRPr sz="2800">
                <a:solidFill>
                  <a:schemeClr val="tx1"/>
                </a:solidFill>
                <a:latin typeface="+mn-lt"/>
              </a:defRPr>
            </a:lvl6pPr>
            <a:lvl7pPr marL="2971800" indent="-228600" algn="l" rtl="0" eaLnBrk="1" fontAlgn="base" hangingPunct="1">
              <a:spcBef>
                <a:spcPct val="20000"/>
              </a:spcBef>
              <a:spcAft>
                <a:spcPct val="0"/>
              </a:spcAft>
              <a:buChar char="»"/>
              <a:defRPr sz="2800">
                <a:solidFill>
                  <a:schemeClr val="tx1"/>
                </a:solidFill>
                <a:latin typeface="+mn-lt"/>
              </a:defRPr>
            </a:lvl7pPr>
            <a:lvl8pPr marL="3429000" indent="-228600" algn="l" rtl="0" eaLnBrk="1" fontAlgn="base" hangingPunct="1">
              <a:spcBef>
                <a:spcPct val="20000"/>
              </a:spcBef>
              <a:spcAft>
                <a:spcPct val="0"/>
              </a:spcAft>
              <a:buChar char="»"/>
              <a:defRPr sz="2800">
                <a:solidFill>
                  <a:schemeClr val="tx1"/>
                </a:solidFill>
                <a:latin typeface="+mn-lt"/>
              </a:defRPr>
            </a:lvl8pPr>
            <a:lvl9pPr marL="3886200" indent="-228600" algn="l" rtl="0" eaLnBrk="1" fontAlgn="base" hangingPunct="1">
              <a:spcBef>
                <a:spcPct val="20000"/>
              </a:spcBef>
              <a:spcAft>
                <a:spcPct val="0"/>
              </a:spcAft>
              <a:buChar char="»"/>
              <a:defRPr sz="2800">
                <a:solidFill>
                  <a:schemeClr val="tx1"/>
                </a:solidFill>
                <a:latin typeface="+mn-lt"/>
              </a:defRPr>
            </a:lvl9pPr>
          </a:lstStyle>
          <a:p>
            <a:pPr marL="457200" lvl="1" indent="0">
              <a:buNone/>
            </a:pPr>
            <a:r>
              <a:rPr lang="en-US" sz="2000" dirty="0">
                <a:solidFill>
                  <a:schemeClr val="tx2"/>
                </a:solidFill>
              </a:rPr>
              <a:t>Avoid the appearance of endorsements by keeping it "fair and balanced"</a:t>
            </a:r>
          </a:p>
        </p:txBody>
      </p:sp>
      <p:sp>
        <p:nvSpPr>
          <p:cNvPr id="5" name="Slide Number Placeholder 4"/>
          <p:cNvSpPr>
            <a:spLocks noGrp="1"/>
          </p:cNvSpPr>
          <p:nvPr>
            <p:ph type="sldNum" sz="quarter" idx="10"/>
          </p:nvPr>
        </p:nvSpPr>
        <p:spPr/>
        <p:txBody>
          <a:bodyPr/>
          <a:lstStyle/>
          <a:p>
            <a:fld id="{8F01781B-F032-4AB4-8A1F-548D4B1F29A0}" type="slidenum">
              <a:rPr lang="en-US" smtClean="0"/>
              <a:pPr/>
              <a:t>15</a:t>
            </a:fld>
            <a:endParaRPr lang="en-US"/>
          </a:p>
        </p:txBody>
      </p:sp>
    </p:spTree>
    <p:extLst>
      <p:ext uri="{BB962C8B-B14F-4D97-AF65-F5344CB8AC3E}">
        <p14:creationId xmlns:p14="http://schemas.microsoft.com/office/powerpoint/2010/main" val="2965498583"/>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Lobbying and Political Activity</a:t>
            </a:r>
          </a:p>
        </p:txBody>
      </p:sp>
      <p:sp>
        <p:nvSpPr>
          <p:cNvPr id="3" name="Text Placeholder 2"/>
          <p:cNvSpPr>
            <a:spLocks noGrp="1"/>
          </p:cNvSpPr>
          <p:nvPr>
            <p:ph type="body" idx="1"/>
          </p:nvPr>
        </p:nvSpPr>
        <p:spPr>
          <a:xfrm>
            <a:off x="351219" y="1905000"/>
            <a:ext cx="8423275" cy="4197370"/>
          </a:xfrm>
        </p:spPr>
        <p:txBody>
          <a:bodyPr/>
          <a:lstStyle/>
          <a:p>
            <a:r>
              <a:rPr lang="en-US" dirty="0"/>
              <a:t>Message to leadership (officers and directors)</a:t>
            </a:r>
          </a:p>
          <a:p>
            <a:pPr lvl="1"/>
            <a:r>
              <a:rPr lang="en-US" dirty="0"/>
              <a:t>"No speaking on behalf of organization"</a:t>
            </a:r>
          </a:p>
          <a:p>
            <a:pPr lvl="1"/>
            <a:r>
              <a:rPr lang="en-US" dirty="0"/>
              <a:t>Hold events off-campus </a:t>
            </a:r>
          </a:p>
          <a:p>
            <a:pPr lvl="1"/>
            <a:r>
              <a:rPr lang="en-US" dirty="0"/>
              <a:t>Monitor your publications and communications </a:t>
            </a:r>
          </a:p>
          <a:p>
            <a:pPr lvl="1"/>
            <a:r>
              <a:rPr lang="en-US" dirty="0"/>
              <a:t>Monitor your website </a:t>
            </a:r>
          </a:p>
          <a:p>
            <a:pPr marL="457200" lvl="1" indent="0">
              <a:buNone/>
            </a:pPr>
            <a:endParaRPr lang="en-US" sz="2200" dirty="0"/>
          </a:p>
          <a:p>
            <a:pPr lvl="1"/>
            <a:endParaRPr lang="en-US" sz="2200" dirty="0"/>
          </a:p>
          <a:p>
            <a:pPr lvl="1"/>
            <a:endParaRPr lang="en-US" sz="2200" dirty="0"/>
          </a:p>
        </p:txBody>
      </p:sp>
      <p:pic>
        <p:nvPicPr>
          <p:cNvPr id="7" name="Picture 6"/>
          <p:cNvPicPr>
            <a:picLocks/>
          </p:cNvPicPr>
          <p:nvPr/>
        </p:nvPicPr>
        <p:blipFill>
          <a:blip r:embed="rId3">
            <a:extLst>
              <a:ext uri="{28A0092B-C50C-407E-A947-70E740481C1C}">
                <a14:useLocalDpi xmlns:a14="http://schemas.microsoft.com/office/drawing/2010/main" val="0"/>
              </a:ext>
            </a:extLst>
          </a:blip>
          <a:stretch>
            <a:fillRect/>
          </a:stretch>
        </p:blipFill>
        <p:spPr>
          <a:xfrm>
            <a:off x="5867400" y="3797741"/>
            <a:ext cx="2880360" cy="2880360"/>
          </a:xfrm>
          <a:prstGeom prst="rect">
            <a:avLst/>
          </a:prstGeom>
        </p:spPr>
      </p:pic>
      <p:sp>
        <p:nvSpPr>
          <p:cNvPr id="5" name="Slide Number Placeholder 4"/>
          <p:cNvSpPr>
            <a:spLocks noGrp="1"/>
          </p:cNvSpPr>
          <p:nvPr>
            <p:ph type="sldNum" sz="quarter" idx="10"/>
          </p:nvPr>
        </p:nvSpPr>
        <p:spPr/>
        <p:txBody>
          <a:bodyPr/>
          <a:lstStyle/>
          <a:p>
            <a:fld id="{8F01781B-F032-4AB4-8A1F-548D4B1F29A0}" type="slidenum">
              <a:rPr lang="en-US" smtClean="0"/>
              <a:pPr/>
              <a:t>16</a:t>
            </a:fld>
            <a:endParaRPr lang="en-US"/>
          </a:p>
        </p:txBody>
      </p:sp>
    </p:spTree>
    <p:extLst>
      <p:ext uri="{BB962C8B-B14F-4D97-AF65-F5344CB8AC3E}">
        <p14:creationId xmlns:p14="http://schemas.microsoft.com/office/powerpoint/2010/main" val="1692685805"/>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p:txBody>
          <a:bodyPr/>
          <a:lstStyle/>
          <a:p>
            <a:r>
              <a:rPr lang="en-US" dirty="0"/>
              <a:t>Employment Taxes</a:t>
            </a:r>
          </a:p>
        </p:txBody>
      </p:sp>
      <p:sp>
        <p:nvSpPr>
          <p:cNvPr id="2" name="Slide Number Placeholder 1"/>
          <p:cNvSpPr>
            <a:spLocks noGrp="1"/>
          </p:cNvSpPr>
          <p:nvPr>
            <p:ph type="sldNum" sz="quarter" idx="11"/>
          </p:nvPr>
        </p:nvSpPr>
        <p:spPr/>
        <p:txBody>
          <a:bodyPr/>
          <a:lstStyle/>
          <a:p>
            <a:fld id="{85F236F5-5CB6-4996-B765-3100645162AC}" type="slidenum">
              <a:rPr lang="en-US" smtClean="0"/>
              <a:pPr/>
              <a:t>17</a:t>
            </a:fld>
            <a:endParaRPr lang="en-US"/>
          </a:p>
        </p:txBody>
      </p:sp>
    </p:spTree>
    <p:extLst>
      <p:ext uri="{BB962C8B-B14F-4D97-AF65-F5344CB8AC3E}">
        <p14:creationId xmlns:p14="http://schemas.microsoft.com/office/powerpoint/2010/main" val="751728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Fair Labor Standards Act (FLSA)</a:t>
            </a:r>
            <a:br>
              <a:rPr lang="en-US" dirty="0"/>
            </a:br>
            <a:endParaRPr lang="en-US" dirty="0"/>
          </a:p>
        </p:txBody>
      </p:sp>
      <p:sp>
        <p:nvSpPr>
          <p:cNvPr id="3" name="Text Placeholder 2"/>
          <p:cNvSpPr>
            <a:spLocks noGrp="1"/>
          </p:cNvSpPr>
          <p:nvPr>
            <p:ph type="body" idx="1"/>
          </p:nvPr>
        </p:nvSpPr>
        <p:spPr>
          <a:xfrm>
            <a:off x="351219" y="1905000"/>
            <a:ext cx="8423275" cy="4197370"/>
          </a:xfrm>
        </p:spPr>
        <p:txBody>
          <a:bodyPr/>
          <a:lstStyle/>
          <a:p>
            <a:pPr marL="0" indent="0">
              <a:buNone/>
            </a:pPr>
            <a:r>
              <a:rPr lang="en-US" sz="2000" dirty="0"/>
              <a:t>Department of Labor – The "Final Rule"</a:t>
            </a:r>
          </a:p>
          <a:p>
            <a:r>
              <a:rPr lang="en-US" sz="2000" dirty="0"/>
              <a:t>New minimum salary level required for </a:t>
            </a:r>
            <a:r>
              <a:rPr lang="en-US" sz="2000" b="1" dirty="0">
                <a:solidFill>
                  <a:srgbClr val="4F2683"/>
                </a:solidFill>
              </a:rPr>
              <a:t>'exempt'</a:t>
            </a:r>
            <a:r>
              <a:rPr lang="en-US" sz="2000" dirty="0"/>
              <a:t> employees</a:t>
            </a:r>
          </a:p>
          <a:p>
            <a:pPr lvl="1"/>
            <a:r>
              <a:rPr lang="en-US" sz="2000" dirty="0"/>
              <a:t>Executive, administration, and professional 'white collar' jobs</a:t>
            </a:r>
          </a:p>
          <a:p>
            <a:pPr lvl="1"/>
            <a:r>
              <a:rPr lang="en-US" sz="2000" dirty="0"/>
              <a:t>Old minimum:  $455 / week ($23,660 / year)</a:t>
            </a:r>
          </a:p>
          <a:p>
            <a:pPr lvl="1"/>
            <a:r>
              <a:rPr lang="en-US" sz="2000" b="1" dirty="0">
                <a:solidFill>
                  <a:srgbClr val="4F2683"/>
                </a:solidFill>
              </a:rPr>
              <a:t>New minimum</a:t>
            </a:r>
            <a:r>
              <a:rPr lang="en-US" sz="2000" dirty="0"/>
              <a:t>:  $913 / week ($47,476 / year)</a:t>
            </a:r>
          </a:p>
          <a:p>
            <a:pPr lvl="2"/>
            <a:r>
              <a:rPr lang="en-US" sz="2000" dirty="0"/>
              <a:t>Effective </a:t>
            </a:r>
            <a:r>
              <a:rPr lang="en-US" sz="2000" b="1" dirty="0">
                <a:solidFill>
                  <a:srgbClr val="4F2683"/>
                </a:solidFill>
              </a:rPr>
              <a:t>December 1, 2016</a:t>
            </a:r>
          </a:p>
          <a:p>
            <a:pPr lvl="1"/>
            <a:endParaRPr lang="en-US" sz="2000" dirty="0"/>
          </a:p>
          <a:p>
            <a:r>
              <a:rPr lang="en-US" sz="2000" dirty="0"/>
              <a:t>Up to 10% of the salary can be nondiscretionary incentive payments (must pay quarterly)</a:t>
            </a:r>
          </a:p>
          <a:p>
            <a:r>
              <a:rPr lang="en-US" sz="2000" dirty="0"/>
              <a:t>Highly-compensated employee exemption raises to $134,004</a:t>
            </a:r>
          </a:p>
          <a:p>
            <a:r>
              <a:rPr lang="en-US" sz="2000" dirty="0"/>
              <a:t>Watch for automatic increases every 3 years</a:t>
            </a:r>
          </a:p>
          <a:p>
            <a:pPr marL="0" indent="0">
              <a:buNone/>
            </a:pPr>
            <a:endParaRPr lang="en-US" sz="2200" dirty="0"/>
          </a:p>
          <a:p>
            <a:pPr lvl="1"/>
            <a:endParaRPr lang="en-US" sz="2200" dirty="0"/>
          </a:p>
          <a:p>
            <a:pPr lvl="1"/>
            <a:endParaRPr lang="en-US" sz="2200" dirty="0"/>
          </a:p>
        </p:txBody>
      </p:sp>
      <p:sp>
        <p:nvSpPr>
          <p:cNvPr id="5" name="Slide Number Placeholder 4"/>
          <p:cNvSpPr>
            <a:spLocks noGrp="1"/>
          </p:cNvSpPr>
          <p:nvPr>
            <p:ph type="sldNum" sz="quarter" idx="10"/>
          </p:nvPr>
        </p:nvSpPr>
        <p:spPr/>
        <p:txBody>
          <a:bodyPr/>
          <a:lstStyle/>
          <a:p>
            <a:fld id="{8F01781B-F032-4AB4-8A1F-548D4B1F29A0}" type="slidenum">
              <a:rPr lang="en-US" smtClean="0"/>
              <a:pPr/>
              <a:t>18</a:t>
            </a:fld>
            <a:endParaRPr lang="en-US"/>
          </a:p>
        </p:txBody>
      </p:sp>
    </p:spTree>
    <p:extLst>
      <p:ext uri="{BB962C8B-B14F-4D97-AF65-F5344CB8AC3E}">
        <p14:creationId xmlns:p14="http://schemas.microsoft.com/office/powerpoint/2010/main" val="829749607"/>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p:txBody>
          <a:bodyPr/>
          <a:lstStyle/>
          <a:p>
            <a:r>
              <a:rPr lang="en-US" dirty="0"/>
              <a:t>Update:  Deferred Compensation – 457(f) </a:t>
            </a:r>
          </a:p>
        </p:txBody>
      </p:sp>
      <p:sp>
        <p:nvSpPr>
          <p:cNvPr id="2" name="Slide Number Placeholder 1"/>
          <p:cNvSpPr>
            <a:spLocks noGrp="1"/>
          </p:cNvSpPr>
          <p:nvPr>
            <p:ph type="sldNum" sz="quarter" idx="11"/>
          </p:nvPr>
        </p:nvSpPr>
        <p:spPr/>
        <p:txBody>
          <a:bodyPr/>
          <a:lstStyle/>
          <a:p>
            <a:fld id="{85F236F5-5CB6-4996-B765-3100645162AC}" type="slidenum">
              <a:rPr lang="en-US" smtClean="0"/>
              <a:pPr/>
              <a:t>19</a:t>
            </a:fld>
            <a:endParaRPr lang="en-US"/>
          </a:p>
        </p:txBody>
      </p:sp>
    </p:spTree>
    <p:extLst>
      <p:ext uri="{BB962C8B-B14F-4D97-AF65-F5344CB8AC3E}">
        <p14:creationId xmlns:p14="http://schemas.microsoft.com/office/powerpoint/2010/main" val="2475202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a:xfrm>
            <a:off x="355600" y="512763"/>
            <a:ext cx="8102600" cy="782637"/>
          </a:xfrm>
        </p:spPr>
        <p:txBody>
          <a:bodyPr/>
          <a:lstStyle/>
          <a:p>
            <a:r>
              <a:rPr lang="en-US" dirty="0">
                <a:solidFill>
                  <a:schemeClr val="tx2"/>
                </a:solidFill>
              </a:rPr>
              <a:t>Learning objectives</a:t>
            </a:r>
          </a:p>
        </p:txBody>
      </p:sp>
      <p:sp>
        <p:nvSpPr>
          <p:cNvPr id="9" name="Text Placeholder 8"/>
          <p:cNvSpPr>
            <a:spLocks noGrp="1"/>
          </p:cNvSpPr>
          <p:nvPr>
            <p:ph type="body" sz="quarter" idx="10"/>
          </p:nvPr>
        </p:nvSpPr>
        <p:spPr>
          <a:xfrm>
            <a:off x="355600" y="1981200"/>
            <a:ext cx="4826000" cy="4038600"/>
          </a:xfrm>
        </p:spPr>
        <p:txBody>
          <a:bodyPr>
            <a:normAutofit/>
          </a:bodyPr>
          <a:lstStyle/>
          <a:p>
            <a:pPr>
              <a:spcBef>
                <a:spcPts val="600"/>
              </a:spcBef>
              <a:spcAft>
                <a:spcPts val="600"/>
              </a:spcAft>
            </a:pPr>
            <a:r>
              <a:rPr lang="en-US" dirty="0"/>
              <a:t>Examine areas of IRS focus for tax-exempt hospitals </a:t>
            </a:r>
          </a:p>
          <a:p>
            <a:pPr>
              <a:spcBef>
                <a:spcPts val="600"/>
              </a:spcBef>
              <a:spcAft>
                <a:spcPts val="600"/>
              </a:spcAft>
            </a:pPr>
            <a:r>
              <a:rPr lang="en-US" dirty="0"/>
              <a:t>Identify requirements on lobbying and political activities</a:t>
            </a:r>
          </a:p>
          <a:p>
            <a:pPr>
              <a:spcBef>
                <a:spcPts val="600"/>
              </a:spcBef>
              <a:spcAft>
                <a:spcPts val="600"/>
              </a:spcAft>
            </a:pPr>
            <a:r>
              <a:rPr lang="en-US" dirty="0"/>
              <a:t>Explain new tax developments</a:t>
            </a:r>
          </a:p>
          <a:p>
            <a:pPr marL="0" indent="0">
              <a:spcBef>
                <a:spcPts val="600"/>
              </a:spcBef>
              <a:spcAft>
                <a:spcPts val="600"/>
              </a:spcAft>
              <a:buNone/>
            </a:pPr>
            <a:endParaRPr lang="en-US" dirty="0"/>
          </a:p>
        </p:txBody>
      </p:sp>
      <p:pic>
        <p:nvPicPr>
          <p:cNvPr id="4098" name="Picture 2" descr="D:\Users\US39974\Desktop\target_lavendar_7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905000"/>
            <a:ext cx="3962400" cy="39624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3"/>
          </p:nvPr>
        </p:nvSpPr>
        <p:spPr/>
        <p:txBody>
          <a:bodyPr/>
          <a:lstStyle/>
          <a:p>
            <a:fld id="{497BCD36-6E29-4461-B969-7D78552747F4}" type="slidenum">
              <a:rPr lang="en-US" smtClean="0"/>
              <a:pPr/>
              <a:t>2</a:t>
            </a:fld>
            <a:endParaRPr lang="en-US"/>
          </a:p>
        </p:txBody>
      </p:sp>
    </p:spTree>
    <p:extLst>
      <p:ext uri="{BB962C8B-B14F-4D97-AF65-F5344CB8AC3E}">
        <p14:creationId xmlns:p14="http://schemas.microsoft.com/office/powerpoint/2010/main" val="3240628926"/>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IRS's New Proposed Regulations </a:t>
            </a:r>
          </a:p>
        </p:txBody>
      </p:sp>
      <p:sp>
        <p:nvSpPr>
          <p:cNvPr id="3" name="Text Placeholder 2"/>
          <p:cNvSpPr>
            <a:spLocks noGrp="1"/>
          </p:cNvSpPr>
          <p:nvPr>
            <p:ph type="body" idx="1"/>
          </p:nvPr>
        </p:nvSpPr>
        <p:spPr>
          <a:xfrm>
            <a:off x="381000" y="2057400"/>
            <a:ext cx="8423275" cy="4197370"/>
          </a:xfrm>
        </p:spPr>
        <p:txBody>
          <a:bodyPr/>
          <a:lstStyle/>
          <a:p>
            <a:r>
              <a:rPr lang="en-US" sz="2400" dirty="0"/>
              <a:t>Some of the guidance provided under the new regulations makes </a:t>
            </a:r>
            <a:r>
              <a:rPr lang="en-US" sz="2400" b="1" dirty="0">
                <a:solidFill>
                  <a:srgbClr val="61428C"/>
                </a:solidFill>
              </a:rPr>
              <a:t>designing plans</a:t>
            </a:r>
            <a:r>
              <a:rPr lang="en-US" sz="2400" b="1" dirty="0"/>
              <a:t> </a:t>
            </a:r>
            <a:r>
              <a:rPr lang="en-US" sz="2400" dirty="0"/>
              <a:t>around the taxed-upon-vesting rule </a:t>
            </a:r>
            <a:r>
              <a:rPr lang="en-US" sz="2400" b="1" dirty="0">
                <a:solidFill>
                  <a:srgbClr val="61428C"/>
                </a:solidFill>
              </a:rPr>
              <a:t>more user-friendly</a:t>
            </a:r>
            <a:r>
              <a:rPr lang="en-US" sz="2400" dirty="0"/>
              <a:t>:</a:t>
            </a:r>
          </a:p>
          <a:p>
            <a:pPr lvl="1"/>
            <a:r>
              <a:rPr lang="en-US" sz="2400" dirty="0"/>
              <a:t>Short-term deferrals not subject to the 457(f) rules</a:t>
            </a:r>
          </a:p>
          <a:p>
            <a:pPr lvl="1"/>
            <a:r>
              <a:rPr lang="en-US" sz="2400" dirty="0"/>
              <a:t>Covenants not to compete may be used to delay vesting</a:t>
            </a:r>
          </a:p>
          <a:p>
            <a:pPr lvl="1"/>
            <a:r>
              <a:rPr lang="en-US" sz="2400" dirty="0"/>
              <a:t>Vesting dates may be pushed out to a later date (rules apply)</a:t>
            </a:r>
          </a:p>
          <a:p>
            <a:pPr lvl="1"/>
            <a:r>
              <a:rPr lang="en-US" sz="2400" dirty="0"/>
              <a:t>Employees may make elective deferrals from current compensation</a:t>
            </a:r>
          </a:p>
          <a:p>
            <a:pPr lvl="1"/>
            <a:endParaRPr lang="en-US" dirty="0"/>
          </a:p>
        </p:txBody>
      </p:sp>
      <p:sp>
        <p:nvSpPr>
          <p:cNvPr id="5" name="Slide Number Placeholder 4"/>
          <p:cNvSpPr>
            <a:spLocks noGrp="1"/>
          </p:cNvSpPr>
          <p:nvPr>
            <p:ph type="sldNum" sz="quarter" idx="10"/>
          </p:nvPr>
        </p:nvSpPr>
        <p:spPr/>
        <p:txBody>
          <a:bodyPr/>
          <a:lstStyle/>
          <a:p>
            <a:fld id="{8F01781B-F032-4AB4-8A1F-548D4B1F29A0}" type="slidenum">
              <a:rPr lang="en-US" smtClean="0"/>
              <a:pPr/>
              <a:t>20</a:t>
            </a:fld>
            <a:endParaRPr lang="en-US"/>
          </a:p>
        </p:txBody>
      </p:sp>
    </p:spTree>
    <p:extLst>
      <p:ext uri="{BB962C8B-B14F-4D97-AF65-F5344CB8AC3E}">
        <p14:creationId xmlns:p14="http://schemas.microsoft.com/office/powerpoint/2010/main" val="84087490"/>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Short-Term Deferrals </a:t>
            </a:r>
          </a:p>
        </p:txBody>
      </p:sp>
      <p:sp>
        <p:nvSpPr>
          <p:cNvPr id="3" name="Text Placeholder 2"/>
          <p:cNvSpPr>
            <a:spLocks noGrp="1"/>
          </p:cNvSpPr>
          <p:nvPr>
            <p:ph type="body" idx="1"/>
          </p:nvPr>
        </p:nvSpPr>
        <p:spPr>
          <a:xfrm>
            <a:off x="351219" y="1905000"/>
            <a:ext cx="8423275" cy="4197370"/>
          </a:xfrm>
        </p:spPr>
        <p:txBody>
          <a:bodyPr/>
          <a:lstStyle/>
          <a:p>
            <a:r>
              <a:rPr lang="en-US" sz="2000" dirty="0"/>
              <a:t>Under this concept borrowed from section 409A, if the receipt of income is only </a:t>
            </a:r>
            <a:r>
              <a:rPr lang="en-US" sz="2000" b="1" dirty="0">
                <a:solidFill>
                  <a:srgbClr val="61428C"/>
                </a:solidFill>
              </a:rPr>
              <a:t>delayed for a short period of time </a:t>
            </a:r>
            <a:r>
              <a:rPr lang="en-US" sz="2000" dirty="0"/>
              <a:t>the arrangement is not treated as a deferred compensation plan subject to section 457(f)</a:t>
            </a:r>
          </a:p>
          <a:p>
            <a:endParaRPr lang="en-US" sz="2000" dirty="0"/>
          </a:p>
          <a:p>
            <a:r>
              <a:rPr lang="en-US" sz="2000" dirty="0"/>
              <a:t>Preliminary definitional note:</a:t>
            </a:r>
          </a:p>
          <a:p>
            <a:pPr lvl="1"/>
            <a:r>
              <a:rPr lang="en-US" sz="2000" dirty="0"/>
              <a:t>"Vesting" occurs when an employee's right to a payment is no longer subject to a "substantial risk of forfeiture"</a:t>
            </a:r>
          </a:p>
          <a:p>
            <a:pPr lvl="1"/>
            <a:endParaRPr lang="en-US" sz="2000" dirty="0"/>
          </a:p>
          <a:p>
            <a:pPr lvl="1"/>
            <a:r>
              <a:rPr lang="en-US" sz="2000" dirty="0"/>
              <a:t>A "substantial risk of forfeiture" means the payment is subject to </a:t>
            </a:r>
          </a:p>
          <a:p>
            <a:pPr lvl="2"/>
            <a:r>
              <a:rPr lang="en-US" sz="2000" dirty="0"/>
              <a:t>the performance of substantial future services by the employee, or</a:t>
            </a:r>
          </a:p>
          <a:p>
            <a:pPr lvl="2"/>
            <a:r>
              <a:rPr lang="en-US" sz="2000" dirty="0"/>
              <a:t>the occurrence of a condition that is related to a purpose of the compensation</a:t>
            </a:r>
          </a:p>
          <a:p>
            <a:pPr lvl="2"/>
            <a:endParaRPr lang="en-US" sz="2400" dirty="0"/>
          </a:p>
        </p:txBody>
      </p:sp>
      <p:sp>
        <p:nvSpPr>
          <p:cNvPr id="5" name="Slide Number Placeholder 4"/>
          <p:cNvSpPr>
            <a:spLocks noGrp="1"/>
          </p:cNvSpPr>
          <p:nvPr>
            <p:ph type="sldNum" sz="quarter" idx="10"/>
          </p:nvPr>
        </p:nvSpPr>
        <p:spPr/>
        <p:txBody>
          <a:bodyPr/>
          <a:lstStyle/>
          <a:p>
            <a:fld id="{8F01781B-F032-4AB4-8A1F-548D4B1F29A0}" type="slidenum">
              <a:rPr lang="en-US" smtClean="0"/>
              <a:pPr/>
              <a:t>21</a:t>
            </a:fld>
            <a:endParaRPr lang="en-US"/>
          </a:p>
        </p:txBody>
      </p:sp>
    </p:spTree>
    <p:extLst>
      <p:ext uri="{BB962C8B-B14F-4D97-AF65-F5344CB8AC3E}">
        <p14:creationId xmlns:p14="http://schemas.microsoft.com/office/powerpoint/2010/main" val="1131347084"/>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Short-Term Deferrals </a:t>
            </a:r>
          </a:p>
        </p:txBody>
      </p:sp>
      <p:sp>
        <p:nvSpPr>
          <p:cNvPr id="3" name="Text Placeholder 2"/>
          <p:cNvSpPr>
            <a:spLocks noGrp="1"/>
          </p:cNvSpPr>
          <p:nvPr>
            <p:ph type="body" idx="1"/>
          </p:nvPr>
        </p:nvSpPr>
        <p:spPr>
          <a:xfrm>
            <a:off x="351219" y="1905000"/>
            <a:ext cx="8423275" cy="4197370"/>
          </a:xfrm>
        </p:spPr>
        <p:txBody>
          <a:bodyPr/>
          <a:lstStyle/>
          <a:p>
            <a:r>
              <a:rPr lang="en-US" sz="2200" b="1" dirty="0"/>
              <a:t>The rule:</a:t>
            </a:r>
          </a:p>
          <a:p>
            <a:endParaRPr lang="en-US" sz="2200" dirty="0"/>
          </a:p>
          <a:p>
            <a:pPr lvl="1"/>
            <a:r>
              <a:rPr lang="en-US" sz="2200" dirty="0">
                <a:ea typeface="+mn-ea"/>
                <a:cs typeface="+mn-cs"/>
              </a:rPr>
              <a:t>Deferral of compensation does not occur if the compensation is </a:t>
            </a:r>
            <a:r>
              <a:rPr lang="en-US" sz="2200" b="1" dirty="0">
                <a:solidFill>
                  <a:srgbClr val="61428C"/>
                </a:solidFill>
                <a:ea typeface="+mn-ea"/>
                <a:cs typeface="+mn-cs"/>
              </a:rPr>
              <a:t>required to be paid </a:t>
            </a:r>
            <a:r>
              <a:rPr lang="en-US" sz="2200" dirty="0">
                <a:ea typeface="+mn-ea"/>
                <a:cs typeface="+mn-cs"/>
              </a:rPr>
              <a:t>(and is actually paid) no later than the later of:</a:t>
            </a:r>
          </a:p>
          <a:p>
            <a:pPr marL="457200" lvl="1" indent="0">
              <a:buNone/>
            </a:pPr>
            <a:endParaRPr lang="en-US" sz="2200" dirty="0">
              <a:ea typeface="+mn-ea"/>
              <a:cs typeface="+mn-cs"/>
            </a:endParaRPr>
          </a:p>
          <a:p>
            <a:pPr lvl="2"/>
            <a:r>
              <a:rPr lang="en-US" sz="2200" dirty="0">
                <a:ea typeface="+mn-ea"/>
                <a:cs typeface="+mn-cs"/>
              </a:rPr>
              <a:t>the 15th day of the third month of the employee's taxable year (Usually March 15) following the year of vesting, or</a:t>
            </a:r>
          </a:p>
          <a:p>
            <a:pPr marL="914400" lvl="2" indent="0">
              <a:buNone/>
            </a:pPr>
            <a:endParaRPr lang="en-US" sz="2200" dirty="0">
              <a:ea typeface="+mn-ea"/>
              <a:cs typeface="+mn-cs"/>
            </a:endParaRPr>
          </a:p>
          <a:p>
            <a:pPr lvl="2"/>
            <a:r>
              <a:rPr lang="en-US" sz="2200" dirty="0">
                <a:ea typeface="+mn-ea"/>
                <a:cs typeface="+mn-cs"/>
              </a:rPr>
              <a:t>the 15</a:t>
            </a:r>
            <a:r>
              <a:rPr lang="en-US" sz="2200" baseline="30000" dirty="0">
                <a:ea typeface="+mn-ea"/>
                <a:cs typeface="+mn-cs"/>
              </a:rPr>
              <a:t>th</a:t>
            </a:r>
            <a:r>
              <a:rPr lang="en-US" sz="2200" dirty="0">
                <a:ea typeface="+mn-ea"/>
                <a:cs typeface="+mn-cs"/>
              </a:rPr>
              <a:t> day of the third month of the employer's taxable year following the year of vesting</a:t>
            </a:r>
          </a:p>
        </p:txBody>
      </p:sp>
      <p:pic>
        <p:nvPicPr>
          <p:cNvPr id="5" name="Picture 4"/>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7315200" y="1905000"/>
            <a:ext cx="838200" cy="838200"/>
          </a:xfrm>
          <a:prstGeom prst="rect">
            <a:avLst/>
          </a:prstGeom>
        </p:spPr>
      </p:pic>
      <p:sp>
        <p:nvSpPr>
          <p:cNvPr id="6" name="Slide Number Placeholder 5"/>
          <p:cNvSpPr>
            <a:spLocks noGrp="1"/>
          </p:cNvSpPr>
          <p:nvPr>
            <p:ph type="sldNum" sz="quarter" idx="10"/>
          </p:nvPr>
        </p:nvSpPr>
        <p:spPr/>
        <p:txBody>
          <a:bodyPr/>
          <a:lstStyle/>
          <a:p>
            <a:fld id="{8F01781B-F032-4AB4-8A1F-548D4B1F29A0}" type="slidenum">
              <a:rPr lang="en-US" smtClean="0"/>
              <a:pPr/>
              <a:t>22</a:t>
            </a:fld>
            <a:endParaRPr lang="en-US"/>
          </a:p>
        </p:txBody>
      </p:sp>
    </p:spTree>
    <p:extLst>
      <p:ext uri="{BB962C8B-B14F-4D97-AF65-F5344CB8AC3E}">
        <p14:creationId xmlns:p14="http://schemas.microsoft.com/office/powerpoint/2010/main" val="114172387"/>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Covenants Not To Compete</a:t>
            </a:r>
          </a:p>
        </p:txBody>
      </p:sp>
      <p:sp>
        <p:nvSpPr>
          <p:cNvPr id="3" name="Text Placeholder 2"/>
          <p:cNvSpPr>
            <a:spLocks noGrp="1"/>
          </p:cNvSpPr>
          <p:nvPr>
            <p:ph type="body" idx="1"/>
          </p:nvPr>
        </p:nvSpPr>
        <p:spPr>
          <a:xfrm>
            <a:off x="351219" y="1905000"/>
            <a:ext cx="8423275" cy="4197370"/>
          </a:xfrm>
        </p:spPr>
        <p:txBody>
          <a:bodyPr/>
          <a:lstStyle/>
          <a:p>
            <a:r>
              <a:rPr lang="en-US" sz="2000" dirty="0"/>
              <a:t>Reversing earlier guidance, the new regulations permit treating  </a:t>
            </a:r>
            <a:r>
              <a:rPr lang="en-US" sz="2000" b="1" dirty="0">
                <a:solidFill>
                  <a:srgbClr val="61428C"/>
                </a:solidFill>
              </a:rPr>
              <a:t>covenants not to compete </a:t>
            </a:r>
            <a:r>
              <a:rPr lang="en-US" sz="2000" dirty="0"/>
              <a:t>as creating a substantial risk of forfeiture.</a:t>
            </a:r>
          </a:p>
          <a:p>
            <a:pPr marL="0" indent="0">
              <a:buNone/>
            </a:pPr>
            <a:endParaRPr lang="en-US" sz="2000" dirty="0"/>
          </a:p>
          <a:p>
            <a:r>
              <a:rPr lang="en-US" sz="2000" b="1" dirty="0"/>
              <a:t>The rule: </a:t>
            </a:r>
            <a:r>
              <a:rPr lang="en-US" sz="2000" dirty="0"/>
              <a:t>This treatment permitted if and only if…</a:t>
            </a:r>
          </a:p>
          <a:p>
            <a:pPr lvl="1"/>
            <a:r>
              <a:rPr lang="en-US" sz="2000" dirty="0"/>
              <a:t>The covenant not to compete is a written agreement enforceable under applicable law</a:t>
            </a:r>
          </a:p>
          <a:p>
            <a:pPr lvl="1"/>
            <a:r>
              <a:rPr lang="en-US" sz="2000" dirty="0"/>
              <a:t>The employer consistently makes reasonable efforts to confirm compliance with the agreement</a:t>
            </a:r>
          </a:p>
          <a:p>
            <a:pPr lvl="1"/>
            <a:r>
              <a:rPr lang="en-US" sz="2000" dirty="0"/>
              <a:t>At the time of the agreement the employer has a bona fide interest in preventing the employee from competing and the employee has a bona fide interest in competing</a:t>
            </a:r>
          </a:p>
          <a:p>
            <a:pPr lvl="2"/>
            <a:r>
              <a:rPr lang="en-US" sz="2000" dirty="0"/>
              <a:t>(Think about retirement agreements here)</a:t>
            </a:r>
          </a:p>
          <a:p>
            <a:pPr lvl="1"/>
            <a:endParaRPr lang="en-US" sz="2200" b="1" dirty="0"/>
          </a:p>
          <a:p>
            <a:pPr lvl="1"/>
            <a:endParaRPr lang="en-US" sz="2200" dirty="0"/>
          </a:p>
        </p:txBody>
      </p:sp>
      <p:sp>
        <p:nvSpPr>
          <p:cNvPr id="5" name="Slide Number Placeholder 4"/>
          <p:cNvSpPr>
            <a:spLocks noGrp="1"/>
          </p:cNvSpPr>
          <p:nvPr>
            <p:ph type="sldNum" sz="quarter" idx="10"/>
          </p:nvPr>
        </p:nvSpPr>
        <p:spPr/>
        <p:txBody>
          <a:bodyPr/>
          <a:lstStyle/>
          <a:p>
            <a:fld id="{8F01781B-F032-4AB4-8A1F-548D4B1F29A0}" type="slidenum">
              <a:rPr lang="en-US" smtClean="0"/>
              <a:pPr/>
              <a:t>23</a:t>
            </a:fld>
            <a:endParaRPr lang="en-US"/>
          </a:p>
        </p:txBody>
      </p:sp>
    </p:spTree>
    <p:extLst>
      <p:ext uri="{BB962C8B-B14F-4D97-AF65-F5344CB8AC3E}">
        <p14:creationId xmlns:p14="http://schemas.microsoft.com/office/powerpoint/2010/main" val="3466115640"/>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Delaying Vesting Dates</a:t>
            </a:r>
          </a:p>
        </p:txBody>
      </p:sp>
      <p:sp>
        <p:nvSpPr>
          <p:cNvPr id="3" name="Text Placeholder 2"/>
          <p:cNvSpPr>
            <a:spLocks noGrp="1"/>
          </p:cNvSpPr>
          <p:nvPr>
            <p:ph type="body" idx="1"/>
          </p:nvPr>
        </p:nvSpPr>
        <p:spPr>
          <a:xfrm>
            <a:off x="351219" y="1905000"/>
            <a:ext cx="8423275" cy="4197370"/>
          </a:xfrm>
        </p:spPr>
        <p:txBody>
          <a:bodyPr/>
          <a:lstStyle/>
          <a:p>
            <a:r>
              <a:rPr lang="en-US" sz="2000" dirty="0"/>
              <a:t>Often called a "</a:t>
            </a:r>
            <a:r>
              <a:rPr lang="en-US" sz="2000" b="1" dirty="0">
                <a:solidFill>
                  <a:srgbClr val="61428C"/>
                </a:solidFill>
              </a:rPr>
              <a:t>rolling risk of forfeiture</a:t>
            </a:r>
            <a:r>
              <a:rPr lang="en-US" sz="2000" dirty="0"/>
              <a:t>" the new regulations permit employees to defer the initial vesting date to a later date.</a:t>
            </a:r>
          </a:p>
          <a:p>
            <a:pPr marL="0" indent="0">
              <a:buNone/>
            </a:pPr>
            <a:endParaRPr lang="en-US" sz="2000" dirty="0"/>
          </a:p>
          <a:p>
            <a:r>
              <a:rPr lang="en-US" sz="2000" b="1" dirty="0"/>
              <a:t>The rule: </a:t>
            </a:r>
            <a:r>
              <a:rPr lang="en-US" sz="2000" dirty="0"/>
              <a:t>Delayed vesting permitted it:</a:t>
            </a:r>
          </a:p>
          <a:p>
            <a:pPr lvl="1"/>
            <a:r>
              <a:rPr lang="en-US" sz="2000" dirty="0"/>
              <a:t>The present value of the benefit must be materially greater on the delayed vesting date than the original vesting date</a:t>
            </a:r>
          </a:p>
          <a:p>
            <a:pPr lvl="1"/>
            <a:r>
              <a:rPr lang="en-US" sz="2000" dirty="0"/>
              <a:t>The delayed vesting date must require substantial future services (or a noncompete) until that vesting date</a:t>
            </a:r>
          </a:p>
          <a:p>
            <a:pPr lvl="1"/>
            <a:r>
              <a:rPr lang="en-US" sz="2000" dirty="0"/>
              <a:t>The delayed vesting date must be at least two years subsequent to the original vesting date</a:t>
            </a:r>
          </a:p>
          <a:p>
            <a:pPr lvl="1"/>
            <a:r>
              <a:rPr lang="en-US" sz="2000" dirty="0"/>
              <a:t>Parties must agree in writing to the delayed vesting date at least 90 days prior to the original vesting date</a:t>
            </a:r>
            <a:endParaRPr lang="en-US" sz="2200" dirty="0"/>
          </a:p>
          <a:p>
            <a:pPr lvl="1"/>
            <a:endParaRPr lang="en-US" sz="2200" dirty="0"/>
          </a:p>
        </p:txBody>
      </p:sp>
      <p:pic>
        <p:nvPicPr>
          <p:cNvPr id="5" name="Picture 4"/>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7391400" y="2362200"/>
            <a:ext cx="914400" cy="830580"/>
          </a:xfrm>
          <a:prstGeom prst="rect">
            <a:avLst/>
          </a:prstGeom>
        </p:spPr>
      </p:pic>
      <p:sp>
        <p:nvSpPr>
          <p:cNvPr id="6" name="Slide Number Placeholder 5"/>
          <p:cNvSpPr>
            <a:spLocks noGrp="1"/>
          </p:cNvSpPr>
          <p:nvPr>
            <p:ph type="sldNum" sz="quarter" idx="10"/>
          </p:nvPr>
        </p:nvSpPr>
        <p:spPr/>
        <p:txBody>
          <a:bodyPr/>
          <a:lstStyle/>
          <a:p>
            <a:fld id="{8F01781B-F032-4AB4-8A1F-548D4B1F29A0}" type="slidenum">
              <a:rPr lang="en-US" smtClean="0"/>
              <a:pPr/>
              <a:t>24</a:t>
            </a:fld>
            <a:endParaRPr lang="en-US"/>
          </a:p>
        </p:txBody>
      </p:sp>
    </p:spTree>
    <p:extLst>
      <p:ext uri="{BB962C8B-B14F-4D97-AF65-F5344CB8AC3E}">
        <p14:creationId xmlns:p14="http://schemas.microsoft.com/office/powerpoint/2010/main" val="2763261559"/>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7010400" y="2743200"/>
            <a:ext cx="1219200" cy="989076"/>
          </a:xfrm>
          <a:prstGeom prst="rect">
            <a:avLst/>
          </a:prstGeom>
        </p:spPr>
      </p:pic>
      <p:sp>
        <p:nvSpPr>
          <p:cNvPr id="2" name="Title 1"/>
          <p:cNvSpPr>
            <a:spLocks noGrp="1"/>
          </p:cNvSpPr>
          <p:nvPr>
            <p:ph type="title"/>
          </p:nvPr>
        </p:nvSpPr>
        <p:spPr/>
        <p:txBody>
          <a:bodyPr/>
          <a:lstStyle/>
          <a:p>
            <a:r>
              <a:rPr lang="en-US" dirty="0"/>
              <a:t>Employee Elective Deferrals</a:t>
            </a:r>
          </a:p>
        </p:txBody>
      </p:sp>
      <p:sp>
        <p:nvSpPr>
          <p:cNvPr id="3" name="Text Placeholder 2"/>
          <p:cNvSpPr>
            <a:spLocks noGrp="1"/>
          </p:cNvSpPr>
          <p:nvPr>
            <p:ph type="body" idx="1"/>
          </p:nvPr>
        </p:nvSpPr>
        <p:spPr>
          <a:xfrm>
            <a:off x="351219" y="1905000"/>
            <a:ext cx="8423275" cy="4197370"/>
          </a:xfrm>
        </p:spPr>
        <p:txBody>
          <a:bodyPr/>
          <a:lstStyle/>
          <a:p>
            <a:r>
              <a:rPr lang="en-US" sz="2000" dirty="0"/>
              <a:t>New regulations eliminate a prior concern that the IRS did not believe it economically realistic that an employee would agree to make vested compensation (i.e. salary) subject to a substantial risk of forfeiture</a:t>
            </a:r>
          </a:p>
          <a:p>
            <a:pPr marL="0" indent="0">
              <a:buNone/>
            </a:pPr>
            <a:endParaRPr lang="en-US" sz="2000" dirty="0"/>
          </a:p>
          <a:p>
            <a:r>
              <a:rPr lang="en-US" sz="2000" b="1" dirty="0"/>
              <a:t>The rule: </a:t>
            </a:r>
            <a:r>
              <a:rPr lang="en-US" sz="2000" dirty="0"/>
              <a:t>Elective deferrals </a:t>
            </a:r>
            <a:r>
              <a:rPr lang="en-US" sz="2000" b="1" dirty="0">
                <a:solidFill>
                  <a:srgbClr val="61428C"/>
                </a:solidFill>
              </a:rPr>
              <a:t>permitted if:</a:t>
            </a:r>
          </a:p>
          <a:p>
            <a:pPr lvl="1"/>
            <a:r>
              <a:rPr lang="en-US" sz="2000" dirty="0"/>
              <a:t>The present value of the compensation must be materially greater on the  vesting date than on the original payable date</a:t>
            </a:r>
          </a:p>
          <a:p>
            <a:pPr lvl="1"/>
            <a:r>
              <a:rPr lang="en-US" sz="2000" dirty="0"/>
              <a:t>The arrangement must require substantial future services (or a noncompete) until the vesting date</a:t>
            </a:r>
          </a:p>
          <a:p>
            <a:pPr lvl="1"/>
            <a:r>
              <a:rPr lang="en-US" sz="2000" dirty="0"/>
              <a:t>The vesting date must be at least two years subsequent to the original payable date of the compensation</a:t>
            </a:r>
          </a:p>
          <a:p>
            <a:pPr lvl="1"/>
            <a:r>
              <a:rPr lang="en-US" sz="2000" dirty="0"/>
              <a:t>Parties must agree in writing to the deferral prior to the calendar year in which any services giving rise to the compensation will be performed</a:t>
            </a:r>
            <a:endParaRPr lang="en-US" sz="2200" dirty="0"/>
          </a:p>
          <a:p>
            <a:pPr lvl="1"/>
            <a:endParaRPr lang="en-US" sz="2200" dirty="0"/>
          </a:p>
        </p:txBody>
      </p:sp>
      <p:sp>
        <p:nvSpPr>
          <p:cNvPr id="6" name="Slide Number Placeholder 5"/>
          <p:cNvSpPr>
            <a:spLocks noGrp="1"/>
          </p:cNvSpPr>
          <p:nvPr>
            <p:ph type="sldNum" sz="quarter" idx="10"/>
          </p:nvPr>
        </p:nvSpPr>
        <p:spPr/>
        <p:txBody>
          <a:bodyPr/>
          <a:lstStyle/>
          <a:p>
            <a:fld id="{8F01781B-F032-4AB4-8A1F-548D4B1F29A0}" type="slidenum">
              <a:rPr lang="en-US" smtClean="0"/>
              <a:pPr/>
              <a:t>25</a:t>
            </a:fld>
            <a:endParaRPr lang="en-US"/>
          </a:p>
        </p:txBody>
      </p:sp>
    </p:spTree>
    <p:extLst>
      <p:ext uri="{BB962C8B-B14F-4D97-AF65-F5344CB8AC3E}">
        <p14:creationId xmlns:p14="http://schemas.microsoft.com/office/powerpoint/2010/main" val="2858419042"/>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p:txBody>
          <a:bodyPr/>
          <a:lstStyle/>
          <a:p>
            <a:r>
              <a:rPr lang="en-US" dirty="0"/>
              <a:t>§501(r) – Additional requirements for hospitals</a:t>
            </a:r>
          </a:p>
        </p:txBody>
      </p:sp>
      <p:sp>
        <p:nvSpPr>
          <p:cNvPr id="2" name="Slide Number Placeholder 1"/>
          <p:cNvSpPr>
            <a:spLocks noGrp="1"/>
          </p:cNvSpPr>
          <p:nvPr>
            <p:ph type="sldNum" sz="quarter" idx="11"/>
          </p:nvPr>
        </p:nvSpPr>
        <p:spPr/>
        <p:txBody>
          <a:bodyPr/>
          <a:lstStyle/>
          <a:p>
            <a:fld id="{85F236F5-5CB6-4996-B765-3100645162AC}" type="slidenum">
              <a:rPr lang="en-US" smtClean="0"/>
              <a:pPr/>
              <a:t>26</a:t>
            </a:fld>
            <a:endParaRPr lang="en-US"/>
          </a:p>
        </p:txBody>
      </p:sp>
    </p:spTree>
    <p:extLst>
      <p:ext uri="{BB962C8B-B14F-4D97-AF65-F5344CB8AC3E}">
        <p14:creationId xmlns:p14="http://schemas.microsoft.com/office/powerpoint/2010/main" val="36954669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6248400" y="3581400"/>
            <a:ext cx="2425521" cy="2423160"/>
          </a:xfrm>
          <a:prstGeom prst="rect">
            <a:avLst/>
          </a:prstGeom>
        </p:spPr>
      </p:pic>
      <p:sp>
        <p:nvSpPr>
          <p:cNvPr id="2" name="Title 1"/>
          <p:cNvSpPr>
            <a:spLocks noGrp="1"/>
          </p:cNvSpPr>
          <p:nvPr>
            <p:ph type="title"/>
          </p:nvPr>
        </p:nvSpPr>
        <p:spPr/>
        <p:txBody>
          <a:bodyPr/>
          <a:lstStyle/>
          <a:p>
            <a:r>
              <a:rPr lang="en-US" dirty="0"/>
              <a:t>§501(r) - Update</a:t>
            </a:r>
          </a:p>
        </p:txBody>
      </p:sp>
      <p:sp>
        <p:nvSpPr>
          <p:cNvPr id="3" name="Text Placeholder 2"/>
          <p:cNvSpPr>
            <a:spLocks noGrp="1"/>
          </p:cNvSpPr>
          <p:nvPr>
            <p:ph type="body" idx="1"/>
          </p:nvPr>
        </p:nvSpPr>
        <p:spPr>
          <a:xfrm>
            <a:off x="351219" y="1905000"/>
            <a:ext cx="8423275" cy="4197370"/>
          </a:xfrm>
        </p:spPr>
        <p:txBody>
          <a:bodyPr/>
          <a:lstStyle/>
          <a:p>
            <a:pPr marL="0" indent="0">
              <a:buNone/>
            </a:pPr>
            <a:r>
              <a:rPr lang="en-US" sz="2000" dirty="0"/>
              <a:t>IRS activity:</a:t>
            </a:r>
          </a:p>
          <a:p>
            <a:r>
              <a:rPr lang="en-US" sz="2000" dirty="0"/>
              <a:t>Actively examining hospitals through audit</a:t>
            </a:r>
          </a:p>
          <a:p>
            <a:endParaRPr lang="en-US" sz="2000" dirty="0"/>
          </a:p>
          <a:p>
            <a:r>
              <a:rPr lang="en-US" sz="2000" dirty="0"/>
              <a:t>Areas of focus / document requests:</a:t>
            </a:r>
          </a:p>
          <a:p>
            <a:pPr lvl="1"/>
            <a:r>
              <a:rPr lang="en-US" sz="2000" dirty="0"/>
              <a:t>Board minutes – authorization / adoption of policies and strategies:</a:t>
            </a:r>
          </a:p>
          <a:p>
            <a:pPr lvl="2"/>
            <a:r>
              <a:rPr lang="en-US" sz="2000" dirty="0"/>
              <a:t>Community health needs assessment</a:t>
            </a:r>
          </a:p>
          <a:p>
            <a:pPr lvl="2"/>
            <a:r>
              <a:rPr lang="en-US" sz="2000" dirty="0"/>
              <a:t>Implementation strategy</a:t>
            </a:r>
          </a:p>
          <a:p>
            <a:pPr lvl="2"/>
            <a:r>
              <a:rPr lang="en-US" sz="2000" dirty="0"/>
              <a:t>Financial assistance policy </a:t>
            </a:r>
          </a:p>
          <a:p>
            <a:pPr lvl="2"/>
            <a:r>
              <a:rPr lang="en-US" sz="2000" dirty="0"/>
              <a:t>Emergency medical care policy</a:t>
            </a:r>
          </a:p>
          <a:p>
            <a:pPr lvl="2"/>
            <a:r>
              <a:rPr lang="en-US" sz="2000" dirty="0"/>
              <a:t>Billing and collection policy</a:t>
            </a:r>
          </a:p>
          <a:p>
            <a:pPr lvl="1"/>
            <a:endParaRPr lang="en-US" sz="2000" dirty="0"/>
          </a:p>
          <a:p>
            <a:endParaRPr lang="en-US" sz="2000" dirty="0"/>
          </a:p>
          <a:p>
            <a:endParaRPr lang="en-US" sz="2000" dirty="0"/>
          </a:p>
          <a:p>
            <a:endParaRPr lang="en-US" sz="2200" dirty="0"/>
          </a:p>
          <a:p>
            <a:pPr lvl="1"/>
            <a:endParaRPr lang="en-US" sz="2200" dirty="0"/>
          </a:p>
        </p:txBody>
      </p:sp>
      <p:sp>
        <p:nvSpPr>
          <p:cNvPr id="6" name="Slide Number Placeholder 5"/>
          <p:cNvSpPr>
            <a:spLocks noGrp="1"/>
          </p:cNvSpPr>
          <p:nvPr>
            <p:ph type="sldNum" sz="quarter" idx="10"/>
          </p:nvPr>
        </p:nvSpPr>
        <p:spPr/>
        <p:txBody>
          <a:bodyPr/>
          <a:lstStyle/>
          <a:p>
            <a:fld id="{8F01781B-F032-4AB4-8A1F-548D4B1F29A0}" type="slidenum">
              <a:rPr lang="en-US" smtClean="0"/>
              <a:pPr/>
              <a:t>27</a:t>
            </a:fld>
            <a:endParaRPr lang="en-US"/>
          </a:p>
        </p:txBody>
      </p:sp>
    </p:spTree>
    <p:extLst>
      <p:ext uri="{BB962C8B-B14F-4D97-AF65-F5344CB8AC3E}">
        <p14:creationId xmlns:p14="http://schemas.microsoft.com/office/powerpoint/2010/main" val="3115071663"/>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§501(r) - Update</a:t>
            </a:r>
          </a:p>
        </p:txBody>
      </p:sp>
      <p:sp>
        <p:nvSpPr>
          <p:cNvPr id="3" name="Text Placeholder 2"/>
          <p:cNvSpPr>
            <a:spLocks noGrp="1"/>
          </p:cNvSpPr>
          <p:nvPr>
            <p:ph type="body" idx="1"/>
          </p:nvPr>
        </p:nvSpPr>
        <p:spPr>
          <a:xfrm>
            <a:off x="351219" y="1905000"/>
            <a:ext cx="8423275" cy="4197370"/>
          </a:xfrm>
        </p:spPr>
        <p:txBody>
          <a:bodyPr/>
          <a:lstStyle/>
          <a:p>
            <a:pPr marL="0" indent="0">
              <a:buNone/>
            </a:pPr>
            <a:r>
              <a:rPr lang="en-US" sz="2000" dirty="0"/>
              <a:t>IRS activity:</a:t>
            </a:r>
          </a:p>
          <a:p>
            <a:r>
              <a:rPr lang="en-US" sz="2000" dirty="0"/>
              <a:t>Areas of focus / document requests, cont'd:</a:t>
            </a:r>
          </a:p>
          <a:p>
            <a:endParaRPr lang="en-US" sz="2000" dirty="0"/>
          </a:p>
          <a:p>
            <a:pPr lvl="1"/>
            <a:r>
              <a:rPr lang="en-US" sz="2000" dirty="0"/>
              <a:t>Financial assistance policy (FAP):</a:t>
            </a:r>
          </a:p>
          <a:p>
            <a:pPr lvl="2"/>
            <a:r>
              <a:rPr lang="en-US" sz="2000" dirty="0"/>
              <a:t>Documentation of 'widely publicized'</a:t>
            </a:r>
          </a:p>
          <a:p>
            <a:pPr lvl="2"/>
            <a:r>
              <a:rPr lang="en-US" sz="2000" dirty="0"/>
              <a:t>Application form and instructions</a:t>
            </a:r>
          </a:p>
          <a:p>
            <a:pPr lvl="2"/>
            <a:r>
              <a:rPr lang="en-US" sz="2000" dirty="0"/>
              <a:t>Amounts Generally Billed (AGB) calculation</a:t>
            </a:r>
          </a:p>
          <a:p>
            <a:pPr lvl="2"/>
            <a:r>
              <a:rPr lang="en-US" sz="2000" dirty="0"/>
              <a:t>Notification to patients of FAP availability</a:t>
            </a:r>
          </a:p>
          <a:p>
            <a:pPr lvl="2"/>
            <a:r>
              <a:rPr lang="en-US" sz="2000" dirty="0"/>
              <a:t>Copies of billing statements</a:t>
            </a:r>
          </a:p>
          <a:p>
            <a:pPr lvl="2"/>
            <a:endParaRPr lang="en-US" sz="2000" dirty="0"/>
          </a:p>
          <a:p>
            <a:pPr lvl="2"/>
            <a:endParaRPr lang="en-US" sz="2000" dirty="0"/>
          </a:p>
          <a:p>
            <a:pPr lvl="1"/>
            <a:endParaRPr lang="en-US" sz="2000" dirty="0"/>
          </a:p>
          <a:p>
            <a:endParaRPr lang="en-US" sz="2000" dirty="0"/>
          </a:p>
          <a:p>
            <a:endParaRPr lang="en-US" sz="2000" dirty="0"/>
          </a:p>
          <a:p>
            <a:endParaRPr lang="en-US" sz="2200" dirty="0"/>
          </a:p>
          <a:p>
            <a:pPr lvl="1"/>
            <a:endParaRPr lang="en-US" sz="2200" dirty="0"/>
          </a:p>
        </p:txBody>
      </p:sp>
      <p:pic>
        <p:nvPicPr>
          <p:cNvPr id="5" name="Picture 4"/>
          <p:cNvPicPr>
            <a:picLocks/>
          </p:cNvPicPr>
          <p:nvPr/>
        </p:nvPicPr>
        <p:blipFill>
          <a:blip r:embed="rId3">
            <a:extLst>
              <a:ext uri="{28A0092B-C50C-407E-A947-70E740481C1C}">
                <a14:useLocalDpi xmlns:a14="http://schemas.microsoft.com/office/drawing/2010/main" val="0"/>
              </a:ext>
            </a:extLst>
          </a:blip>
          <a:stretch>
            <a:fillRect/>
          </a:stretch>
        </p:blipFill>
        <p:spPr>
          <a:xfrm>
            <a:off x="6172200" y="2819400"/>
            <a:ext cx="2880360" cy="2880360"/>
          </a:xfrm>
          <a:prstGeom prst="rect">
            <a:avLst/>
          </a:prstGeom>
        </p:spPr>
      </p:pic>
      <p:sp>
        <p:nvSpPr>
          <p:cNvPr id="6" name="Slide Number Placeholder 5"/>
          <p:cNvSpPr>
            <a:spLocks noGrp="1"/>
          </p:cNvSpPr>
          <p:nvPr>
            <p:ph type="sldNum" sz="quarter" idx="10"/>
          </p:nvPr>
        </p:nvSpPr>
        <p:spPr/>
        <p:txBody>
          <a:bodyPr/>
          <a:lstStyle/>
          <a:p>
            <a:fld id="{8F01781B-F032-4AB4-8A1F-548D4B1F29A0}" type="slidenum">
              <a:rPr lang="en-US" smtClean="0"/>
              <a:pPr/>
              <a:t>28</a:t>
            </a:fld>
            <a:endParaRPr lang="en-US"/>
          </a:p>
        </p:txBody>
      </p:sp>
    </p:spTree>
    <p:extLst>
      <p:ext uri="{BB962C8B-B14F-4D97-AF65-F5344CB8AC3E}">
        <p14:creationId xmlns:p14="http://schemas.microsoft.com/office/powerpoint/2010/main" val="3473149214"/>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§501(r) - Update</a:t>
            </a:r>
          </a:p>
        </p:txBody>
      </p:sp>
      <p:sp>
        <p:nvSpPr>
          <p:cNvPr id="3" name="Text Placeholder 2"/>
          <p:cNvSpPr>
            <a:spLocks noGrp="1"/>
          </p:cNvSpPr>
          <p:nvPr>
            <p:ph type="body" idx="1"/>
          </p:nvPr>
        </p:nvSpPr>
        <p:spPr>
          <a:xfrm>
            <a:off x="351219" y="1905000"/>
            <a:ext cx="8423275" cy="4197370"/>
          </a:xfrm>
        </p:spPr>
        <p:txBody>
          <a:bodyPr/>
          <a:lstStyle/>
          <a:p>
            <a:pPr marL="0" indent="0">
              <a:buNone/>
            </a:pPr>
            <a:r>
              <a:rPr lang="en-US" sz="2000" dirty="0"/>
              <a:t>IRS activity:</a:t>
            </a:r>
          </a:p>
          <a:p>
            <a:r>
              <a:rPr lang="en-US" sz="2000" dirty="0"/>
              <a:t>Areas of focus / document requests, cont'd:</a:t>
            </a:r>
          </a:p>
          <a:p>
            <a:endParaRPr lang="en-US" sz="2000" dirty="0"/>
          </a:p>
          <a:p>
            <a:pPr lvl="1"/>
            <a:r>
              <a:rPr lang="en-US" sz="2000" dirty="0"/>
              <a:t>Billing and collection policy:</a:t>
            </a:r>
          </a:p>
          <a:p>
            <a:pPr lvl="2"/>
            <a:r>
              <a:rPr lang="en-US" sz="2000" dirty="0"/>
              <a:t>Explain 'reasonable efforts' made to notify patients</a:t>
            </a:r>
          </a:p>
          <a:p>
            <a:pPr lvl="2"/>
            <a:r>
              <a:rPr lang="en-US" sz="2000" dirty="0"/>
              <a:t>Identify ECAs (extraordinary collection actions) taken</a:t>
            </a:r>
          </a:p>
          <a:p>
            <a:pPr lvl="3"/>
            <a:r>
              <a:rPr lang="en-US" sz="2000" dirty="0"/>
              <a:t>identify individuals</a:t>
            </a:r>
          </a:p>
          <a:p>
            <a:pPr lvl="3"/>
            <a:r>
              <a:rPr lang="en-US" sz="2000" dirty="0"/>
              <a:t>provide notices / documents given before action taken</a:t>
            </a:r>
          </a:p>
          <a:p>
            <a:pPr lvl="2"/>
            <a:r>
              <a:rPr lang="en-US" sz="2000" dirty="0"/>
              <a:t>Copies of legal complaints</a:t>
            </a:r>
          </a:p>
          <a:p>
            <a:pPr lvl="2"/>
            <a:r>
              <a:rPr lang="en-US" sz="2000" dirty="0"/>
              <a:t>Copies of contracts with collection agencies / debt buyers</a:t>
            </a:r>
          </a:p>
          <a:p>
            <a:pPr lvl="3"/>
            <a:endParaRPr lang="en-US" sz="2000" dirty="0"/>
          </a:p>
          <a:p>
            <a:endParaRPr lang="en-US" sz="2000" dirty="0"/>
          </a:p>
          <a:p>
            <a:pPr lvl="2"/>
            <a:endParaRPr lang="en-US" sz="2000" dirty="0"/>
          </a:p>
          <a:p>
            <a:pPr lvl="1"/>
            <a:endParaRPr lang="en-US" sz="2000" dirty="0"/>
          </a:p>
          <a:p>
            <a:endParaRPr lang="en-US" sz="2000" dirty="0"/>
          </a:p>
          <a:p>
            <a:endParaRPr lang="en-US" sz="2000" dirty="0"/>
          </a:p>
          <a:p>
            <a:endParaRPr lang="en-US" sz="2200" dirty="0"/>
          </a:p>
          <a:p>
            <a:pPr lvl="1"/>
            <a:endParaRPr lang="en-US" sz="2200" dirty="0"/>
          </a:p>
        </p:txBody>
      </p:sp>
      <p:sp>
        <p:nvSpPr>
          <p:cNvPr id="5" name="Slide Number Placeholder 4"/>
          <p:cNvSpPr>
            <a:spLocks noGrp="1"/>
          </p:cNvSpPr>
          <p:nvPr>
            <p:ph type="sldNum" sz="quarter" idx="10"/>
          </p:nvPr>
        </p:nvSpPr>
        <p:spPr/>
        <p:txBody>
          <a:bodyPr/>
          <a:lstStyle/>
          <a:p>
            <a:fld id="{8F01781B-F032-4AB4-8A1F-548D4B1F29A0}" type="slidenum">
              <a:rPr lang="en-US" smtClean="0"/>
              <a:pPr/>
              <a:t>29</a:t>
            </a:fld>
            <a:endParaRPr lang="en-US"/>
          </a:p>
        </p:txBody>
      </p:sp>
    </p:spTree>
    <p:extLst>
      <p:ext uri="{BB962C8B-B14F-4D97-AF65-F5344CB8AC3E}">
        <p14:creationId xmlns:p14="http://schemas.microsoft.com/office/powerpoint/2010/main" val="3734089398"/>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p:txBody>
          <a:bodyPr/>
          <a:lstStyle/>
          <a:p>
            <a:r>
              <a:rPr lang="en-US" dirty="0">
                <a:solidFill>
                  <a:schemeClr val="tx2"/>
                </a:solidFill>
              </a:rPr>
              <a:t>Agenda</a:t>
            </a:r>
          </a:p>
        </p:txBody>
      </p:sp>
      <p:sp>
        <p:nvSpPr>
          <p:cNvPr id="7" name="Text Placeholder 6"/>
          <p:cNvSpPr>
            <a:spLocks noGrp="1"/>
          </p:cNvSpPr>
          <p:nvPr>
            <p:ph type="body" sz="quarter" idx="10"/>
          </p:nvPr>
        </p:nvSpPr>
        <p:spPr/>
        <p:txBody>
          <a:bodyPr/>
          <a:lstStyle/>
          <a:p>
            <a:pPr marL="346075" indent="-346075">
              <a:spcBef>
                <a:spcPts val="600"/>
              </a:spcBef>
              <a:spcAft>
                <a:spcPts val="600"/>
              </a:spcAft>
            </a:pPr>
            <a:r>
              <a:rPr lang="en-US" dirty="0"/>
              <a:t>IRS Tax Update</a:t>
            </a:r>
          </a:p>
          <a:p>
            <a:pPr marL="346075" indent="-346075">
              <a:spcBef>
                <a:spcPts val="600"/>
              </a:spcBef>
              <a:spcAft>
                <a:spcPts val="600"/>
              </a:spcAft>
            </a:pPr>
            <a:r>
              <a:rPr lang="en-US" dirty="0"/>
              <a:t>Lobbying / Political Activity</a:t>
            </a:r>
          </a:p>
          <a:p>
            <a:pPr marL="346075" indent="-346075">
              <a:spcBef>
                <a:spcPts val="600"/>
              </a:spcBef>
              <a:spcAft>
                <a:spcPts val="600"/>
              </a:spcAft>
            </a:pPr>
            <a:r>
              <a:rPr lang="en-US" dirty="0"/>
              <a:t>Employment Taxes</a:t>
            </a:r>
          </a:p>
          <a:p>
            <a:pPr marL="346075" indent="-346075">
              <a:spcBef>
                <a:spcPts val="600"/>
              </a:spcBef>
              <a:spcAft>
                <a:spcPts val="600"/>
              </a:spcAft>
            </a:pPr>
            <a:r>
              <a:rPr lang="en-US" dirty="0"/>
              <a:t>Deferred Compensation – 457(f)</a:t>
            </a:r>
          </a:p>
          <a:p>
            <a:pPr marL="346075" indent="-346075">
              <a:spcBef>
                <a:spcPts val="600"/>
              </a:spcBef>
              <a:spcAft>
                <a:spcPts val="600"/>
              </a:spcAft>
            </a:pPr>
            <a:r>
              <a:rPr lang="en-US" dirty="0"/>
              <a:t>§501(r) – IRS activity</a:t>
            </a:r>
          </a:p>
          <a:p>
            <a:pPr marL="346075" indent="-346075">
              <a:spcBef>
                <a:spcPts val="600"/>
              </a:spcBef>
              <a:spcAft>
                <a:spcPts val="600"/>
              </a:spcAft>
            </a:pPr>
            <a:r>
              <a:rPr lang="en-US" dirty="0"/>
              <a:t>Questions and Answers</a:t>
            </a:r>
          </a:p>
          <a:p>
            <a:pPr marL="346075" indent="-346075">
              <a:spcBef>
                <a:spcPts val="600"/>
              </a:spcBef>
              <a:spcAft>
                <a:spcPts val="600"/>
              </a:spcAft>
            </a:pPr>
            <a:endParaRPr lang="en-US" dirty="0"/>
          </a:p>
        </p:txBody>
      </p:sp>
      <p:pic>
        <p:nvPicPr>
          <p:cNvPr id="8" name="Picture 7"/>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5715000" y="4191000"/>
            <a:ext cx="2362200" cy="2132076"/>
          </a:xfrm>
          <a:prstGeom prst="rect">
            <a:avLst/>
          </a:prstGeom>
        </p:spPr>
      </p:pic>
      <p:pic>
        <p:nvPicPr>
          <p:cNvPr id="9" name="Picture 8"/>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6019800" y="2057400"/>
            <a:ext cx="1524000" cy="1363980"/>
          </a:xfrm>
          <a:prstGeom prst="rect">
            <a:avLst/>
          </a:prstGeom>
        </p:spPr>
      </p:pic>
      <p:pic>
        <p:nvPicPr>
          <p:cNvPr id="10" name="Picture 9"/>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7543800" y="3505200"/>
            <a:ext cx="838200" cy="838200"/>
          </a:xfrm>
          <a:prstGeom prst="rect">
            <a:avLst/>
          </a:prstGeom>
        </p:spPr>
      </p:pic>
      <p:sp>
        <p:nvSpPr>
          <p:cNvPr id="2" name="Slide Number Placeholder 1"/>
          <p:cNvSpPr>
            <a:spLocks noGrp="1"/>
          </p:cNvSpPr>
          <p:nvPr>
            <p:ph type="sldNum" sz="quarter" idx="11"/>
          </p:nvPr>
        </p:nvSpPr>
        <p:spPr/>
        <p:txBody>
          <a:bodyPr/>
          <a:lstStyle/>
          <a:p>
            <a:fld id="{CBAF276F-2A0C-4B11-80FA-09235782DD5A}" type="slidenum">
              <a:rPr lang="en-US" smtClean="0"/>
              <a:pPr/>
              <a:t>3</a:t>
            </a:fld>
            <a:endParaRPr lang="en-US"/>
          </a:p>
        </p:txBody>
      </p:sp>
    </p:spTree>
    <p:extLst>
      <p:ext uri="{BB962C8B-B14F-4D97-AF65-F5344CB8AC3E}">
        <p14:creationId xmlns:p14="http://schemas.microsoft.com/office/powerpoint/2010/main" val="928191852"/>
      </p:ext>
    </p:extLst>
  </p:cSld>
  <p:clrMapOvr>
    <a:overrideClrMapping bg1="lt1" tx1="dk1" bg2="lt2" tx2="dk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6477000" y="4873932"/>
            <a:ext cx="1752600" cy="1649423"/>
          </a:xfrm>
          <a:prstGeom prst="rect">
            <a:avLst/>
          </a:prstGeom>
        </p:spPr>
      </p:pic>
      <p:sp>
        <p:nvSpPr>
          <p:cNvPr id="2" name="Title 1"/>
          <p:cNvSpPr>
            <a:spLocks noGrp="1"/>
          </p:cNvSpPr>
          <p:nvPr>
            <p:ph type="title"/>
          </p:nvPr>
        </p:nvSpPr>
        <p:spPr/>
        <p:txBody>
          <a:bodyPr/>
          <a:lstStyle/>
          <a:p>
            <a:r>
              <a:rPr lang="en-US" dirty="0"/>
              <a:t>§501(r) - Update</a:t>
            </a:r>
          </a:p>
        </p:txBody>
      </p:sp>
      <p:sp>
        <p:nvSpPr>
          <p:cNvPr id="3" name="Text Placeholder 2"/>
          <p:cNvSpPr>
            <a:spLocks noGrp="1"/>
          </p:cNvSpPr>
          <p:nvPr>
            <p:ph type="body" idx="1"/>
          </p:nvPr>
        </p:nvSpPr>
        <p:spPr>
          <a:xfrm>
            <a:off x="351219" y="1905000"/>
            <a:ext cx="8423275" cy="4197370"/>
          </a:xfrm>
        </p:spPr>
        <p:txBody>
          <a:bodyPr/>
          <a:lstStyle/>
          <a:p>
            <a:pPr marL="0" indent="0">
              <a:buNone/>
            </a:pPr>
            <a:r>
              <a:rPr lang="en-US" sz="2000" dirty="0"/>
              <a:t>Updates needed:</a:t>
            </a:r>
          </a:p>
          <a:p>
            <a:r>
              <a:rPr lang="en-US" sz="2000" dirty="0"/>
              <a:t>Financial Assistance Policy (FAP):  </a:t>
            </a:r>
          </a:p>
          <a:p>
            <a:pPr lvl="1"/>
            <a:r>
              <a:rPr lang="en-US" sz="2000" dirty="0"/>
              <a:t>Amounts Generally Billed (AGB) calculations – </a:t>
            </a:r>
            <a:r>
              <a:rPr lang="en-US" sz="2000" b="1" dirty="0">
                <a:solidFill>
                  <a:srgbClr val="4F2683"/>
                </a:solidFill>
              </a:rPr>
              <a:t>update annually</a:t>
            </a:r>
          </a:p>
          <a:p>
            <a:pPr lvl="1"/>
            <a:r>
              <a:rPr lang="en-US" sz="2000" dirty="0"/>
              <a:t>Provider List – </a:t>
            </a:r>
            <a:r>
              <a:rPr lang="en-US" sz="2000" b="1" dirty="0">
                <a:solidFill>
                  <a:srgbClr val="4F2683"/>
                </a:solidFill>
              </a:rPr>
              <a:t>update quarterly</a:t>
            </a:r>
          </a:p>
          <a:p>
            <a:pPr lvl="1"/>
            <a:r>
              <a:rPr lang="en-US" sz="2000" dirty="0"/>
              <a:t>Any general updates needed – is the policy still appropriate?</a:t>
            </a:r>
          </a:p>
          <a:p>
            <a:endParaRPr lang="en-US" sz="2000" dirty="0"/>
          </a:p>
          <a:p>
            <a:r>
              <a:rPr lang="en-US" sz="2000" dirty="0"/>
              <a:t>CHNA </a:t>
            </a:r>
          </a:p>
          <a:p>
            <a:pPr lvl="1"/>
            <a:r>
              <a:rPr lang="en-US" sz="2000" dirty="0"/>
              <a:t>New CHNA every </a:t>
            </a:r>
            <a:r>
              <a:rPr lang="en-US" sz="2000" b="1" dirty="0">
                <a:solidFill>
                  <a:srgbClr val="4F2683"/>
                </a:solidFill>
              </a:rPr>
              <a:t>three</a:t>
            </a:r>
            <a:r>
              <a:rPr lang="en-US" sz="2000" dirty="0"/>
              <a:t> years</a:t>
            </a:r>
          </a:p>
          <a:p>
            <a:pPr lvl="1"/>
            <a:r>
              <a:rPr lang="en-US" sz="2000" dirty="0"/>
              <a:t>Implementation Strategy – </a:t>
            </a:r>
            <a:r>
              <a:rPr lang="en-US" sz="2000" b="1" dirty="0">
                <a:solidFill>
                  <a:srgbClr val="4F2683"/>
                </a:solidFill>
              </a:rPr>
              <a:t>annual progress </a:t>
            </a:r>
            <a:r>
              <a:rPr lang="en-US" sz="2000" dirty="0"/>
              <a:t>updates required on Form 990</a:t>
            </a:r>
          </a:p>
          <a:p>
            <a:pPr lvl="1"/>
            <a:endParaRPr lang="en-US" sz="2000" dirty="0"/>
          </a:p>
          <a:p>
            <a:r>
              <a:rPr lang="en-US" sz="2000" dirty="0"/>
              <a:t>Who's responsible?</a:t>
            </a:r>
          </a:p>
          <a:p>
            <a:r>
              <a:rPr lang="en-US" sz="2000" dirty="0"/>
              <a:t>Internal compliance checks?</a:t>
            </a:r>
          </a:p>
          <a:p>
            <a:endParaRPr lang="en-US" sz="2200" dirty="0"/>
          </a:p>
          <a:p>
            <a:pPr lvl="1"/>
            <a:endParaRPr lang="en-US" sz="2200" dirty="0"/>
          </a:p>
        </p:txBody>
      </p:sp>
      <p:sp>
        <p:nvSpPr>
          <p:cNvPr id="6" name="Slide Number Placeholder 5"/>
          <p:cNvSpPr>
            <a:spLocks noGrp="1"/>
          </p:cNvSpPr>
          <p:nvPr>
            <p:ph type="sldNum" sz="quarter" idx="10"/>
          </p:nvPr>
        </p:nvSpPr>
        <p:spPr/>
        <p:txBody>
          <a:bodyPr/>
          <a:lstStyle/>
          <a:p>
            <a:fld id="{8F01781B-F032-4AB4-8A1F-548D4B1F29A0}" type="slidenum">
              <a:rPr lang="en-US" smtClean="0"/>
              <a:pPr/>
              <a:t>30</a:t>
            </a:fld>
            <a:endParaRPr lang="en-US"/>
          </a:p>
        </p:txBody>
      </p:sp>
    </p:spTree>
    <p:extLst>
      <p:ext uri="{BB962C8B-B14F-4D97-AF65-F5344CB8AC3E}">
        <p14:creationId xmlns:p14="http://schemas.microsoft.com/office/powerpoint/2010/main" val="855468432"/>
      </p:ext>
    </p:extLst>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§501(r) - Update</a:t>
            </a:r>
          </a:p>
        </p:txBody>
      </p:sp>
      <p:sp>
        <p:nvSpPr>
          <p:cNvPr id="3" name="Text Placeholder 2"/>
          <p:cNvSpPr>
            <a:spLocks noGrp="1"/>
          </p:cNvSpPr>
          <p:nvPr>
            <p:ph type="body" idx="1"/>
          </p:nvPr>
        </p:nvSpPr>
        <p:spPr>
          <a:xfrm>
            <a:off x="351219" y="1905000"/>
            <a:ext cx="8423275" cy="4197370"/>
          </a:xfrm>
        </p:spPr>
        <p:txBody>
          <a:bodyPr/>
          <a:lstStyle/>
          <a:p>
            <a:pPr marL="0" indent="0">
              <a:buNone/>
            </a:pPr>
            <a:r>
              <a:rPr lang="en-US" sz="2000" b="1" dirty="0">
                <a:solidFill>
                  <a:srgbClr val="4F2683"/>
                </a:solidFill>
              </a:rPr>
              <a:t>Keep websites up to date:</a:t>
            </a:r>
          </a:p>
          <a:p>
            <a:r>
              <a:rPr lang="en-US" sz="2000" dirty="0"/>
              <a:t>CHNA (always keep past two posted!)</a:t>
            </a:r>
          </a:p>
          <a:p>
            <a:r>
              <a:rPr lang="en-US" sz="2000" dirty="0"/>
              <a:t>Financial assistance policy *</a:t>
            </a:r>
          </a:p>
          <a:p>
            <a:pPr lvl="1"/>
            <a:r>
              <a:rPr lang="en-US" sz="2000" dirty="0"/>
              <a:t>Amounts generally billed </a:t>
            </a:r>
          </a:p>
          <a:p>
            <a:pPr lvl="1"/>
            <a:r>
              <a:rPr lang="en-US" sz="2000" dirty="0"/>
              <a:t>Provider listing</a:t>
            </a:r>
          </a:p>
          <a:p>
            <a:r>
              <a:rPr lang="en-US" sz="2000" dirty="0"/>
              <a:t>Plain Language Summary *</a:t>
            </a:r>
          </a:p>
          <a:p>
            <a:r>
              <a:rPr lang="en-US" sz="2000" dirty="0"/>
              <a:t>Application form and instructions *</a:t>
            </a:r>
          </a:p>
          <a:p>
            <a:r>
              <a:rPr lang="en-US" sz="2000" dirty="0"/>
              <a:t>Links to external information you may reference (i.e. FPL)</a:t>
            </a:r>
          </a:p>
          <a:p>
            <a:r>
              <a:rPr lang="en-US" sz="2000" dirty="0"/>
              <a:t>Links to internal contacts and reference points</a:t>
            </a:r>
          </a:p>
          <a:p>
            <a:r>
              <a:rPr lang="en-US" sz="2000" dirty="0"/>
              <a:t>Billing and collections policy</a:t>
            </a:r>
          </a:p>
          <a:p>
            <a:endParaRPr lang="en-US" sz="2000" dirty="0"/>
          </a:p>
          <a:p>
            <a:pPr marL="400050" lvl="1" indent="0">
              <a:buNone/>
            </a:pPr>
            <a:r>
              <a:rPr lang="en-US" sz="2000" i="1" dirty="0"/>
              <a:t>* including Limited English Proficiency translations</a:t>
            </a:r>
          </a:p>
          <a:p>
            <a:endParaRPr lang="en-US" sz="2000" dirty="0"/>
          </a:p>
          <a:p>
            <a:endParaRPr lang="en-US" sz="2000" dirty="0"/>
          </a:p>
          <a:p>
            <a:endParaRPr lang="en-US" sz="2200" dirty="0"/>
          </a:p>
          <a:p>
            <a:pPr lvl="1"/>
            <a:endParaRPr lang="en-US" sz="2200" dirty="0"/>
          </a:p>
        </p:txBody>
      </p:sp>
      <p:pic>
        <p:nvPicPr>
          <p:cNvPr id="5" name="Picture 4"/>
          <p:cNvPicPr>
            <a:picLocks/>
          </p:cNvPicPr>
          <p:nvPr/>
        </p:nvPicPr>
        <p:blipFill>
          <a:blip r:embed="rId3">
            <a:extLst>
              <a:ext uri="{28A0092B-C50C-407E-A947-70E740481C1C}">
                <a14:useLocalDpi xmlns:a14="http://schemas.microsoft.com/office/drawing/2010/main" val="0"/>
              </a:ext>
            </a:extLst>
          </a:blip>
          <a:stretch>
            <a:fillRect/>
          </a:stretch>
        </p:blipFill>
        <p:spPr>
          <a:xfrm>
            <a:off x="6477000" y="4572000"/>
            <a:ext cx="2575560" cy="2575560"/>
          </a:xfrm>
          <a:prstGeom prst="rect">
            <a:avLst/>
          </a:prstGeom>
        </p:spPr>
      </p:pic>
      <p:sp>
        <p:nvSpPr>
          <p:cNvPr id="6" name="Slide Number Placeholder 5"/>
          <p:cNvSpPr>
            <a:spLocks noGrp="1"/>
          </p:cNvSpPr>
          <p:nvPr>
            <p:ph type="sldNum" sz="quarter" idx="10"/>
          </p:nvPr>
        </p:nvSpPr>
        <p:spPr/>
        <p:txBody>
          <a:bodyPr/>
          <a:lstStyle/>
          <a:p>
            <a:fld id="{8F01781B-F032-4AB4-8A1F-548D4B1F29A0}" type="slidenum">
              <a:rPr lang="en-US" smtClean="0"/>
              <a:pPr/>
              <a:t>31</a:t>
            </a:fld>
            <a:endParaRPr lang="en-US"/>
          </a:p>
        </p:txBody>
      </p:sp>
    </p:spTree>
    <p:extLst>
      <p:ext uri="{BB962C8B-B14F-4D97-AF65-F5344CB8AC3E}">
        <p14:creationId xmlns:p14="http://schemas.microsoft.com/office/powerpoint/2010/main" val="2577765009"/>
      </p:ext>
    </p:extLst>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Questions?</a:t>
            </a:r>
            <a:br>
              <a:rPr lang="en-US"/>
            </a:br>
            <a:endParaRPr lang="en-US" dirty="0"/>
          </a:p>
        </p:txBody>
      </p:sp>
      <p:sp>
        <p:nvSpPr>
          <p:cNvPr id="17410" name="Content Placeholder 2"/>
          <p:cNvSpPr>
            <a:spLocks noGrp="1"/>
          </p:cNvSpPr>
          <p:nvPr>
            <p:ph type="body" idx="1"/>
          </p:nvPr>
        </p:nvSpPr>
        <p:spPr/>
        <p:txBody>
          <a:bodyPr/>
          <a:lstStyle/>
          <a:p>
            <a:pPr marL="0" indent="0">
              <a:buNone/>
            </a:pPr>
            <a:endParaRPr lang="en-US" sz="1800" dirty="0"/>
          </a:p>
          <a:p>
            <a:pPr marL="0" indent="0">
              <a:buNone/>
            </a:pPr>
            <a:endParaRPr lang="en-US" sz="1800" dirty="0"/>
          </a:p>
          <a:p>
            <a:pPr marL="0" indent="0">
              <a:buNone/>
            </a:pPr>
            <a:endParaRPr lang="en-US" sz="2000" dirty="0"/>
          </a:p>
          <a:p>
            <a:pPr marL="0" indent="0">
              <a:buNone/>
            </a:pPr>
            <a:r>
              <a:rPr lang="en-US" sz="1800" dirty="0"/>
              <a:t>Michele Melchior</a:t>
            </a:r>
          </a:p>
          <a:p>
            <a:pPr marL="0" indent="0">
              <a:buNone/>
            </a:pPr>
            <a:r>
              <a:rPr lang="en-US" sz="1800" dirty="0"/>
              <a:t>Director</a:t>
            </a:r>
          </a:p>
          <a:p>
            <a:pPr marL="0" indent="0">
              <a:buNone/>
            </a:pPr>
            <a:r>
              <a:rPr lang="en-US" sz="1800" dirty="0"/>
              <a:t>704-926-0337</a:t>
            </a:r>
          </a:p>
          <a:p>
            <a:pPr marL="0" indent="0">
              <a:buNone/>
            </a:pPr>
            <a:r>
              <a:rPr lang="en-US" sz="1800" dirty="0"/>
              <a:t>Michele.Melchior@us.gt.com</a:t>
            </a:r>
          </a:p>
          <a:p>
            <a:endParaRPr lang="en-US" dirty="0"/>
          </a:p>
          <a:p>
            <a:endParaRPr lang="en-US" dirty="0"/>
          </a:p>
          <a:p>
            <a:endParaRPr lang="en-US" dirty="0"/>
          </a:p>
        </p:txBody>
      </p:sp>
      <p:pic>
        <p:nvPicPr>
          <p:cNvPr id="10" name="Picture 9"/>
          <p:cNvPicPr>
            <a:picLocks/>
          </p:cNvPicPr>
          <p:nvPr/>
        </p:nvPicPr>
        <p:blipFill>
          <a:blip r:embed="rId3">
            <a:extLst>
              <a:ext uri="{28A0092B-C50C-407E-A947-70E740481C1C}">
                <a14:useLocalDpi xmlns:a14="http://schemas.microsoft.com/office/drawing/2010/main" val="0"/>
              </a:ext>
            </a:extLst>
          </a:blip>
          <a:stretch>
            <a:fillRect/>
          </a:stretch>
        </p:blipFill>
        <p:spPr>
          <a:xfrm>
            <a:off x="5638800" y="3581400"/>
            <a:ext cx="2880360" cy="2880360"/>
          </a:xfrm>
          <a:prstGeom prst="rect">
            <a:avLst/>
          </a:prstGeom>
        </p:spPr>
      </p:pic>
      <p:sp>
        <p:nvSpPr>
          <p:cNvPr id="3" name="Slide Number Placeholder 2"/>
          <p:cNvSpPr>
            <a:spLocks noGrp="1"/>
          </p:cNvSpPr>
          <p:nvPr>
            <p:ph type="sldNum" sz="quarter" idx="10"/>
          </p:nvPr>
        </p:nvSpPr>
        <p:spPr/>
        <p:txBody>
          <a:bodyPr/>
          <a:lstStyle/>
          <a:p>
            <a:fld id="{8F01781B-F032-4AB4-8A1F-548D4B1F29A0}" type="slidenum">
              <a:rPr lang="en-US" smtClean="0"/>
              <a:pPr/>
              <a:t>32</a:t>
            </a:fld>
            <a:endParaRPr lang="en-US"/>
          </a:p>
        </p:txBody>
      </p:sp>
    </p:spTree>
    <p:extLst>
      <p:ext uri="{BB962C8B-B14F-4D97-AF65-F5344CB8AC3E}">
        <p14:creationId xmlns:p14="http://schemas.microsoft.com/office/powerpoint/2010/main" val="88346630"/>
      </p:ext>
    </p:extLst>
  </p:cSld>
  <p:clrMapOvr>
    <a:overrideClrMapping bg1="lt1" tx1="dk1" bg2="lt2" tx2="dk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2"/>
          <p:cNvSpPr>
            <a:spLocks noChangeArrowheads="1"/>
          </p:cNvSpPr>
          <p:nvPr/>
        </p:nvSpPr>
        <p:spPr bwMode="auto">
          <a:xfrm>
            <a:off x="304800" y="3429000"/>
            <a:ext cx="85344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sz="1100" dirty="0">
                <a:solidFill>
                  <a:srgbClr val="000000"/>
                </a:solidFill>
                <a:latin typeface="Garamond" panose="02020404030301010803" pitchFamily="18" charset="0"/>
              </a:rPr>
              <a:t>In accordance with certain professional standards, we inform you that this presentation supports Grant Thornton LLP’s marketing of professional services and is not written tax advice directed at the particular facts and circumstances of any person.  We encourage you to discuss with us or an independent tax advisor the potential application of this presentation to your particular situation.  Nothing herein shall be construed as imposing a limitation on any person from disclosing the tax treatment or tax structure of any matter addressed herein.  To the extent this document may be considered to contain written tax advice, any written advice contained in, forwarded with or attached to this document is not intended by Grant Thornton to be used, and cannot be used, by any person for the purpose of avoiding penalties that may be imposed under the Internal Revenue Code.</a:t>
            </a:r>
          </a:p>
        </p:txBody>
      </p:sp>
      <p:graphicFrame>
        <p:nvGraphicFramePr>
          <p:cNvPr id="7" name="Group 15"/>
          <p:cNvGraphicFramePr>
            <a:graphicFrameLocks noGrp="1"/>
          </p:cNvGraphicFramePr>
          <p:nvPr>
            <p:extLst/>
          </p:nvPr>
        </p:nvGraphicFramePr>
        <p:xfrm>
          <a:off x="304800" y="4419600"/>
          <a:ext cx="5969000" cy="1912938"/>
        </p:xfrm>
        <a:graphic>
          <a:graphicData uri="http://schemas.openxmlformats.org/drawingml/2006/table">
            <a:tbl>
              <a:tblPr/>
              <a:tblGrid>
                <a:gridCol w="5760730">
                  <a:extLst>
                    <a:ext uri="{9D8B030D-6E8A-4147-A177-3AD203B41FA5}">
                      <a16:colId xmlns:a16="http://schemas.microsoft.com/office/drawing/2014/main" val="20000"/>
                    </a:ext>
                  </a:extLst>
                </a:gridCol>
                <a:gridCol w="208270">
                  <a:extLst>
                    <a:ext uri="{9D8B030D-6E8A-4147-A177-3AD203B41FA5}">
                      <a16:colId xmlns:a16="http://schemas.microsoft.com/office/drawing/2014/main" val="20001"/>
                    </a:ext>
                  </a:extLst>
                </a:gridCol>
              </a:tblGrid>
              <a:tr h="336651">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ndParaRPr>
                    </a:p>
                  </a:txBody>
                  <a:tcPr marL="91435" marR="91435" marT="45734" marB="45734" horzOverflow="overflow">
                    <a:lnL cap="flat">
                      <a:noFill/>
                    </a:lnL>
                    <a:lnR cap="flat">
                      <a:noFill/>
                    </a:lnR>
                    <a:lnT cap="fla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0489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ndParaRPr>
                    </a:p>
                  </a:txBody>
                  <a:tcPr marL="91435" marR="91435" marT="45734" marB="45734"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ndParaRPr>
                    </a:p>
                  </a:txBody>
                  <a:tcPr marL="91435" marR="91435" marT="45734" marB="45734"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12713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Garamond" pitchFamily="18" charset="0"/>
                          <a:ea typeface="Times New Roman" pitchFamily="18" charset="0"/>
                          <a:cs typeface="Arial" charset="0"/>
                        </a:rPr>
                        <a:t>© Grant Thornton LLP</a:t>
                      </a:r>
                      <a:endParaRPr kumimoji="0" lang="en-US" sz="9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Garamond" pitchFamily="18" charset="0"/>
                          <a:ea typeface="Times New Roman" pitchFamily="18" charset="0"/>
                          <a:cs typeface="Arial" charset="0"/>
                        </a:rPr>
                        <a:t>All rights reserved</a:t>
                      </a:r>
                      <a:endParaRPr kumimoji="0" lang="en-US" sz="9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Garamond" pitchFamily="18" charset="0"/>
                          <a:ea typeface="Times New Roman" pitchFamily="18" charset="0"/>
                          <a:cs typeface="Arial" charset="0"/>
                        </a:rPr>
                        <a:t>U.S. member firm of Grant Thornton International Ltd</a:t>
                      </a:r>
                      <a:endParaRPr kumimoji="0" lang="en-US" sz="9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Garamond" pitchFamily="18" charset="0"/>
                          <a:ea typeface="Times New Roman" pitchFamily="18" charset="0"/>
                          <a:cs typeface="Arial" charset="0"/>
                        </a:rPr>
                        <a:t>This document is the work of Grant Thornton LLP, the U.S. member firm of Grant Thornton International Ltd, and is in all respects subject to negotiation, agreement and signing of specific contracts. The information contained within this document is intended only for the entity or person to which it is addressed and contains confidential and/or proprietary material. Dissemination to third-parties, copying or use of this information is strictly prohibited without the prior written consent of Grant Thornton LLP.</a:t>
                      </a: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91435" marR="91435" marT="45734" marB="45734"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ndParaRPr>
                    </a:p>
                  </a:txBody>
                  <a:tcPr marL="91435" marR="91435" marT="45734" marB="45734"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 name="Slide Number Placeholder 1"/>
          <p:cNvSpPr>
            <a:spLocks noGrp="1"/>
          </p:cNvSpPr>
          <p:nvPr>
            <p:ph type="sldNum" sz="quarter" idx="10"/>
          </p:nvPr>
        </p:nvSpPr>
        <p:spPr/>
        <p:txBody>
          <a:bodyPr/>
          <a:lstStyle/>
          <a:p>
            <a:fld id="{8F01781B-F032-4AB4-8A1F-548D4B1F29A0}" type="slidenum">
              <a:rPr lang="en-US" smtClean="0"/>
              <a:pPr/>
              <a:t>33</a:t>
            </a:fld>
            <a:endParaRPr lang="en-US"/>
          </a:p>
        </p:txBody>
      </p:sp>
    </p:spTree>
    <p:extLst>
      <p:ext uri="{BB962C8B-B14F-4D97-AF65-F5344CB8AC3E}">
        <p14:creationId xmlns:p14="http://schemas.microsoft.com/office/powerpoint/2010/main" val="292061528"/>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p:txBody>
          <a:bodyPr/>
          <a:lstStyle/>
          <a:p>
            <a:r>
              <a:rPr lang="en-US" dirty="0"/>
              <a:t>IRS Focus</a:t>
            </a:r>
          </a:p>
        </p:txBody>
      </p:sp>
      <p:sp>
        <p:nvSpPr>
          <p:cNvPr id="2" name="Slide Number Placeholder 1"/>
          <p:cNvSpPr>
            <a:spLocks noGrp="1"/>
          </p:cNvSpPr>
          <p:nvPr>
            <p:ph type="sldNum" sz="quarter" idx="11"/>
          </p:nvPr>
        </p:nvSpPr>
        <p:spPr/>
        <p:txBody>
          <a:bodyPr/>
          <a:lstStyle/>
          <a:p>
            <a:fld id="{85F236F5-5CB6-4996-B765-3100645162AC}" type="slidenum">
              <a:rPr lang="en-US" smtClean="0"/>
              <a:pPr/>
              <a:t>4</a:t>
            </a:fld>
            <a:endParaRPr lang="en-US"/>
          </a:p>
        </p:txBody>
      </p:sp>
    </p:spTree>
    <p:extLst>
      <p:ext uri="{BB962C8B-B14F-4D97-AF65-F5344CB8AC3E}">
        <p14:creationId xmlns:p14="http://schemas.microsoft.com/office/powerpoint/2010/main" val="1884925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381000" y="304800"/>
            <a:ext cx="8102600" cy="782637"/>
          </a:xfrm>
        </p:spPr>
        <p:txBody>
          <a:bodyPr/>
          <a:lstStyle/>
          <a:p>
            <a:r>
              <a:rPr lang="en-US" dirty="0">
                <a:solidFill>
                  <a:schemeClr val="accent3"/>
                </a:solidFill>
              </a:rPr>
              <a:t>Protecting Americans from Tax Hikes Act of 2015</a:t>
            </a:r>
          </a:p>
        </p:txBody>
      </p:sp>
      <p:sp>
        <p:nvSpPr>
          <p:cNvPr id="3" name="Text Placeholder 2"/>
          <p:cNvSpPr>
            <a:spLocks noGrp="1"/>
          </p:cNvSpPr>
          <p:nvPr>
            <p:ph type="body" sz="quarter" idx="10"/>
          </p:nvPr>
        </p:nvSpPr>
        <p:spPr>
          <a:xfrm>
            <a:off x="381000" y="1981200"/>
            <a:ext cx="8382000" cy="4419600"/>
          </a:xfrm>
        </p:spPr>
        <p:txBody>
          <a:bodyPr>
            <a:normAutofit/>
          </a:bodyPr>
          <a:lstStyle/>
          <a:p>
            <a:r>
              <a:rPr lang="en-US" sz="2400" dirty="0"/>
              <a:t>Permanent</a:t>
            </a:r>
          </a:p>
          <a:p>
            <a:pPr lvl="1"/>
            <a:r>
              <a:rPr lang="en-US" sz="2400" dirty="0">
                <a:solidFill>
                  <a:schemeClr val="bg1">
                    <a:lumMod val="60000"/>
                    <a:lumOff val="40000"/>
                  </a:schemeClr>
                </a:solidFill>
              </a:rPr>
              <a:t>American Opportunity Tax Credit (AOTC) tuition credit</a:t>
            </a:r>
          </a:p>
          <a:p>
            <a:pPr lvl="1"/>
            <a:r>
              <a:rPr lang="en-US" sz="2400" dirty="0">
                <a:solidFill>
                  <a:schemeClr val="bg1">
                    <a:lumMod val="60000"/>
                    <a:lumOff val="40000"/>
                  </a:schemeClr>
                </a:solidFill>
              </a:rPr>
              <a:t>Employer provided mass transit and parking</a:t>
            </a:r>
          </a:p>
          <a:p>
            <a:pPr lvl="1"/>
            <a:r>
              <a:rPr lang="en-US" sz="2400" dirty="0">
                <a:solidFill>
                  <a:schemeClr val="bg1">
                    <a:lumMod val="60000"/>
                    <a:lumOff val="40000"/>
                  </a:schemeClr>
                </a:solidFill>
              </a:rPr>
              <a:t>Accelerated W-2 / 1099 reporting (now Jan 31</a:t>
            </a:r>
            <a:r>
              <a:rPr lang="en-US" sz="2400" baseline="30000" dirty="0">
                <a:solidFill>
                  <a:schemeClr val="bg1">
                    <a:lumMod val="60000"/>
                    <a:lumOff val="40000"/>
                  </a:schemeClr>
                </a:solidFill>
              </a:rPr>
              <a:t>st</a:t>
            </a:r>
            <a:r>
              <a:rPr lang="en-US" sz="2400" dirty="0">
                <a:solidFill>
                  <a:schemeClr val="bg1">
                    <a:lumMod val="60000"/>
                    <a:lumOff val="40000"/>
                  </a:schemeClr>
                </a:solidFill>
              </a:rPr>
              <a:t> to IRS and SS Administration)</a:t>
            </a:r>
          </a:p>
          <a:p>
            <a:pPr lvl="1"/>
            <a:r>
              <a:rPr lang="en-US" sz="2400" dirty="0">
                <a:solidFill>
                  <a:schemeClr val="bg1">
                    <a:lumMod val="60000"/>
                    <a:lumOff val="40000"/>
                  </a:schemeClr>
                </a:solidFill>
              </a:rPr>
              <a:t>Charitable giving</a:t>
            </a:r>
          </a:p>
          <a:p>
            <a:pPr lvl="2"/>
            <a:r>
              <a:rPr lang="en-US" sz="2400" dirty="0">
                <a:solidFill>
                  <a:schemeClr val="bg1">
                    <a:lumMod val="60000"/>
                    <a:lumOff val="40000"/>
                  </a:schemeClr>
                </a:solidFill>
              </a:rPr>
              <a:t>Qualified conservation donations</a:t>
            </a:r>
          </a:p>
          <a:p>
            <a:pPr lvl="2"/>
            <a:r>
              <a:rPr lang="en-US" sz="2400" dirty="0">
                <a:solidFill>
                  <a:schemeClr val="bg1">
                    <a:lumMod val="60000"/>
                    <a:lumOff val="40000"/>
                  </a:schemeClr>
                </a:solidFill>
              </a:rPr>
              <a:t>Tax-free IRA distributions</a:t>
            </a:r>
          </a:p>
          <a:p>
            <a:pPr lvl="2"/>
            <a:r>
              <a:rPr lang="en-US" sz="2400" dirty="0">
                <a:solidFill>
                  <a:schemeClr val="bg1">
                    <a:lumMod val="60000"/>
                    <a:lumOff val="40000"/>
                  </a:schemeClr>
                </a:solidFill>
              </a:rPr>
              <a:t>Contributions of food inventory</a:t>
            </a:r>
          </a:p>
        </p:txBody>
      </p:sp>
      <p:sp>
        <p:nvSpPr>
          <p:cNvPr id="2" name="Slide Number Placeholder 1"/>
          <p:cNvSpPr>
            <a:spLocks noGrp="1"/>
          </p:cNvSpPr>
          <p:nvPr>
            <p:ph type="sldNum" sz="quarter" idx="11"/>
          </p:nvPr>
        </p:nvSpPr>
        <p:spPr/>
        <p:txBody>
          <a:bodyPr/>
          <a:lstStyle/>
          <a:p>
            <a:fld id="{CBAF276F-2A0C-4B11-80FA-09235782DD5A}" type="slidenum">
              <a:rPr lang="en-US" smtClean="0"/>
              <a:pPr/>
              <a:t>5</a:t>
            </a:fld>
            <a:endParaRPr lang="en-US"/>
          </a:p>
        </p:txBody>
      </p:sp>
    </p:spTree>
    <p:extLst>
      <p:ext uri="{BB962C8B-B14F-4D97-AF65-F5344CB8AC3E}">
        <p14:creationId xmlns:p14="http://schemas.microsoft.com/office/powerpoint/2010/main" val="3341781674"/>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355600" y="304800"/>
            <a:ext cx="8102600" cy="782637"/>
          </a:xfrm>
        </p:spPr>
        <p:txBody>
          <a:bodyPr/>
          <a:lstStyle/>
          <a:p>
            <a:r>
              <a:rPr lang="en-US" dirty="0">
                <a:solidFill>
                  <a:schemeClr val="accent3"/>
                </a:solidFill>
              </a:rPr>
              <a:t>Protecting Americans from Tax Hikes Act of 2015</a:t>
            </a:r>
          </a:p>
        </p:txBody>
      </p:sp>
      <p:sp>
        <p:nvSpPr>
          <p:cNvPr id="3" name="Text Placeholder 2"/>
          <p:cNvSpPr>
            <a:spLocks noGrp="1"/>
          </p:cNvSpPr>
          <p:nvPr>
            <p:ph type="body" sz="quarter" idx="10"/>
          </p:nvPr>
        </p:nvSpPr>
        <p:spPr>
          <a:xfrm>
            <a:off x="381000" y="1981200"/>
            <a:ext cx="8382000" cy="4419600"/>
          </a:xfrm>
        </p:spPr>
        <p:txBody>
          <a:bodyPr>
            <a:normAutofit/>
          </a:bodyPr>
          <a:lstStyle/>
          <a:p>
            <a:r>
              <a:rPr lang="en-US" dirty="0"/>
              <a:t>Extended through 2019</a:t>
            </a:r>
          </a:p>
          <a:p>
            <a:pPr lvl="1"/>
            <a:r>
              <a:rPr lang="en-US" dirty="0">
                <a:solidFill>
                  <a:schemeClr val="bg1">
                    <a:lumMod val="60000"/>
                    <a:lumOff val="40000"/>
                  </a:schemeClr>
                </a:solidFill>
              </a:rPr>
              <a:t>New Market tax credits</a:t>
            </a:r>
          </a:p>
          <a:p>
            <a:pPr lvl="1"/>
            <a:r>
              <a:rPr lang="en-US" dirty="0">
                <a:solidFill>
                  <a:schemeClr val="bg1">
                    <a:lumMod val="60000"/>
                    <a:lumOff val="40000"/>
                  </a:schemeClr>
                </a:solidFill>
              </a:rPr>
              <a:t>Work Opportunity tax credit</a:t>
            </a:r>
          </a:p>
          <a:p>
            <a:pPr lvl="1"/>
            <a:endParaRPr lang="en-US" dirty="0">
              <a:solidFill>
                <a:schemeClr val="bg1">
                  <a:lumMod val="60000"/>
                  <a:lumOff val="40000"/>
                </a:schemeClr>
              </a:solidFill>
            </a:endParaRPr>
          </a:p>
          <a:p>
            <a:r>
              <a:rPr lang="en-US" dirty="0"/>
              <a:t>Extended through 2016</a:t>
            </a:r>
          </a:p>
          <a:p>
            <a:pPr lvl="1"/>
            <a:r>
              <a:rPr lang="en-US" dirty="0">
                <a:solidFill>
                  <a:schemeClr val="bg1">
                    <a:lumMod val="60000"/>
                    <a:lumOff val="40000"/>
                  </a:schemeClr>
                </a:solidFill>
              </a:rPr>
              <a:t>Above line deductions for qualified tuition</a:t>
            </a:r>
          </a:p>
        </p:txBody>
      </p:sp>
      <p:sp>
        <p:nvSpPr>
          <p:cNvPr id="2" name="Slide Number Placeholder 1"/>
          <p:cNvSpPr>
            <a:spLocks noGrp="1"/>
          </p:cNvSpPr>
          <p:nvPr>
            <p:ph type="sldNum" sz="quarter" idx="11"/>
          </p:nvPr>
        </p:nvSpPr>
        <p:spPr/>
        <p:txBody>
          <a:bodyPr/>
          <a:lstStyle/>
          <a:p>
            <a:fld id="{CBAF276F-2A0C-4B11-80FA-09235782DD5A}" type="slidenum">
              <a:rPr lang="en-US" smtClean="0"/>
              <a:pPr/>
              <a:t>6</a:t>
            </a:fld>
            <a:endParaRPr lang="en-US"/>
          </a:p>
        </p:txBody>
      </p:sp>
    </p:spTree>
    <p:extLst>
      <p:ext uri="{BB962C8B-B14F-4D97-AF65-F5344CB8AC3E}">
        <p14:creationId xmlns:p14="http://schemas.microsoft.com/office/powerpoint/2010/main" val="338528123"/>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355600" y="304800"/>
            <a:ext cx="8102600" cy="782637"/>
          </a:xfrm>
        </p:spPr>
        <p:txBody>
          <a:bodyPr/>
          <a:lstStyle/>
          <a:p>
            <a:r>
              <a:rPr lang="en-US" dirty="0">
                <a:solidFill>
                  <a:schemeClr val="accent3"/>
                </a:solidFill>
              </a:rPr>
              <a:t>Protecting Americans from Tax Hikes Act of 2015</a:t>
            </a:r>
          </a:p>
        </p:txBody>
      </p:sp>
      <p:sp>
        <p:nvSpPr>
          <p:cNvPr id="3" name="Text Placeholder 2"/>
          <p:cNvSpPr>
            <a:spLocks noGrp="1"/>
          </p:cNvSpPr>
          <p:nvPr>
            <p:ph type="body" sz="quarter" idx="10"/>
          </p:nvPr>
        </p:nvSpPr>
        <p:spPr>
          <a:xfrm>
            <a:off x="381000" y="1981200"/>
            <a:ext cx="8382000" cy="4419600"/>
          </a:xfrm>
        </p:spPr>
        <p:txBody>
          <a:bodyPr>
            <a:normAutofit/>
          </a:bodyPr>
          <a:lstStyle/>
          <a:p>
            <a:r>
              <a:rPr lang="en-US" dirty="0"/>
              <a:t>Moratoriums:</a:t>
            </a:r>
          </a:p>
          <a:p>
            <a:pPr lvl="1"/>
            <a:r>
              <a:rPr lang="en-US" dirty="0">
                <a:solidFill>
                  <a:schemeClr val="bg1">
                    <a:lumMod val="60000"/>
                    <a:lumOff val="40000"/>
                  </a:schemeClr>
                </a:solidFill>
              </a:rPr>
              <a:t>medical device excise tax (2016 &amp; 2017)</a:t>
            </a:r>
          </a:p>
          <a:p>
            <a:pPr lvl="1"/>
            <a:r>
              <a:rPr lang="en-US" dirty="0">
                <a:solidFill>
                  <a:schemeClr val="bg1">
                    <a:lumMod val="60000"/>
                    <a:lumOff val="40000"/>
                  </a:schemeClr>
                </a:solidFill>
              </a:rPr>
              <a:t>health insurance industry fee (2016)</a:t>
            </a:r>
          </a:p>
          <a:p>
            <a:pPr lvl="1"/>
            <a:endParaRPr lang="en-US" dirty="0">
              <a:solidFill>
                <a:schemeClr val="bg1">
                  <a:lumMod val="60000"/>
                  <a:lumOff val="40000"/>
                </a:schemeClr>
              </a:solidFill>
            </a:endParaRPr>
          </a:p>
          <a:p>
            <a:r>
              <a:rPr lang="en-US" dirty="0">
                <a:ea typeface="+mn-ea"/>
                <a:cs typeface="+mn-cs"/>
              </a:rPr>
              <a:t>Delays:</a:t>
            </a:r>
          </a:p>
          <a:p>
            <a:pPr lvl="1"/>
            <a:r>
              <a:rPr lang="en-US" dirty="0">
                <a:solidFill>
                  <a:schemeClr val="bg1">
                    <a:lumMod val="60000"/>
                    <a:lumOff val="40000"/>
                  </a:schemeClr>
                </a:solidFill>
              </a:rPr>
              <a:t>Cadillac tax (delayed until 2020)</a:t>
            </a:r>
          </a:p>
        </p:txBody>
      </p:sp>
      <p:sp>
        <p:nvSpPr>
          <p:cNvPr id="2" name="Slide Number Placeholder 1"/>
          <p:cNvSpPr>
            <a:spLocks noGrp="1"/>
          </p:cNvSpPr>
          <p:nvPr>
            <p:ph type="sldNum" sz="quarter" idx="11"/>
          </p:nvPr>
        </p:nvSpPr>
        <p:spPr/>
        <p:txBody>
          <a:bodyPr/>
          <a:lstStyle/>
          <a:p>
            <a:fld id="{CBAF276F-2A0C-4B11-80FA-09235782DD5A}" type="slidenum">
              <a:rPr lang="en-US" smtClean="0"/>
              <a:pPr/>
              <a:t>7</a:t>
            </a:fld>
            <a:endParaRPr lang="en-US"/>
          </a:p>
        </p:txBody>
      </p:sp>
    </p:spTree>
    <p:extLst>
      <p:ext uri="{BB962C8B-B14F-4D97-AF65-F5344CB8AC3E}">
        <p14:creationId xmlns:p14="http://schemas.microsoft.com/office/powerpoint/2010/main" val="3320085648"/>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IRS Priority Guidance Plan:  2016 - 2017</a:t>
            </a:r>
          </a:p>
        </p:txBody>
      </p:sp>
      <p:sp>
        <p:nvSpPr>
          <p:cNvPr id="3" name="Text Placeholder 2"/>
          <p:cNvSpPr>
            <a:spLocks noGrp="1"/>
          </p:cNvSpPr>
          <p:nvPr>
            <p:ph type="body" idx="1"/>
          </p:nvPr>
        </p:nvSpPr>
        <p:spPr>
          <a:xfrm>
            <a:off x="351219" y="1905000"/>
            <a:ext cx="8423275" cy="4197370"/>
          </a:xfrm>
        </p:spPr>
        <p:txBody>
          <a:bodyPr/>
          <a:lstStyle/>
          <a:p>
            <a:r>
              <a:rPr lang="en-US" sz="2400" dirty="0"/>
              <a:t>Data driven </a:t>
            </a:r>
            <a:r>
              <a:rPr lang="en-US" sz="2400" b="1" dirty="0">
                <a:solidFill>
                  <a:srgbClr val="61428C"/>
                </a:solidFill>
              </a:rPr>
              <a:t>audits</a:t>
            </a:r>
            <a:r>
              <a:rPr lang="en-US" sz="2400" dirty="0"/>
              <a:t>: focus on high risk</a:t>
            </a:r>
          </a:p>
          <a:p>
            <a:r>
              <a:rPr lang="en-US" sz="2400" dirty="0"/>
              <a:t>Employee plans</a:t>
            </a:r>
          </a:p>
          <a:p>
            <a:pPr lvl="1"/>
            <a:r>
              <a:rPr lang="en-US" sz="2400" dirty="0"/>
              <a:t>Large &amp; multiemployer </a:t>
            </a:r>
            <a:r>
              <a:rPr lang="en-US" sz="2400" b="1" dirty="0">
                <a:solidFill>
                  <a:srgbClr val="61428C"/>
                </a:solidFill>
              </a:rPr>
              <a:t>plan focus </a:t>
            </a:r>
            <a:r>
              <a:rPr lang="en-US" sz="2400" dirty="0"/>
              <a:t>(403(b) / 457(b))</a:t>
            </a:r>
          </a:p>
          <a:p>
            <a:r>
              <a:rPr lang="en-US" sz="2400" dirty="0"/>
              <a:t>Nonexempt </a:t>
            </a:r>
            <a:r>
              <a:rPr lang="en-US" sz="2400" b="1" dirty="0">
                <a:solidFill>
                  <a:srgbClr val="61428C"/>
                </a:solidFill>
              </a:rPr>
              <a:t>purpose </a:t>
            </a:r>
            <a:r>
              <a:rPr lang="en-US" sz="2400" dirty="0"/>
              <a:t>activity &amp; private inurement</a:t>
            </a:r>
          </a:p>
          <a:p>
            <a:r>
              <a:rPr lang="en-US" sz="2400" dirty="0"/>
              <a:t>Self-dealing, </a:t>
            </a:r>
            <a:r>
              <a:rPr lang="en-US" sz="2400" b="1" dirty="0">
                <a:solidFill>
                  <a:srgbClr val="61428C"/>
                </a:solidFill>
              </a:rPr>
              <a:t>excess benefits</a:t>
            </a:r>
            <a:r>
              <a:rPr lang="en-US" sz="2400" dirty="0"/>
              <a:t>, loans to disqualified persons </a:t>
            </a:r>
          </a:p>
          <a:p>
            <a:r>
              <a:rPr lang="en-US" sz="2400" b="1" dirty="0">
                <a:solidFill>
                  <a:srgbClr val="61428C"/>
                </a:solidFill>
              </a:rPr>
              <a:t>Unrelated</a:t>
            </a:r>
            <a:r>
              <a:rPr lang="en-US" sz="2400" dirty="0"/>
              <a:t> business income</a:t>
            </a:r>
          </a:p>
          <a:p>
            <a:r>
              <a:rPr lang="en-US" sz="2400" dirty="0"/>
              <a:t>Oversight of funds expended </a:t>
            </a:r>
            <a:r>
              <a:rPr lang="en-US" sz="2400" b="1" dirty="0">
                <a:solidFill>
                  <a:srgbClr val="61428C"/>
                </a:solidFill>
              </a:rPr>
              <a:t>outside US</a:t>
            </a:r>
          </a:p>
          <a:p>
            <a:r>
              <a:rPr lang="en-US" sz="2400" b="1" dirty="0">
                <a:solidFill>
                  <a:srgbClr val="61428C"/>
                </a:solidFill>
              </a:rPr>
              <a:t>Hospital</a:t>
            </a:r>
            <a:r>
              <a:rPr lang="en-US" sz="2400" dirty="0"/>
              <a:t> exemption</a:t>
            </a:r>
          </a:p>
          <a:p>
            <a:r>
              <a:rPr lang="en-US" sz="2400" b="1" dirty="0">
                <a:solidFill>
                  <a:srgbClr val="61428C"/>
                </a:solidFill>
              </a:rPr>
              <a:t>Misappropriation</a:t>
            </a:r>
            <a:r>
              <a:rPr lang="en-US" sz="2400" dirty="0"/>
              <a:t> of funds</a:t>
            </a:r>
          </a:p>
          <a:p>
            <a:pPr lvl="1"/>
            <a:endParaRPr lang="en-US" sz="2200" dirty="0"/>
          </a:p>
        </p:txBody>
      </p:sp>
      <p:sp>
        <p:nvSpPr>
          <p:cNvPr id="5" name="Slide Number Placeholder 4"/>
          <p:cNvSpPr>
            <a:spLocks noGrp="1"/>
          </p:cNvSpPr>
          <p:nvPr>
            <p:ph type="sldNum" sz="quarter" idx="10"/>
          </p:nvPr>
        </p:nvSpPr>
        <p:spPr/>
        <p:txBody>
          <a:bodyPr/>
          <a:lstStyle/>
          <a:p>
            <a:fld id="{8F01781B-F032-4AB4-8A1F-548D4B1F29A0}" type="slidenum">
              <a:rPr lang="en-US" smtClean="0"/>
              <a:pPr/>
              <a:t>8</a:t>
            </a:fld>
            <a:endParaRPr lang="en-US"/>
          </a:p>
        </p:txBody>
      </p:sp>
    </p:spTree>
    <p:extLst>
      <p:ext uri="{BB962C8B-B14F-4D97-AF65-F5344CB8AC3E}">
        <p14:creationId xmlns:p14="http://schemas.microsoft.com/office/powerpoint/2010/main" val="1391783475"/>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IRS Priority Guidance Plan:  2016 - 2017</a:t>
            </a:r>
          </a:p>
        </p:txBody>
      </p:sp>
      <p:sp>
        <p:nvSpPr>
          <p:cNvPr id="3" name="Text Placeholder 2"/>
          <p:cNvSpPr>
            <a:spLocks noGrp="1"/>
          </p:cNvSpPr>
          <p:nvPr>
            <p:ph type="body" idx="1"/>
          </p:nvPr>
        </p:nvSpPr>
        <p:spPr>
          <a:xfrm>
            <a:off x="351219" y="1905000"/>
            <a:ext cx="8423275" cy="4197370"/>
          </a:xfrm>
        </p:spPr>
        <p:txBody>
          <a:bodyPr/>
          <a:lstStyle/>
          <a:p>
            <a:r>
              <a:rPr lang="en-US" sz="2000" dirty="0"/>
              <a:t>Plan to issue final regulations re deferred compensation plans:</a:t>
            </a:r>
          </a:p>
          <a:p>
            <a:pPr lvl="1"/>
            <a:r>
              <a:rPr lang="en-US" sz="2000" dirty="0"/>
              <a:t>§409A – income inclusion and other issues*</a:t>
            </a:r>
          </a:p>
          <a:p>
            <a:pPr lvl="1"/>
            <a:r>
              <a:rPr lang="en-US" sz="2000" dirty="0"/>
              <a:t>§457(f) – ineligible plans*</a:t>
            </a:r>
          </a:p>
          <a:p>
            <a:pPr marL="457200" lvl="1" indent="0">
              <a:buNone/>
            </a:pPr>
            <a:endParaRPr lang="en-US" sz="2000" i="1" dirty="0"/>
          </a:p>
          <a:p>
            <a:pPr marL="457200" lvl="1" indent="0">
              <a:buNone/>
            </a:pPr>
            <a:r>
              <a:rPr lang="en-US" sz="2000" i="1" dirty="0"/>
              <a:t>	*proposed regulations issued June 2016</a:t>
            </a:r>
          </a:p>
          <a:p>
            <a:pPr marL="457200" lvl="1" indent="0">
              <a:buNone/>
            </a:pPr>
            <a:endParaRPr lang="en-US" sz="2000" dirty="0"/>
          </a:p>
          <a:p>
            <a:endParaRPr lang="en-US" sz="2000" dirty="0"/>
          </a:p>
          <a:p>
            <a:r>
              <a:rPr lang="en-US" sz="2000" dirty="0"/>
              <a:t>Propose regulations for §501(c) – political campaign intervention (suspended)</a:t>
            </a:r>
          </a:p>
          <a:p>
            <a:endParaRPr lang="en-US" sz="2000" dirty="0"/>
          </a:p>
          <a:p>
            <a:endParaRPr lang="en-US" sz="2000" dirty="0"/>
          </a:p>
          <a:p>
            <a:pPr lvl="1"/>
            <a:endParaRPr lang="en-US" sz="2000" dirty="0"/>
          </a:p>
          <a:p>
            <a:pPr lvl="1"/>
            <a:endParaRPr lang="en-US" sz="2000" dirty="0"/>
          </a:p>
        </p:txBody>
      </p:sp>
      <p:sp>
        <p:nvSpPr>
          <p:cNvPr id="5" name="Slide Number Placeholder 4"/>
          <p:cNvSpPr>
            <a:spLocks noGrp="1"/>
          </p:cNvSpPr>
          <p:nvPr>
            <p:ph type="sldNum" sz="quarter" idx="10"/>
          </p:nvPr>
        </p:nvSpPr>
        <p:spPr/>
        <p:txBody>
          <a:bodyPr/>
          <a:lstStyle/>
          <a:p>
            <a:fld id="{8F01781B-F032-4AB4-8A1F-548D4B1F29A0}" type="slidenum">
              <a:rPr lang="en-US" smtClean="0"/>
              <a:pPr/>
              <a:t>9</a:t>
            </a:fld>
            <a:endParaRPr lang="en-US"/>
          </a:p>
        </p:txBody>
      </p:sp>
    </p:spTree>
    <p:extLst>
      <p:ext uri="{BB962C8B-B14F-4D97-AF65-F5344CB8AC3E}">
        <p14:creationId xmlns:p14="http://schemas.microsoft.com/office/powerpoint/2010/main" val="1723927274"/>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1_Blank">
  <a:themeElements>
    <a:clrScheme name="">
      <a:dk1>
        <a:srgbClr val="000000"/>
      </a:dk1>
      <a:lt1>
        <a:srgbClr val="FFFFFF"/>
      </a:lt1>
      <a:dk2>
        <a:srgbClr val="000000"/>
      </a:dk2>
      <a:lt2>
        <a:srgbClr val="0099FF"/>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4F2D7F"/>
    </a:lt1>
    <a:dk2>
      <a:srgbClr val="FFFFFF"/>
    </a:dk2>
    <a:lt2>
      <a:srgbClr val="0099FF"/>
    </a:lt2>
    <a:accent1>
      <a:srgbClr val="FFFFFF"/>
    </a:accent1>
    <a:accent2>
      <a:srgbClr val="000000"/>
    </a:accent2>
    <a:accent3>
      <a:srgbClr val="FFFFFF"/>
    </a:accent3>
    <a:accent4>
      <a:srgbClr val="000000"/>
    </a:accent4>
    <a:accent5>
      <a:srgbClr val="FFFFFF"/>
    </a:accent5>
    <a:accent6>
      <a:srgbClr val="E7E7E7"/>
    </a:accent6>
    <a:hlink>
      <a:srgbClr val="000000"/>
    </a:hlink>
    <a:folHlink>
      <a:srgbClr val="000000"/>
    </a:folHlink>
  </a:clrScheme>
</a:themeOverride>
</file>

<file path=ppt/theme/themeOverride10.xml><?xml version="1.0" encoding="utf-8"?>
<a:themeOverride xmlns:a="http://schemas.openxmlformats.org/drawingml/2006/main">
  <a:clrScheme name="">
    <a:dk1>
      <a:srgbClr val="000000"/>
    </a:dk1>
    <a:lt1>
      <a:srgbClr val="4F2D7F"/>
    </a:lt1>
    <a:dk2>
      <a:srgbClr val="FFFFFF"/>
    </a:dk2>
    <a:lt2>
      <a:srgbClr val="0099FF"/>
    </a:lt2>
    <a:accent1>
      <a:srgbClr val="FFFFFF"/>
    </a:accent1>
    <a:accent2>
      <a:srgbClr val="000000"/>
    </a:accent2>
    <a:accent3>
      <a:srgbClr val="FFFFFF"/>
    </a:accent3>
    <a:accent4>
      <a:srgbClr val="000000"/>
    </a:accent4>
    <a:accent5>
      <a:srgbClr val="FFFFFF"/>
    </a:accent5>
    <a:accent6>
      <a:srgbClr val="E7E7E7"/>
    </a:accent6>
    <a:hlink>
      <a:srgbClr val="000000"/>
    </a:hlink>
    <a:folHlink>
      <a:srgbClr val="000000"/>
    </a:folHlink>
  </a:clrScheme>
</a:themeOverride>
</file>

<file path=ppt/theme/themeOverride11.xml><?xml version="1.0" encoding="utf-8"?>
<a:themeOverride xmlns:a="http://schemas.openxmlformats.org/drawingml/2006/main">
  <a:clrScheme name="">
    <a:dk1>
      <a:srgbClr val="000000"/>
    </a:dk1>
    <a:lt1>
      <a:srgbClr val="4F2D7F"/>
    </a:lt1>
    <a:dk2>
      <a:srgbClr val="FFFFFF"/>
    </a:dk2>
    <a:lt2>
      <a:srgbClr val="0099FF"/>
    </a:lt2>
    <a:accent1>
      <a:srgbClr val="FFFFFF"/>
    </a:accent1>
    <a:accent2>
      <a:srgbClr val="000000"/>
    </a:accent2>
    <a:accent3>
      <a:srgbClr val="FFFFFF"/>
    </a:accent3>
    <a:accent4>
      <a:srgbClr val="000000"/>
    </a:accent4>
    <a:accent5>
      <a:srgbClr val="FFFFFF"/>
    </a:accent5>
    <a:accent6>
      <a:srgbClr val="E7E7E7"/>
    </a:accent6>
    <a:hlink>
      <a:srgbClr val="000000"/>
    </a:hlink>
    <a:folHlink>
      <a:srgbClr val="000000"/>
    </a:folHlink>
  </a:clrScheme>
</a:themeOverride>
</file>

<file path=ppt/theme/themeOverride12.xml><?xml version="1.0" encoding="utf-8"?>
<a:themeOverride xmlns:a="http://schemas.openxmlformats.org/drawingml/2006/main">
  <a:clrScheme name="">
    <a:dk1>
      <a:srgbClr val="000000"/>
    </a:dk1>
    <a:lt1>
      <a:srgbClr val="4F2D7F"/>
    </a:lt1>
    <a:dk2>
      <a:srgbClr val="FFFFFF"/>
    </a:dk2>
    <a:lt2>
      <a:srgbClr val="0099FF"/>
    </a:lt2>
    <a:accent1>
      <a:srgbClr val="FFFFFF"/>
    </a:accent1>
    <a:accent2>
      <a:srgbClr val="000000"/>
    </a:accent2>
    <a:accent3>
      <a:srgbClr val="FFFFFF"/>
    </a:accent3>
    <a:accent4>
      <a:srgbClr val="000000"/>
    </a:accent4>
    <a:accent5>
      <a:srgbClr val="FFFFFF"/>
    </a:accent5>
    <a:accent6>
      <a:srgbClr val="E7E7E7"/>
    </a:accent6>
    <a:hlink>
      <a:srgbClr val="000000"/>
    </a:hlink>
    <a:folHlink>
      <a:srgbClr val="000000"/>
    </a:folHlink>
  </a:clrScheme>
</a:themeOverride>
</file>

<file path=ppt/theme/themeOverride13.xml><?xml version="1.0" encoding="utf-8"?>
<a:themeOverride xmlns:a="http://schemas.openxmlformats.org/drawingml/2006/main">
  <a:clrScheme name="">
    <a:dk1>
      <a:srgbClr val="000000"/>
    </a:dk1>
    <a:lt1>
      <a:srgbClr val="4F2D7F"/>
    </a:lt1>
    <a:dk2>
      <a:srgbClr val="FFFFFF"/>
    </a:dk2>
    <a:lt2>
      <a:srgbClr val="0099FF"/>
    </a:lt2>
    <a:accent1>
      <a:srgbClr val="FFFFFF"/>
    </a:accent1>
    <a:accent2>
      <a:srgbClr val="000000"/>
    </a:accent2>
    <a:accent3>
      <a:srgbClr val="FFFFFF"/>
    </a:accent3>
    <a:accent4>
      <a:srgbClr val="000000"/>
    </a:accent4>
    <a:accent5>
      <a:srgbClr val="FFFFFF"/>
    </a:accent5>
    <a:accent6>
      <a:srgbClr val="E7E7E7"/>
    </a:accent6>
    <a:hlink>
      <a:srgbClr val="000000"/>
    </a:hlink>
    <a:folHlink>
      <a:srgbClr val="000000"/>
    </a:folHlink>
  </a:clrScheme>
</a:themeOverride>
</file>

<file path=ppt/theme/themeOverride14.xml><?xml version="1.0" encoding="utf-8"?>
<a:themeOverride xmlns:a="http://schemas.openxmlformats.org/drawingml/2006/main">
  <a:clrScheme name="">
    <a:dk1>
      <a:srgbClr val="000000"/>
    </a:dk1>
    <a:lt1>
      <a:srgbClr val="4F2D7F"/>
    </a:lt1>
    <a:dk2>
      <a:srgbClr val="FFFFFF"/>
    </a:dk2>
    <a:lt2>
      <a:srgbClr val="0099FF"/>
    </a:lt2>
    <a:accent1>
      <a:srgbClr val="FFFFFF"/>
    </a:accent1>
    <a:accent2>
      <a:srgbClr val="000000"/>
    </a:accent2>
    <a:accent3>
      <a:srgbClr val="FFFFFF"/>
    </a:accent3>
    <a:accent4>
      <a:srgbClr val="000000"/>
    </a:accent4>
    <a:accent5>
      <a:srgbClr val="FFFFFF"/>
    </a:accent5>
    <a:accent6>
      <a:srgbClr val="E7E7E7"/>
    </a:accent6>
    <a:hlink>
      <a:srgbClr val="000000"/>
    </a:hlink>
    <a:folHlink>
      <a:srgbClr val="000000"/>
    </a:folHlink>
  </a:clrScheme>
</a:themeOverride>
</file>

<file path=ppt/theme/themeOverride15.xml><?xml version="1.0" encoding="utf-8"?>
<a:themeOverride xmlns:a="http://schemas.openxmlformats.org/drawingml/2006/main">
  <a:clrScheme name="">
    <a:dk1>
      <a:srgbClr val="000000"/>
    </a:dk1>
    <a:lt1>
      <a:srgbClr val="4F2D7F"/>
    </a:lt1>
    <a:dk2>
      <a:srgbClr val="FFFFFF"/>
    </a:dk2>
    <a:lt2>
      <a:srgbClr val="0099FF"/>
    </a:lt2>
    <a:accent1>
      <a:srgbClr val="FFFFFF"/>
    </a:accent1>
    <a:accent2>
      <a:srgbClr val="000000"/>
    </a:accent2>
    <a:accent3>
      <a:srgbClr val="FFFFFF"/>
    </a:accent3>
    <a:accent4>
      <a:srgbClr val="000000"/>
    </a:accent4>
    <a:accent5>
      <a:srgbClr val="FFFFFF"/>
    </a:accent5>
    <a:accent6>
      <a:srgbClr val="E7E7E7"/>
    </a:accent6>
    <a:hlink>
      <a:srgbClr val="000000"/>
    </a:hlink>
    <a:folHlink>
      <a:srgbClr val="000000"/>
    </a:folHlink>
  </a:clrScheme>
</a:themeOverride>
</file>

<file path=ppt/theme/themeOverride16.xml><?xml version="1.0" encoding="utf-8"?>
<a:themeOverride xmlns:a="http://schemas.openxmlformats.org/drawingml/2006/main">
  <a:clrScheme name="">
    <a:dk1>
      <a:srgbClr val="000000"/>
    </a:dk1>
    <a:lt1>
      <a:srgbClr val="4F2D7F"/>
    </a:lt1>
    <a:dk2>
      <a:srgbClr val="FFFFFF"/>
    </a:dk2>
    <a:lt2>
      <a:srgbClr val="0099FF"/>
    </a:lt2>
    <a:accent1>
      <a:srgbClr val="FFFFFF"/>
    </a:accent1>
    <a:accent2>
      <a:srgbClr val="000000"/>
    </a:accent2>
    <a:accent3>
      <a:srgbClr val="FFFFFF"/>
    </a:accent3>
    <a:accent4>
      <a:srgbClr val="000000"/>
    </a:accent4>
    <a:accent5>
      <a:srgbClr val="FFFFFF"/>
    </a:accent5>
    <a:accent6>
      <a:srgbClr val="E7E7E7"/>
    </a:accent6>
    <a:hlink>
      <a:srgbClr val="000000"/>
    </a:hlink>
    <a:folHlink>
      <a:srgbClr val="000000"/>
    </a:folHlink>
  </a:clrScheme>
</a:themeOverride>
</file>

<file path=ppt/theme/themeOverride17.xml><?xml version="1.0" encoding="utf-8"?>
<a:themeOverride xmlns:a="http://schemas.openxmlformats.org/drawingml/2006/main">
  <a:clrScheme name="">
    <a:dk1>
      <a:srgbClr val="000000"/>
    </a:dk1>
    <a:lt1>
      <a:srgbClr val="4F2D7F"/>
    </a:lt1>
    <a:dk2>
      <a:srgbClr val="FFFFFF"/>
    </a:dk2>
    <a:lt2>
      <a:srgbClr val="0099FF"/>
    </a:lt2>
    <a:accent1>
      <a:srgbClr val="FFFFFF"/>
    </a:accent1>
    <a:accent2>
      <a:srgbClr val="000000"/>
    </a:accent2>
    <a:accent3>
      <a:srgbClr val="FFFFFF"/>
    </a:accent3>
    <a:accent4>
      <a:srgbClr val="000000"/>
    </a:accent4>
    <a:accent5>
      <a:srgbClr val="FFFFFF"/>
    </a:accent5>
    <a:accent6>
      <a:srgbClr val="E7E7E7"/>
    </a:accent6>
    <a:hlink>
      <a:srgbClr val="000000"/>
    </a:hlink>
    <a:folHlink>
      <a:srgbClr val="000000"/>
    </a:folHlink>
  </a:clrScheme>
</a:themeOverride>
</file>

<file path=ppt/theme/themeOverride18.xml><?xml version="1.0" encoding="utf-8"?>
<a:themeOverride xmlns:a="http://schemas.openxmlformats.org/drawingml/2006/main">
  <a:clrScheme name="">
    <a:dk1>
      <a:srgbClr val="000000"/>
    </a:dk1>
    <a:lt1>
      <a:srgbClr val="4F2D7F"/>
    </a:lt1>
    <a:dk2>
      <a:srgbClr val="FFFFFF"/>
    </a:dk2>
    <a:lt2>
      <a:srgbClr val="0099FF"/>
    </a:lt2>
    <a:accent1>
      <a:srgbClr val="FFFFFF"/>
    </a:accent1>
    <a:accent2>
      <a:srgbClr val="000000"/>
    </a:accent2>
    <a:accent3>
      <a:srgbClr val="FFFFFF"/>
    </a:accent3>
    <a:accent4>
      <a:srgbClr val="000000"/>
    </a:accent4>
    <a:accent5>
      <a:srgbClr val="FFFFFF"/>
    </a:accent5>
    <a:accent6>
      <a:srgbClr val="E7E7E7"/>
    </a:accent6>
    <a:hlink>
      <a:srgbClr val="000000"/>
    </a:hlink>
    <a:folHlink>
      <a:srgbClr val="000000"/>
    </a:folHlink>
  </a:clrScheme>
</a:themeOverride>
</file>

<file path=ppt/theme/themeOverride19.xml><?xml version="1.0" encoding="utf-8"?>
<a:themeOverride xmlns:a="http://schemas.openxmlformats.org/drawingml/2006/main">
  <a:clrScheme name="">
    <a:dk1>
      <a:srgbClr val="000000"/>
    </a:dk1>
    <a:lt1>
      <a:srgbClr val="4F2D7F"/>
    </a:lt1>
    <a:dk2>
      <a:srgbClr val="FFFFFF"/>
    </a:dk2>
    <a:lt2>
      <a:srgbClr val="0099FF"/>
    </a:lt2>
    <a:accent1>
      <a:srgbClr val="FFFFFF"/>
    </a:accent1>
    <a:accent2>
      <a:srgbClr val="000000"/>
    </a:accent2>
    <a:accent3>
      <a:srgbClr val="FFFFFF"/>
    </a:accent3>
    <a:accent4>
      <a:srgbClr val="000000"/>
    </a:accent4>
    <a:accent5>
      <a:srgbClr val="FFFFFF"/>
    </a:accent5>
    <a:accent6>
      <a:srgbClr val="E7E7E7"/>
    </a:accent6>
    <a:hlink>
      <a:srgbClr val="000000"/>
    </a:hlink>
    <a:folHlink>
      <a:srgbClr val="000000"/>
    </a:folHlink>
  </a:clrScheme>
</a:themeOverride>
</file>

<file path=ppt/theme/themeOverride2.xml><?xml version="1.0" encoding="utf-8"?>
<a:themeOverride xmlns:a="http://schemas.openxmlformats.org/drawingml/2006/main">
  <a:clrScheme name="">
    <a:dk1>
      <a:srgbClr val="000000"/>
    </a:dk1>
    <a:lt1>
      <a:srgbClr val="4F2D7F"/>
    </a:lt1>
    <a:dk2>
      <a:srgbClr val="FFFFFF"/>
    </a:dk2>
    <a:lt2>
      <a:srgbClr val="0099FF"/>
    </a:lt2>
    <a:accent1>
      <a:srgbClr val="FFFFFF"/>
    </a:accent1>
    <a:accent2>
      <a:srgbClr val="000000"/>
    </a:accent2>
    <a:accent3>
      <a:srgbClr val="FFFFFF"/>
    </a:accent3>
    <a:accent4>
      <a:srgbClr val="000000"/>
    </a:accent4>
    <a:accent5>
      <a:srgbClr val="FFFFFF"/>
    </a:accent5>
    <a:accent6>
      <a:srgbClr val="E7E7E7"/>
    </a:accent6>
    <a:hlink>
      <a:srgbClr val="000000"/>
    </a:hlink>
    <a:folHlink>
      <a:srgbClr val="000000"/>
    </a:folHlink>
  </a:clrScheme>
</a:themeOverride>
</file>

<file path=ppt/theme/themeOverride20.xml><?xml version="1.0" encoding="utf-8"?>
<a:themeOverride xmlns:a="http://schemas.openxmlformats.org/drawingml/2006/main">
  <a:clrScheme name="">
    <a:dk1>
      <a:srgbClr val="000000"/>
    </a:dk1>
    <a:lt1>
      <a:srgbClr val="4F2D7F"/>
    </a:lt1>
    <a:dk2>
      <a:srgbClr val="FFFFFF"/>
    </a:dk2>
    <a:lt2>
      <a:srgbClr val="0099FF"/>
    </a:lt2>
    <a:accent1>
      <a:srgbClr val="FFFFFF"/>
    </a:accent1>
    <a:accent2>
      <a:srgbClr val="000000"/>
    </a:accent2>
    <a:accent3>
      <a:srgbClr val="FFFFFF"/>
    </a:accent3>
    <a:accent4>
      <a:srgbClr val="000000"/>
    </a:accent4>
    <a:accent5>
      <a:srgbClr val="FFFFFF"/>
    </a:accent5>
    <a:accent6>
      <a:srgbClr val="E7E7E7"/>
    </a:accent6>
    <a:hlink>
      <a:srgbClr val="000000"/>
    </a:hlink>
    <a:folHlink>
      <a:srgbClr val="000000"/>
    </a:folHlink>
  </a:clrScheme>
</a:themeOverride>
</file>

<file path=ppt/theme/themeOverride21.xml><?xml version="1.0" encoding="utf-8"?>
<a:themeOverride xmlns:a="http://schemas.openxmlformats.org/drawingml/2006/main">
  <a:clrScheme name="">
    <a:dk1>
      <a:srgbClr val="000000"/>
    </a:dk1>
    <a:lt1>
      <a:srgbClr val="4F2D7F"/>
    </a:lt1>
    <a:dk2>
      <a:srgbClr val="FFFFFF"/>
    </a:dk2>
    <a:lt2>
      <a:srgbClr val="0099FF"/>
    </a:lt2>
    <a:accent1>
      <a:srgbClr val="FFFFFF"/>
    </a:accent1>
    <a:accent2>
      <a:srgbClr val="000000"/>
    </a:accent2>
    <a:accent3>
      <a:srgbClr val="FFFFFF"/>
    </a:accent3>
    <a:accent4>
      <a:srgbClr val="000000"/>
    </a:accent4>
    <a:accent5>
      <a:srgbClr val="FFFFFF"/>
    </a:accent5>
    <a:accent6>
      <a:srgbClr val="E7E7E7"/>
    </a:accent6>
    <a:hlink>
      <a:srgbClr val="000000"/>
    </a:hlink>
    <a:folHlink>
      <a:srgbClr val="000000"/>
    </a:folHlink>
  </a:clrScheme>
</a:themeOverride>
</file>

<file path=ppt/theme/themeOverride22.xml><?xml version="1.0" encoding="utf-8"?>
<a:themeOverride xmlns:a="http://schemas.openxmlformats.org/drawingml/2006/main">
  <a:clrScheme name="">
    <a:dk1>
      <a:srgbClr val="000000"/>
    </a:dk1>
    <a:lt1>
      <a:srgbClr val="4F2D7F"/>
    </a:lt1>
    <a:dk2>
      <a:srgbClr val="FFFFFF"/>
    </a:dk2>
    <a:lt2>
      <a:srgbClr val="0099FF"/>
    </a:lt2>
    <a:accent1>
      <a:srgbClr val="FFFFFF"/>
    </a:accent1>
    <a:accent2>
      <a:srgbClr val="000000"/>
    </a:accent2>
    <a:accent3>
      <a:srgbClr val="FFFFFF"/>
    </a:accent3>
    <a:accent4>
      <a:srgbClr val="000000"/>
    </a:accent4>
    <a:accent5>
      <a:srgbClr val="FFFFFF"/>
    </a:accent5>
    <a:accent6>
      <a:srgbClr val="E7E7E7"/>
    </a:accent6>
    <a:hlink>
      <a:srgbClr val="000000"/>
    </a:hlink>
    <a:folHlink>
      <a:srgbClr val="000000"/>
    </a:folHlink>
  </a:clrScheme>
</a:themeOverride>
</file>

<file path=ppt/theme/themeOverride23.xml><?xml version="1.0" encoding="utf-8"?>
<a:themeOverride xmlns:a="http://schemas.openxmlformats.org/drawingml/2006/main">
  <a:clrScheme name="">
    <a:dk1>
      <a:srgbClr val="000000"/>
    </a:dk1>
    <a:lt1>
      <a:srgbClr val="4F2D7F"/>
    </a:lt1>
    <a:dk2>
      <a:srgbClr val="FFFFFF"/>
    </a:dk2>
    <a:lt2>
      <a:srgbClr val="0099FF"/>
    </a:lt2>
    <a:accent1>
      <a:srgbClr val="FFFFFF"/>
    </a:accent1>
    <a:accent2>
      <a:srgbClr val="000000"/>
    </a:accent2>
    <a:accent3>
      <a:srgbClr val="FFFFFF"/>
    </a:accent3>
    <a:accent4>
      <a:srgbClr val="000000"/>
    </a:accent4>
    <a:accent5>
      <a:srgbClr val="FFFFFF"/>
    </a:accent5>
    <a:accent6>
      <a:srgbClr val="E7E7E7"/>
    </a:accent6>
    <a:hlink>
      <a:srgbClr val="000000"/>
    </a:hlink>
    <a:folHlink>
      <a:srgbClr val="000000"/>
    </a:folHlink>
  </a:clrScheme>
</a:themeOverride>
</file>

<file path=ppt/theme/themeOverride24.xml><?xml version="1.0" encoding="utf-8"?>
<a:themeOverride xmlns:a="http://schemas.openxmlformats.org/drawingml/2006/main">
  <a:clrScheme name="">
    <a:dk1>
      <a:srgbClr val="000000"/>
    </a:dk1>
    <a:lt1>
      <a:srgbClr val="4F2D7F"/>
    </a:lt1>
    <a:dk2>
      <a:srgbClr val="FFFFFF"/>
    </a:dk2>
    <a:lt2>
      <a:srgbClr val="0099FF"/>
    </a:lt2>
    <a:accent1>
      <a:srgbClr val="FFFFFF"/>
    </a:accent1>
    <a:accent2>
      <a:srgbClr val="000000"/>
    </a:accent2>
    <a:accent3>
      <a:srgbClr val="FFFFFF"/>
    </a:accent3>
    <a:accent4>
      <a:srgbClr val="000000"/>
    </a:accent4>
    <a:accent5>
      <a:srgbClr val="FFFFFF"/>
    </a:accent5>
    <a:accent6>
      <a:srgbClr val="E7E7E7"/>
    </a:accent6>
    <a:hlink>
      <a:srgbClr val="000000"/>
    </a:hlink>
    <a:folHlink>
      <a:srgbClr val="000000"/>
    </a:folHlink>
  </a:clrScheme>
</a:themeOverride>
</file>

<file path=ppt/theme/themeOverride25.xml><?xml version="1.0" encoding="utf-8"?>
<a:themeOverride xmlns:a="http://schemas.openxmlformats.org/drawingml/2006/main">
  <a:clrScheme name="">
    <a:dk1>
      <a:srgbClr val="000000"/>
    </a:dk1>
    <a:lt1>
      <a:srgbClr val="4F2D7F"/>
    </a:lt1>
    <a:dk2>
      <a:srgbClr val="FFFFFF"/>
    </a:dk2>
    <a:lt2>
      <a:srgbClr val="0099FF"/>
    </a:lt2>
    <a:accent1>
      <a:srgbClr val="FFFFFF"/>
    </a:accent1>
    <a:accent2>
      <a:srgbClr val="000000"/>
    </a:accent2>
    <a:accent3>
      <a:srgbClr val="FFFFFF"/>
    </a:accent3>
    <a:accent4>
      <a:srgbClr val="000000"/>
    </a:accent4>
    <a:accent5>
      <a:srgbClr val="FFFFFF"/>
    </a:accent5>
    <a:accent6>
      <a:srgbClr val="E7E7E7"/>
    </a:accent6>
    <a:hlink>
      <a:srgbClr val="000000"/>
    </a:hlink>
    <a:folHlink>
      <a:srgbClr val="000000"/>
    </a:folHlink>
  </a:clrScheme>
</a:themeOverride>
</file>

<file path=ppt/theme/themeOverride26.xml><?xml version="1.0" encoding="utf-8"?>
<a:themeOverride xmlns:a="http://schemas.openxmlformats.org/drawingml/2006/main">
  <a:clrScheme name="">
    <a:dk1>
      <a:srgbClr val="000000"/>
    </a:dk1>
    <a:lt1>
      <a:srgbClr val="4F2D7F"/>
    </a:lt1>
    <a:dk2>
      <a:srgbClr val="FFFFFF"/>
    </a:dk2>
    <a:lt2>
      <a:srgbClr val="0099FF"/>
    </a:lt2>
    <a:accent1>
      <a:srgbClr val="FFFFFF"/>
    </a:accent1>
    <a:accent2>
      <a:srgbClr val="000000"/>
    </a:accent2>
    <a:accent3>
      <a:srgbClr val="FFFFFF"/>
    </a:accent3>
    <a:accent4>
      <a:srgbClr val="000000"/>
    </a:accent4>
    <a:accent5>
      <a:srgbClr val="FFFFFF"/>
    </a:accent5>
    <a:accent6>
      <a:srgbClr val="E7E7E7"/>
    </a:accent6>
    <a:hlink>
      <a:srgbClr val="000000"/>
    </a:hlink>
    <a:folHlink>
      <a:srgbClr val="000000"/>
    </a:folHlink>
  </a:clrScheme>
</a:themeOverride>
</file>

<file path=ppt/theme/themeOverride27.xml><?xml version="1.0" encoding="utf-8"?>
<a:themeOverride xmlns:a="http://schemas.openxmlformats.org/drawingml/2006/main">
  <a:clrScheme name="">
    <a:dk1>
      <a:srgbClr val="000000"/>
    </a:dk1>
    <a:lt1>
      <a:srgbClr val="4F2D7F"/>
    </a:lt1>
    <a:dk2>
      <a:srgbClr val="FFFFFF"/>
    </a:dk2>
    <a:lt2>
      <a:srgbClr val="0099FF"/>
    </a:lt2>
    <a:accent1>
      <a:srgbClr val="FFFFFF"/>
    </a:accent1>
    <a:accent2>
      <a:srgbClr val="000000"/>
    </a:accent2>
    <a:accent3>
      <a:srgbClr val="FFFFFF"/>
    </a:accent3>
    <a:accent4>
      <a:srgbClr val="000000"/>
    </a:accent4>
    <a:accent5>
      <a:srgbClr val="FFFFFF"/>
    </a:accent5>
    <a:accent6>
      <a:srgbClr val="E7E7E7"/>
    </a:accent6>
    <a:hlink>
      <a:srgbClr val="000000"/>
    </a:hlink>
    <a:folHlink>
      <a:srgbClr val="000000"/>
    </a:folHlink>
  </a:clrScheme>
</a:themeOverride>
</file>

<file path=ppt/theme/themeOverride3.xml><?xml version="1.0" encoding="utf-8"?>
<a:themeOverride xmlns:a="http://schemas.openxmlformats.org/drawingml/2006/main">
  <a:clrScheme name="">
    <a:dk1>
      <a:srgbClr val="000000"/>
    </a:dk1>
    <a:lt1>
      <a:srgbClr val="4F2D7F"/>
    </a:lt1>
    <a:dk2>
      <a:srgbClr val="FFFFFF"/>
    </a:dk2>
    <a:lt2>
      <a:srgbClr val="0099FF"/>
    </a:lt2>
    <a:accent1>
      <a:srgbClr val="FFFFFF"/>
    </a:accent1>
    <a:accent2>
      <a:srgbClr val="000000"/>
    </a:accent2>
    <a:accent3>
      <a:srgbClr val="FFFFFF"/>
    </a:accent3>
    <a:accent4>
      <a:srgbClr val="000000"/>
    </a:accent4>
    <a:accent5>
      <a:srgbClr val="FFFFFF"/>
    </a:accent5>
    <a:accent6>
      <a:srgbClr val="E7E7E7"/>
    </a:accent6>
    <a:hlink>
      <a:srgbClr val="000000"/>
    </a:hlink>
    <a:folHlink>
      <a:srgbClr val="000000"/>
    </a:folHlink>
  </a:clrScheme>
</a:themeOverride>
</file>

<file path=ppt/theme/themeOverride4.xml><?xml version="1.0" encoding="utf-8"?>
<a:themeOverride xmlns:a="http://schemas.openxmlformats.org/drawingml/2006/main">
  <a:clrScheme name="">
    <a:dk1>
      <a:srgbClr val="000000"/>
    </a:dk1>
    <a:lt1>
      <a:srgbClr val="4F2D7F"/>
    </a:lt1>
    <a:dk2>
      <a:srgbClr val="FFFFFF"/>
    </a:dk2>
    <a:lt2>
      <a:srgbClr val="0099FF"/>
    </a:lt2>
    <a:accent1>
      <a:srgbClr val="FFFFFF"/>
    </a:accent1>
    <a:accent2>
      <a:srgbClr val="000000"/>
    </a:accent2>
    <a:accent3>
      <a:srgbClr val="FFFFFF"/>
    </a:accent3>
    <a:accent4>
      <a:srgbClr val="000000"/>
    </a:accent4>
    <a:accent5>
      <a:srgbClr val="FFFFFF"/>
    </a:accent5>
    <a:accent6>
      <a:srgbClr val="E7E7E7"/>
    </a:accent6>
    <a:hlink>
      <a:srgbClr val="000000"/>
    </a:hlink>
    <a:folHlink>
      <a:srgbClr val="000000"/>
    </a:folHlink>
  </a:clrScheme>
</a:themeOverride>
</file>

<file path=ppt/theme/themeOverride5.xml><?xml version="1.0" encoding="utf-8"?>
<a:themeOverride xmlns:a="http://schemas.openxmlformats.org/drawingml/2006/main">
  <a:clrScheme name="">
    <a:dk1>
      <a:srgbClr val="000000"/>
    </a:dk1>
    <a:lt1>
      <a:srgbClr val="4F2D7F"/>
    </a:lt1>
    <a:dk2>
      <a:srgbClr val="FFFFFF"/>
    </a:dk2>
    <a:lt2>
      <a:srgbClr val="0099FF"/>
    </a:lt2>
    <a:accent1>
      <a:srgbClr val="FFFFFF"/>
    </a:accent1>
    <a:accent2>
      <a:srgbClr val="000000"/>
    </a:accent2>
    <a:accent3>
      <a:srgbClr val="FFFFFF"/>
    </a:accent3>
    <a:accent4>
      <a:srgbClr val="000000"/>
    </a:accent4>
    <a:accent5>
      <a:srgbClr val="FFFFFF"/>
    </a:accent5>
    <a:accent6>
      <a:srgbClr val="E7E7E7"/>
    </a:accent6>
    <a:hlink>
      <a:srgbClr val="000000"/>
    </a:hlink>
    <a:folHlink>
      <a:srgbClr val="000000"/>
    </a:folHlink>
  </a:clrScheme>
</a:themeOverride>
</file>

<file path=ppt/theme/themeOverride6.xml><?xml version="1.0" encoding="utf-8"?>
<a:themeOverride xmlns:a="http://schemas.openxmlformats.org/drawingml/2006/main">
  <a:clrScheme name="">
    <a:dk1>
      <a:srgbClr val="000000"/>
    </a:dk1>
    <a:lt1>
      <a:srgbClr val="4F2D7F"/>
    </a:lt1>
    <a:dk2>
      <a:srgbClr val="FFFFFF"/>
    </a:dk2>
    <a:lt2>
      <a:srgbClr val="0099FF"/>
    </a:lt2>
    <a:accent1>
      <a:srgbClr val="FFFFFF"/>
    </a:accent1>
    <a:accent2>
      <a:srgbClr val="000000"/>
    </a:accent2>
    <a:accent3>
      <a:srgbClr val="FFFFFF"/>
    </a:accent3>
    <a:accent4>
      <a:srgbClr val="000000"/>
    </a:accent4>
    <a:accent5>
      <a:srgbClr val="FFFFFF"/>
    </a:accent5>
    <a:accent6>
      <a:srgbClr val="E7E7E7"/>
    </a:accent6>
    <a:hlink>
      <a:srgbClr val="000000"/>
    </a:hlink>
    <a:folHlink>
      <a:srgbClr val="000000"/>
    </a:folHlink>
  </a:clrScheme>
</a:themeOverride>
</file>

<file path=ppt/theme/themeOverride7.xml><?xml version="1.0" encoding="utf-8"?>
<a:themeOverride xmlns:a="http://schemas.openxmlformats.org/drawingml/2006/main">
  <a:clrScheme name="">
    <a:dk1>
      <a:srgbClr val="000000"/>
    </a:dk1>
    <a:lt1>
      <a:srgbClr val="4F2D7F"/>
    </a:lt1>
    <a:dk2>
      <a:srgbClr val="FFFFFF"/>
    </a:dk2>
    <a:lt2>
      <a:srgbClr val="0099FF"/>
    </a:lt2>
    <a:accent1>
      <a:srgbClr val="FFFFFF"/>
    </a:accent1>
    <a:accent2>
      <a:srgbClr val="000000"/>
    </a:accent2>
    <a:accent3>
      <a:srgbClr val="FFFFFF"/>
    </a:accent3>
    <a:accent4>
      <a:srgbClr val="000000"/>
    </a:accent4>
    <a:accent5>
      <a:srgbClr val="FFFFFF"/>
    </a:accent5>
    <a:accent6>
      <a:srgbClr val="E7E7E7"/>
    </a:accent6>
    <a:hlink>
      <a:srgbClr val="000000"/>
    </a:hlink>
    <a:folHlink>
      <a:srgbClr val="000000"/>
    </a:folHlink>
  </a:clrScheme>
</a:themeOverride>
</file>

<file path=ppt/theme/themeOverride8.xml><?xml version="1.0" encoding="utf-8"?>
<a:themeOverride xmlns:a="http://schemas.openxmlformats.org/drawingml/2006/main">
  <a:clrScheme name="">
    <a:dk1>
      <a:srgbClr val="000000"/>
    </a:dk1>
    <a:lt1>
      <a:srgbClr val="4F2D7F"/>
    </a:lt1>
    <a:dk2>
      <a:srgbClr val="FFFFFF"/>
    </a:dk2>
    <a:lt2>
      <a:srgbClr val="0099FF"/>
    </a:lt2>
    <a:accent1>
      <a:srgbClr val="FFFFFF"/>
    </a:accent1>
    <a:accent2>
      <a:srgbClr val="000000"/>
    </a:accent2>
    <a:accent3>
      <a:srgbClr val="FFFFFF"/>
    </a:accent3>
    <a:accent4>
      <a:srgbClr val="000000"/>
    </a:accent4>
    <a:accent5>
      <a:srgbClr val="FFFFFF"/>
    </a:accent5>
    <a:accent6>
      <a:srgbClr val="E7E7E7"/>
    </a:accent6>
    <a:hlink>
      <a:srgbClr val="000000"/>
    </a:hlink>
    <a:folHlink>
      <a:srgbClr val="000000"/>
    </a:folHlink>
  </a:clrScheme>
</a:themeOverride>
</file>

<file path=ppt/theme/themeOverride9.xml><?xml version="1.0" encoding="utf-8"?>
<a:themeOverride xmlns:a="http://schemas.openxmlformats.org/drawingml/2006/main">
  <a:clrScheme name="">
    <a:dk1>
      <a:srgbClr val="000000"/>
    </a:dk1>
    <a:lt1>
      <a:srgbClr val="4F2D7F"/>
    </a:lt1>
    <a:dk2>
      <a:srgbClr val="FFFFFF"/>
    </a:dk2>
    <a:lt2>
      <a:srgbClr val="0099FF"/>
    </a:lt2>
    <a:accent1>
      <a:srgbClr val="FFFFFF"/>
    </a:accent1>
    <a:accent2>
      <a:srgbClr val="000000"/>
    </a:accent2>
    <a:accent3>
      <a:srgbClr val="FFFFFF"/>
    </a:accent3>
    <a:accent4>
      <a:srgbClr val="000000"/>
    </a:accent4>
    <a:accent5>
      <a:srgbClr val="FFFFFF"/>
    </a:accent5>
    <a:accent6>
      <a:srgbClr val="E7E7E7"/>
    </a:accent6>
    <a:hlink>
      <a:srgbClr val="000000"/>
    </a:hlink>
    <a:folHlink>
      <a:srgbClr val="000000"/>
    </a:folHlink>
  </a:clrScheme>
</a:themeOverride>
</file>

<file path=docProps/app.xml><?xml version="1.0" encoding="utf-8"?>
<Properties xmlns="http://schemas.openxmlformats.org/officeDocument/2006/extended-properties" xmlns:vt="http://schemas.openxmlformats.org/officeDocument/2006/docPropsVTypes">
  <Template/>
  <TotalTime>9558</TotalTime>
  <Words>1641</Words>
  <Application>Microsoft Office PowerPoint</Application>
  <PresentationFormat>On-screen Show (4:3)</PresentationFormat>
  <Paragraphs>294</Paragraphs>
  <Slides>33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Arial Narrow</vt:lpstr>
      <vt:lpstr>Garamond</vt:lpstr>
      <vt:lpstr>Times New Roman</vt:lpstr>
      <vt:lpstr>1_Blank</vt:lpstr>
      <vt:lpstr>Tax update 2016</vt:lpstr>
      <vt:lpstr>Learning objectives</vt:lpstr>
      <vt:lpstr>Agenda</vt:lpstr>
      <vt:lpstr>IRS Focus</vt:lpstr>
      <vt:lpstr>Protecting Americans from Tax Hikes Act of 2015</vt:lpstr>
      <vt:lpstr>Protecting Americans from Tax Hikes Act of 2015</vt:lpstr>
      <vt:lpstr>Protecting Americans from Tax Hikes Act of 2015</vt:lpstr>
      <vt:lpstr>IRS Priority Guidance Plan:  2016 - 2017</vt:lpstr>
      <vt:lpstr>IRS Priority Guidance Plan:  2016 - 2017</vt:lpstr>
      <vt:lpstr>IRS Audit Activity</vt:lpstr>
      <vt:lpstr>It's an election year: Lobbying / Political Activity</vt:lpstr>
      <vt:lpstr>Lobbying and Political Activity Generally</vt:lpstr>
      <vt:lpstr>Lobbying and Political Activity Generally</vt:lpstr>
      <vt:lpstr>Lobbying and Political Activity</vt:lpstr>
      <vt:lpstr>Lobbying and Political Activity</vt:lpstr>
      <vt:lpstr>Lobbying and Political Activity</vt:lpstr>
      <vt:lpstr>Employment Taxes</vt:lpstr>
      <vt:lpstr>Fair Labor Standards Act (FLSA) </vt:lpstr>
      <vt:lpstr>Update:  Deferred Compensation – 457(f) </vt:lpstr>
      <vt:lpstr>IRS's New Proposed Regulations </vt:lpstr>
      <vt:lpstr>Short-Term Deferrals </vt:lpstr>
      <vt:lpstr>Short-Term Deferrals </vt:lpstr>
      <vt:lpstr>Covenants Not To Compete</vt:lpstr>
      <vt:lpstr>Delaying Vesting Dates</vt:lpstr>
      <vt:lpstr>Employee Elective Deferrals</vt:lpstr>
      <vt:lpstr>§501(r) – Additional requirements for hospitals</vt:lpstr>
      <vt:lpstr>§501(r) - Update</vt:lpstr>
      <vt:lpstr>§501(r) - Update</vt:lpstr>
      <vt:lpstr>§501(r) - Update</vt:lpstr>
      <vt:lpstr>§501(r) - Update</vt:lpstr>
      <vt:lpstr>§501(r) - Update</vt:lpstr>
      <vt:lpstr>Questions? </vt:lpstr>
      <vt:lpstr>PowerPoint Presentation</vt:lpstr>
    </vt:vector>
  </TitlesOfParts>
  <Company>Grant Thornton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Grant Thornton</dc:title>
  <dc:creator>Sundquist, Hans</dc:creator>
  <cp:lastModifiedBy>Rouse, Mary Ann</cp:lastModifiedBy>
  <cp:revision>268</cp:revision>
  <cp:lastPrinted>2016-09-27T17:56:30Z</cp:lastPrinted>
  <dcterms:created xsi:type="dcterms:W3CDTF">2013-11-18T18:25:51Z</dcterms:created>
  <dcterms:modified xsi:type="dcterms:W3CDTF">2016-09-28T19:12:18Z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GT Templates Version">
    <vt:lpwstr>1.0</vt:lpwstr>
  </property>
</Properties>
</file>