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2.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54" r:id="rId5"/>
    <p:sldMasterId id="2147484812" r:id="rId6"/>
  </p:sldMasterIdLst>
  <p:notesMasterIdLst>
    <p:notesMasterId r:id="rId46"/>
  </p:notesMasterIdLst>
  <p:handoutMasterIdLst>
    <p:handoutMasterId r:id="rId47"/>
  </p:handoutMasterIdLst>
  <p:sldIdLst>
    <p:sldId id="494" r:id="rId7"/>
    <p:sldId id="391" r:id="rId8"/>
    <p:sldId id="392" r:id="rId9"/>
    <p:sldId id="472" r:id="rId10"/>
    <p:sldId id="394" r:id="rId11"/>
    <p:sldId id="395" r:id="rId12"/>
    <p:sldId id="396" r:id="rId13"/>
    <p:sldId id="397" r:id="rId14"/>
    <p:sldId id="398" r:id="rId15"/>
    <p:sldId id="403" r:id="rId16"/>
    <p:sldId id="405" r:id="rId17"/>
    <p:sldId id="410" r:id="rId18"/>
    <p:sldId id="411" r:id="rId19"/>
    <p:sldId id="412" r:id="rId20"/>
    <p:sldId id="414" r:id="rId21"/>
    <p:sldId id="415" r:id="rId22"/>
    <p:sldId id="416" r:id="rId23"/>
    <p:sldId id="417" r:id="rId24"/>
    <p:sldId id="418" r:id="rId25"/>
    <p:sldId id="419" r:id="rId26"/>
    <p:sldId id="420" r:id="rId27"/>
    <p:sldId id="473" r:id="rId28"/>
    <p:sldId id="487" r:id="rId29"/>
    <p:sldId id="486" r:id="rId30"/>
    <p:sldId id="475" r:id="rId31"/>
    <p:sldId id="488" r:id="rId32"/>
    <p:sldId id="533" r:id="rId33"/>
    <p:sldId id="445" r:id="rId34"/>
    <p:sldId id="483" r:id="rId35"/>
    <p:sldId id="538" r:id="rId36"/>
    <p:sldId id="534" r:id="rId37"/>
    <p:sldId id="535" r:id="rId38"/>
    <p:sldId id="536" r:id="rId39"/>
    <p:sldId id="537" r:id="rId40"/>
    <p:sldId id="484" r:id="rId41"/>
    <p:sldId id="485" r:id="rId42"/>
    <p:sldId id="467" r:id="rId43"/>
    <p:sldId id="470" r:id="rId44"/>
    <p:sldId id="471" r:id="rId45"/>
  </p:sldIdLst>
  <p:sldSz cx="9144000" cy="6858000" type="screen4x3"/>
  <p:notesSz cx="7023100" cy="9309100"/>
  <p:custDataLst>
    <p:tags r:id="rId4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16">
          <p15:clr>
            <a:srgbClr val="A4A3A4"/>
          </p15:clr>
        </p15:guide>
        <p15:guide id="2" orient="horz" pos="4247">
          <p15:clr>
            <a:srgbClr val="A4A3A4"/>
          </p15:clr>
        </p15:guide>
        <p15:guide id="3" pos="138">
          <p15:clr>
            <a:srgbClr val="A4A3A4"/>
          </p15:clr>
        </p15:guide>
        <p15:guide id="4" pos="2916">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D"/>
    <a:srgbClr val="673327"/>
    <a:srgbClr val="A79E70"/>
    <a:srgbClr val="8E258D"/>
    <a:srgbClr val="B390BB"/>
    <a:srgbClr val="007C92"/>
    <a:srgbClr val="00505C"/>
    <a:srgbClr val="7AB800"/>
    <a:srgbClr val="B26F7E"/>
    <a:srgbClr val="C84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89587" autoAdjust="0"/>
  </p:normalViewPr>
  <p:slideViewPr>
    <p:cSldViewPr snapToGrid="0">
      <p:cViewPr varScale="1">
        <p:scale>
          <a:sx n="95" d="100"/>
          <a:sy n="95" d="100"/>
        </p:scale>
        <p:origin x="1314" y="84"/>
      </p:cViewPr>
      <p:guideLst>
        <p:guide orient="horz" pos="1616"/>
        <p:guide orient="horz" pos="4247"/>
        <p:guide pos="138"/>
        <p:guide pos="2916"/>
      </p:guideLst>
    </p:cSldViewPr>
  </p:slideViewPr>
  <p:notesTextViewPr>
    <p:cViewPr>
      <p:scale>
        <a:sx n="100" d="100"/>
        <a:sy n="100" d="100"/>
      </p:scale>
      <p:origin x="0" y="0"/>
    </p:cViewPr>
  </p:notesTextViewPr>
  <p:sorterViewPr>
    <p:cViewPr>
      <p:scale>
        <a:sx n="66" d="100"/>
        <a:sy n="66" d="100"/>
      </p:scale>
      <p:origin x="0" y="348"/>
    </p:cViewPr>
  </p:sorterViewPr>
  <p:notesViewPr>
    <p:cSldViewPr snapToGrid="0">
      <p:cViewPr varScale="1">
        <p:scale>
          <a:sx n="53" d="100"/>
          <a:sy n="53" d="100"/>
        </p:scale>
        <p:origin x="2820"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gs" Target="tags/tag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7B88B-0FB9-485C-801E-A660DB7D106E}"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41CA1746-EBAE-42B5-8E33-CFE0E558000D}">
      <dgm:prSet phldrT="[Text]" custT="1"/>
      <dgm:spPr/>
      <dgm:t>
        <a:bodyPr/>
        <a:lstStyle/>
        <a:p>
          <a:r>
            <a:rPr lang="en-US" sz="4000" dirty="0"/>
            <a:t>1</a:t>
          </a:r>
        </a:p>
      </dgm:t>
    </dgm:pt>
    <dgm:pt modelId="{7091FB3E-C1B9-4A05-BFE0-CA0ADD99075C}" type="parTrans" cxnId="{A7FAC418-071B-4620-BA44-6E26BA32163E}">
      <dgm:prSet/>
      <dgm:spPr/>
      <dgm:t>
        <a:bodyPr/>
        <a:lstStyle/>
        <a:p>
          <a:endParaRPr lang="en-US"/>
        </a:p>
      </dgm:t>
    </dgm:pt>
    <dgm:pt modelId="{DF01A2A4-2AF3-4989-8B6A-D070E62687ED}" type="sibTrans" cxnId="{A7FAC418-071B-4620-BA44-6E26BA32163E}">
      <dgm:prSet/>
      <dgm:spPr/>
      <dgm:t>
        <a:bodyPr/>
        <a:lstStyle/>
        <a:p>
          <a:endParaRPr lang="en-US"/>
        </a:p>
      </dgm:t>
    </dgm:pt>
    <dgm:pt modelId="{24E45F85-9403-4A99-B4F5-6DFF47BC0CA7}">
      <dgm:prSet phldrT="[Text]" custT="1"/>
      <dgm:spPr/>
      <dgm:t>
        <a:bodyPr/>
        <a:lstStyle/>
        <a:p>
          <a:endParaRPr lang="en-US" sz="1800" dirty="0">
            <a:solidFill>
              <a:srgbClr val="00338D"/>
            </a:solidFill>
          </a:endParaRPr>
        </a:p>
      </dgm:t>
    </dgm:pt>
    <dgm:pt modelId="{842A2ACB-FAEC-4135-BD2D-0D001EAC1E15}" type="parTrans" cxnId="{D045B8F2-36DF-4757-AB16-A9015454DCDE}">
      <dgm:prSet/>
      <dgm:spPr/>
      <dgm:t>
        <a:bodyPr/>
        <a:lstStyle/>
        <a:p>
          <a:endParaRPr lang="en-US"/>
        </a:p>
      </dgm:t>
    </dgm:pt>
    <dgm:pt modelId="{61EC653F-C1F1-476C-869F-F9E5D082B8F6}" type="sibTrans" cxnId="{D045B8F2-36DF-4757-AB16-A9015454DCDE}">
      <dgm:prSet/>
      <dgm:spPr/>
      <dgm:t>
        <a:bodyPr/>
        <a:lstStyle/>
        <a:p>
          <a:endParaRPr lang="en-US"/>
        </a:p>
      </dgm:t>
    </dgm:pt>
    <dgm:pt modelId="{02A04CEE-E034-42EB-AFA6-5E1E30B277A7}">
      <dgm:prSet phldrT="[Text]" custT="1"/>
      <dgm:spPr/>
      <dgm:t>
        <a:bodyPr/>
        <a:lstStyle/>
        <a:p>
          <a:r>
            <a:rPr lang="en-US" sz="4000" dirty="0"/>
            <a:t>2</a:t>
          </a:r>
        </a:p>
      </dgm:t>
    </dgm:pt>
    <dgm:pt modelId="{8D79C65D-8A95-465F-9A8E-1FFBE3B5BC4B}" type="parTrans" cxnId="{F8E557B0-7E17-4B79-832B-4D0F3B191B5F}">
      <dgm:prSet/>
      <dgm:spPr/>
      <dgm:t>
        <a:bodyPr/>
        <a:lstStyle/>
        <a:p>
          <a:endParaRPr lang="en-US"/>
        </a:p>
      </dgm:t>
    </dgm:pt>
    <dgm:pt modelId="{9ABD37B8-CB3D-4C7A-BA1E-E158D4BBAA0E}" type="sibTrans" cxnId="{F8E557B0-7E17-4B79-832B-4D0F3B191B5F}">
      <dgm:prSet/>
      <dgm:spPr/>
      <dgm:t>
        <a:bodyPr/>
        <a:lstStyle/>
        <a:p>
          <a:endParaRPr lang="en-US"/>
        </a:p>
      </dgm:t>
    </dgm:pt>
    <dgm:pt modelId="{CAF8FE28-CA4D-445E-8694-6F70C18DEED8}">
      <dgm:prSet phldrT="[Text]" custT="1"/>
      <dgm:spPr/>
      <dgm:t>
        <a:bodyPr/>
        <a:lstStyle/>
        <a:p>
          <a:endParaRPr lang="en-US" sz="1800" dirty="0">
            <a:solidFill>
              <a:srgbClr val="00338D"/>
            </a:solidFill>
          </a:endParaRPr>
        </a:p>
      </dgm:t>
    </dgm:pt>
    <dgm:pt modelId="{1C06844E-8EF2-4552-9914-1CF719958B83}" type="parTrans" cxnId="{2BAB9520-565B-4800-9D07-496CEB41C6EE}">
      <dgm:prSet/>
      <dgm:spPr/>
      <dgm:t>
        <a:bodyPr/>
        <a:lstStyle/>
        <a:p>
          <a:endParaRPr lang="en-US"/>
        </a:p>
      </dgm:t>
    </dgm:pt>
    <dgm:pt modelId="{DCFD69DB-B6A3-414F-8A33-67CB90A6A3E2}" type="sibTrans" cxnId="{2BAB9520-565B-4800-9D07-496CEB41C6EE}">
      <dgm:prSet/>
      <dgm:spPr/>
      <dgm:t>
        <a:bodyPr/>
        <a:lstStyle/>
        <a:p>
          <a:endParaRPr lang="en-US"/>
        </a:p>
      </dgm:t>
    </dgm:pt>
    <dgm:pt modelId="{14788C49-A2DD-437E-8B8B-4BDDFEEE506B}">
      <dgm:prSet phldrT="[Text]" custT="1"/>
      <dgm:spPr/>
      <dgm:t>
        <a:bodyPr/>
        <a:lstStyle/>
        <a:p>
          <a:r>
            <a:rPr lang="en-US" sz="4000" dirty="0"/>
            <a:t>3</a:t>
          </a:r>
        </a:p>
      </dgm:t>
    </dgm:pt>
    <dgm:pt modelId="{A9E1943B-FF71-4631-B763-6DCF05B89A65}" type="parTrans" cxnId="{248C52AD-E51C-4E26-93E9-0AEE5408F6A3}">
      <dgm:prSet/>
      <dgm:spPr/>
      <dgm:t>
        <a:bodyPr/>
        <a:lstStyle/>
        <a:p>
          <a:endParaRPr lang="en-US"/>
        </a:p>
      </dgm:t>
    </dgm:pt>
    <dgm:pt modelId="{CA82B22F-B6DC-469D-AE1E-AA25075F3B0E}" type="sibTrans" cxnId="{248C52AD-E51C-4E26-93E9-0AEE5408F6A3}">
      <dgm:prSet/>
      <dgm:spPr/>
      <dgm:t>
        <a:bodyPr/>
        <a:lstStyle/>
        <a:p>
          <a:endParaRPr lang="en-US"/>
        </a:p>
      </dgm:t>
    </dgm:pt>
    <dgm:pt modelId="{33815F0B-BBBB-4469-8122-C15651140A1C}">
      <dgm:prSet phldrT="[Text]" custT="1"/>
      <dgm:spPr/>
      <dgm:t>
        <a:bodyPr/>
        <a:lstStyle/>
        <a:p>
          <a:endParaRPr lang="en-US" sz="1800" dirty="0">
            <a:solidFill>
              <a:srgbClr val="00338D"/>
            </a:solidFill>
            <a:latin typeface="+mn-lt"/>
            <a:cs typeface="+mn-cs"/>
          </a:endParaRPr>
        </a:p>
      </dgm:t>
    </dgm:pt>
    <dgm:pt modelId="{4ABD8AE2-230A-42D1-A8B2-222CFC6B248E}" type="parTrans" cxnId="{B84B610D-4837-4CAE-B1CD-5304A26CB6D6}">
      <dgm:prSet/>
      <dgm:spPr/>
      <dgm:t>
        <a:bodyPr/>
        <a:lstStyle/>
        <a:p>
          <a:endParaRPr lang="en-US"/>
        </a:p>
      </dgm:t>
    </dgm:pt>
    <dgm:pt modelId="{7BC0A11A-CEB1-48CB-8078-8DE18991EF0A}" type="sibTrans" cxnId="{B84B610D-4837-4CAE-B1CD-5304A26CB6D6}">
      <dgm:prSet/>
      <dgm:spPr/>
      <dgm:t>
        <a:bodyPr/>
        <a:lstStyle/>
        <a:p>
          <a:endParaRPr lang="en-US"/>
        </a:p>
      </dgm:t>
    </dgm:pt>
    <dgm:pt modelId="{34A18514-ED8E-4B21-BAE1-62E1EE06DE65}" type="pres">
      <dgm:prSet presAssocID="{BEB7B88B-0FB9-485C-801E-A660DB7D106E}" presName="Name0" presStyleCnt="0">
        <dgm:presLayoutVars>
          <dgm:dir/>
          <dgm:animLvl val="lvl"/>
          <dgm:resizeHandles val="exact"/>
        </dgm:presLayoutVars>
      </dgm:prSet>
      <dgm:spPr/>
    </dgm:pt>
    <dgm:pt modelId="{D01C1513-C0A4-4047-84E5-42DBFE68E540}" type="pres">
      <dgm:prSet presAssocID="{41CA1746-EBAE-42B5-8E33-CFE0E558000D}" presName="linNode" presStyleCnt="0"/>
      <dgm:spPr/>
    </dgm:pt>
    <dgm:pt modelId="{AADC82C5-B4CA-4021-AF91-5395136D0183}" type="pres">
      <dgm:prSet presAssocID="{41CA1746-EBAE-42B5-8E33-CFE0E558000D}" presName="parentText" presStyleLbl="node1" presStyleIdx="0" presStyleCnt="3" custScaleX="50571">
        <dgm:presLayoutVars>
          <dgm:chMax val="1"/>
          <dgm:bulletEnabled val="1"/>
        </dgm:presLayoutVars>
      </dgm:prSet>
      <dgm:spPr/>
    </dgm:pt>
    <dgm:pt modelId="{7B65D68F-2FAE-496F-8469-AAA97328AC22}" type="pres">
      <dgm:prSet presAssocID="{41CA1746-EBAE-42B5-8E33-CFE0E558000D}" presName="descendantText" presStyleLbl="alignAccFollowNode1" presStyleIdx="0" presStyleCnt="3">
        <dgm:presLayoutVars>
          <dgm:bulletEnabled val="1"/>
        </dgm:presLayoutVars>
      </dgm:prSet>
      <dgm:spPr/>
    </dgm:pt>
    <dgm:pt modelId="{58EDB1E9-77FC-4EEB-8519-639E3D810784}" type="pres">
      <dgm:prSet presAssocID="{DF01A2A4-2AF3-4989-8B6A-D070E62687ED}" presName="sp" presStyleCnt="0"/>
      <dgm:spPr/>
    </dgm:pt>
    <dgm:pt modelId="{63992A5A-9446-4C61-AC44-6A48EF037D7C}" type="pres">
      <dgm:prSet presAssocID="{02A04CEE-E034-42EB-AFA6-5E1E30B277A7}" presName="linNode" presStyleCnt="0"/>
      <dgm:spPr/>
    </dgm:pt>
    <dgm:pt modelId="{783E0188-F205-4105-81BC-5D2EBEC156C5}" type="pres">
      <dgm:prSet presAssocID="{02A04CEE-E034-42EB-AFA6-5E1E30B277A7}" presName="parentText" presStyleLbl="node1" presStyleIdx="1" presStyleCnt="3" custScaleX="51194">
        <dgm:presLayoutVars>
          <dgm:chMax val="1"/>
          <dgm:bulletEnabled val="1"/>
        </dgm:presLayoutVars>
      </dgm:prSet>
      <dgm:spPr/>
    </dgm:pt>
    <dgm:pt modelId="{778FC58B-560B-4D8E-AE1A-A976A58C3197}" type="pres">
      <dgm:prSet presAssocID="{02A04CEE-E034-42EB-AFA6-5E1E30B277A7}" presName="descendantText" presStyleLbl="alignAccFollowNode1" presStyleIdx="1" presStyleCnt="3">
        <dgm:presLayoutVars>
          <dgm:bulletEnabled val="1"/>
        </dgm:presLayoutVars>
      </dgm:prSet>
      <dgm:spPr/>
    </dgm:pt>
    <dgm:pt modelId="{6D51872F-756E-4FAE-8636-92D6FA15977D}" type="pres">
      <dgm:prSet presAssocID="{9ABD37B8-CB3D-4C7A-BA1E-E158D4BBAA0E}" presName="sp" presStyleCnt="0"/>
      <dgm:spPr/>
    </dgm:pt>
    <dgm:pt modelId="{E294B867-7272-4612-82B3-7CD5D7D185C3}" type="pres">
      <dgm:prSet presAssocID="{14788C49-A2DD-437E-8B8B-4BDDFEEE506B}" presName="linNode" presStyleCnt="0"/>
      <dgm:spPr/>
    </dgm:pt>
    <dgm:pt modelId="{94822430-BFED-4B93-9D85-2479D052D1A7}" type="pres">
      <dgm:prSet presAssocID="{14788C49-A2DD-437E-8B8B-4BDDFEEE506B}" presName="parentText" presStyleLbl="node1" presStyleIdx="2" presStyleCnt="3" custScaleX="52648">
        <dgm:presLayoutVars>
          <dgm:chMax val="1"/>
          <dgm:bulletEnabled val="1"/>
        </dgm:presLayoutVars>
      </dgm:prSet>
      <dgm:spPr/>
    </dgm:pt>
    <dgm:pt modelId="{FF90F1B4-74A6-4744-A6E1-B7240626E917}" type="pres">
      <dgm:prSet presAssocID="{14788C49-A2DD-437E-8B8B-4BDDFEEE506B}" presName="descendantText" presStyleLbl="alignAccFollowNode1" presStyleIdx="2" presStyleCnt="3">
        <dgm:presLayoutVars>
          <dgm:bulletEnabled val="1"/>
        </dgm:presLayoutVars>
      </dgm:prSet>
      <dgm:spPr/>
    </dgm:pt>
  </dgm:ptLst>
  <dgm:cxnLst>
    <dgm:cxn modelId="{EF365373-A3DE-4D8A-9199-75FAEF2B987B}" type="presOf" srcId="{14788C49-A2DD-437E-8B8B-4BDDFEEE506B}" destId="{94822430-BFED-4B93-9D85-2479D052D1A7}" srcOrd="0" destOrd="0" presId="urn:microsoft.com/office/officeart/2005/8/layout/vList5"/>
    <dgm:cxn modelId="{B84B610D-4837-4CAE-B1CD-5304A26CB6D6}" srcId="{14788C49-A2DD-437E-8B8B-4BDDFEEE506B}" destId="{33815F0B-BBBB-4469-8122-C15651140A1C}" srcOrd="0" destOrd="0" parTransId="{4ABD8AE2-230A-42D1-A8B2-222CFC6B248E}" sibTransId="{7BC0A11A-CEB1-48CB-8078-8DE18991EF0A}"/>
    <dgm:cxn modelId="{1F3FD86F-0059-49A7-B0ED-9AAD7CC1DD3B}" type="presOf" srcId="{CAF8FE28-CA4D-445E-8694-6F70C18DEED8}" destId="{778FC58B-560B-4D8E-AE1A-A976A58C3197}" srcOrd="0" destOrd="0" presId="urn:microsoft.com/office/officeart/2005/8/layout/vList5"/>
    <dgm:cxn modelId="{BCB25DEF-206C-4767-A89B-A878F4C18E6B}" type="presOf" srcId="{33815F0B-BBBB-4469-8122-C15651140A1C}" destId="{FF90F1B4-74A6-4744-A6E1-B7240626E917}" srcOrd="0" destOrd="0" presId="urn:microsoft.com/office/officeart/2005/8/layout/vList5"/>
    <dgm:cxn modelId="{248C52AD-E51C-4E26-93E9-0AEE5408F6A3}" srcId="{BEB7B88B-0FB9-485C-801E-A660DB7D106E}" destId="{14788C49-A2DD-437E-8B8B-4BDDFEEE506B}" srcOrd="2" destOrd="0" parTransId="{A9E1943B-FF71-4631-B763-6DCF05B89A65}" sibTransId="{CA82B22F-B6DC-469D-AE1E-AA25075F3B0E}"/>
    <dgm:cxn modelId="{2BAB9520-565B-4800-9D07-496CEB41C6EE}" srcId="{02A04CEE-E034-42EB-AFA6-5E1E30B277A7}" destId="{CAF8FE28-CA4D-445E-8694-6F70C18DEED8}" srcOrd="0" destOrd="0" parTransId="{1C06844E-8EF2-4552-9914-1CF719958B83}" sibTransId="{DCFD69DB-B6A3-414F-8A33-67CB90A6A3E2}"/>
    <dgm:cxn modelId="{F8E557B0-7E17-4B79-832B-4D0F3B191B5F}" srcId="{BEB7B88B-0FB9-485C-801E-A660DB7D106E}" destId="{02A04CEE-E034-42EB-AFA6-5E1E30B277A7}" srcOrd="1" destOrd="0" parTransId="{8D79C65D-8A95-465F-9A8E-1FFBE3B5BC4B}" sibTransId="{9ABD37B8-CB3D-4C7A-BA1E-E158D4BBAA0E}"/>
    <dgm:cxn modelId="{D045B8F2-36DF-4757-AB16-A9015454DCDE}" srcId="{41CA1746-EBAE-42B5-8E33-CFE0E558000D}" destId="{24E45F85-9403-4A99-B4F5-6DFF47BC0CA7}" srcOrd="0" destOrd="0" parTransId="{842A2ACB-FAEC-4135-BD2D-0D001EAC1E15}" sibTransId="{61EC653F-C1F1-476C-869F-F9E5D082B8F6}"/>
    <dgm:cxn modelId="{FE78ABD9-A2D9-497A-BCCF-1902A5B8C0D3}" type="presOf" srcId="{02A04CEE-E034-42EB-AFA6-5E1E30B277A7}" destId="{783E0188-F205-4105-81BC-5D2EBEC156C5}" srcOrd="0" destOrd="0" presId="urn:microsoft.com/office/officeart/2005/8/layout/vList5"/>
    <dgm:cxn modelId="{C05B10DB-670B-4731-882E-22F54B7982EB}" type="presOf" srcId="{41CA1746-EBAE-42B5-8E33-CFE0E558000D}" destId="{AADC82C5-B4CA-4021-AF91-5395136D0183}" srcOrd="0" destOrd="0" presId="urn:microsoft.com/office/officeart/2005/8/layout/vList5"/>
    <dgm:cxn modelId="{A7FAC418-071B-4620-BA44-6E26BA32163E}" srcId="{BEB7B88B-0FB9-485C-801E-A660DB7D106E}" destId="{41CA1746-EBAE-42B5-8E33-CFE0E558000D}" srcOrd="0" destOrd="0" parTransId="{7091FB3E-C1B9-4A05-BFE0-CA0ADD99075C}" sibTransId="{DF01A2A4-2AF3-4989-8B6A-D070E62687ED}"/>
    <dgm:cxn modelId="{E56926C9-8E4C-4094-999A-78A31C899F0B}" type="presOf" srcId="{24E45F85-9403-4A99-B4F5-6DFF47BC0CA7}" destId="{7B65D68F-2FAE-496F-8469-AAA97328AC22}" srcOrd="0" destOrd="0" presId="urn:microsoft.com/office/officeart/2005/8/layout/vList5"/>
    <dgm:cxn modelId="{3D11E222-9842-4DC9-9949-9059BCDA2E6A}" type="presOf" srcId="{BEB7B88B-0FB9-485C-801E-A660DB7D106E}" destId="{34A18514-ED8E-4B21-BAE1-62E1EE06DE65}" srcOrd="0" destOrd="0" presId="urn:microsoft.com/office/officeart/2005/8/layout/vList5"/>
    <dgm:cxn modelId="{365F95CB-0329-4CFE-8FB1-E7E0A346356D}" type="presParOf" srcId="{34A18514-ED8E-4B21-BAE1-62E1EE06DE65}" destId="{D01C1513-C0A4-4047-84E5-42DBFE68E540}" srcOrd="0" destOrd="0" presId="urn:microsoft.com/office/officeart/2005/8/layout/vList5"/>
    <dgm:cxn modelId="{48F03C57-A875-46DD-92AB-BC0804A82565}" type="presParOf" srcId="{D01C1513-C0A4-4047-84E5-42DBFE68E540}" destId="{AADC82C5-B4CA-4021-AF91-5395136D0183}" srcOrd="0" destOrd="0" presId="urn:microsoft.com/office/officeart/2005/8/layout/vList5"/>
    <dgm:cxn modelId="{0D7A989E-2BA2-4295-B50C-273650015008}" type="presParOf" srcId="{D01C1513-C0A4-4047-84E5-42DBFE68E540}" destId="{7B65D68F-2FAE-496F-8469-AAA97328AC22}" srcOrd="1" destOrd="0" presId="urn:microsoft.com/office/officeart/2005/8/layout/vList5"/>
    <dgm:cxn modelId="{39549161-C085-4230-8E29-B03E68827845}" type="presParOf" srcId="{34A18514-ED8E-4B21-BAE1-62E1EE06DE65}" destId="{58EDB1E9-77FC-4EEB-8519-639E3D810784}" srcOrd="1" destOrd="0" presId="urn:microsoft.com/office/officeart/2005/8/layout/vList5"/>
    <dgm:cxn modelId="{5643322A-96DF-4519-AD43-6DED2AA105E9}" type="presParOf" srcId="{34A18514-ED8E-4B21-BAE1-62E1EE06DE65}" destId="{63992A5A-9446-4C61-AC44-6A48EF037D7C}" srcOrd="2" destOrd="0" presId="urn:microsoft.com/office/officeart/2005/8/layout/vList5"/>
    <dgm:cxn modelId="{0E7D4E95-5FA4-4D1B-9BD1-4C2BF762B210}" type="presParOf" srcId="{63992A5A-9446-4C61-AC44-6A48EF037D7C}" destId="{783E0188-F205-4105-81BC-5D2EBEC156C5}" srcOrd="0" destOrd="0" presId="urn:microsoft.com/office/officeart/2005/8/layout/vList5"/>
    <dgm:cxn modelId="{5836C380-45AF-4EB5-A583-80FD4E85A72E}" type="presParOf" srcId="{63992A5A-9446-4C61-AC44-6A48EF037D7C}" destId="{778FC58B-560B-4D8E-AE1A-A976A58C3197}" srcOrd="1" destOrd="0" presId="urn:microsoft.com/office/officeart/2005/8/layout/vList5"/>
    <dgm:cxn modelId="{B2E84236-C1AE-4056-8D17-6D52AC61653A}" type="presParOf" srcId="{34A18514-ED8E-4B21-BAE1-62E1EE06DE65}" destId="{6D51872F-756E-4FAE-8636-92D6FA15977D}" srcOrd="3" destOrd="0" presId="urn:microsoft.com/office/officeart/2005/8/layout/vList5"/>
    <dgm:cxn modelId="{976F957E-BD54-4495-B98D-D7DE306EDF3B}" type="presParOf" srcId="{34A18514-ED8E-4B21-BAE1-62E1EE06DE65}" destId="{E294B867-7272-4612-82B3-7CD5D7D185C3}" srcOrd="4" destOrd="0" presId="urn:microsoft.com/office/officeart/2005/8/layout/vList5"/>
    <dgm:cxn modelId="{845D2D5E-6E32-4C58-9396-CD43A35834ED}" type="presParOf" srcId="{E294B867-7272-4612-82B3-7CD5D7D185C3}" destId="{94822430-BFED-4B93-9D85-2479D052D1A7}" srcOrd="0" destOrd="0" presId="urn:microsoft.com/office/officeart/2005/8/layout/vList5"/>
    <dgm:cxn modelId="{FB6E9352-3C19-4B23-AB9F-15EA943DF862}" type="presParOf" srcId="{E294B867-7272-4612-82B3-7CD5D7D185C3}" destId="{FF90F1B4-74A6-4744-A6E1-B7240626E9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1F8A0D-A8D4-491D-B574-87A0FB30341C}" type="doc">
      <dgm:prSet loTypeId="urn:microsoft.com/office/officeart/2005/8/layout/default#1" loCatId="list" qsTypeId="urn:microsoft.com/office/officeart/2005/8/quickstyle/simple1" qsCatId="simple" csTypeId="urn:microsoft.com/office/officeart/2005/8/colors/colorful2" csCatId="colorful" phldr="1"/>
      <dgm:spPr/>
      <dgm:t>
        <a:bodyPr/>
        <a:lstStyle/>
        <a:p>
          <a:endParaRPr lang="en-US"/>
        </a:p>
      </dgm:t>
    </dgm:pt>
    <dgm:pt modelId="{357792BA-30F9-4548-AA47-191EBB9AB489}">
      <dgm:prSet phldrT="[Text]" custT="1"/>
      <dgm:spPr/>
      <dgm:t>
        <a:bodyPr/>
        <a:lstStyle/>
        <a:p>
          <a:r>
            <a:rPr lang="en-US" sz="1800" dirty="0"/>
            <a:t>Nature, characteristics, and risks of an asset or a liability</a:t>
          </a:r>
        </a:p>
      </dgm:t>
    </dgm:pt>
    <dgm:pt modelId="{35BFDE4A-A1A7-4E08-9D7E-F2353BB92418}" type="parTrans" cxnId="{81CF5E85-D0B8-4C83-8883-004B2ACAB0CE}">
      <dgm:prSet/>
      <dgm:spPr/>
      <dgm:t>
        <a:bodyPr/>
        <a:lstStyle/>
        <a:p>
          <a:endParaRPr lang="en-US" sz="1800"/>
        </a:p>
      </dgm:t>
    </dgm:pt>
    <dgm:pt modelId="{179F004A-69DC-4CDF-9EA3-AE991CE40578}" type="sibTrans" cxnId="{81CF5E85-D0B8-4C83-8883-004B2ACAB0CE}">
      <dgm:prSet/>
      <dgm:spPr/>
      <dgm:t>
        <a:bodyPr/>
        <a:lstStyle/>
        <a:p>
          <a:endParaRPr lang="en-US" sz="1800"/>
        </a:p>
      </dgm:t>
    </dgm:pt>
    <dgm:pt modelId="{2AEEE6EC-71E4-424E-BB25-6A5833B5AE6D}">
      <dgm:prSet phldrT="[Text]" custT="1"/>
      <dgm:spPr/>
      <dgm:t>
        <a:bodyPr/>
        <a:lstStyle/>
        <a:p>
          <a:r>
            <a:rPr lang="en-US" sz="1800" dirty="0"/>
            <a:t>Categorization level within the fair value hierarchy</a:t>
          </a:r>
        </a:p>
      </dgm:t>
    </dgm:pt>
    <dgm:pt modelId="{80DC8927-2DD1-48A7-84D2-E00AB00ACB8E}" type="parTrans" cxnId="{F4E35F7F-864F-4BEB-AD76-CBCC0B20AE90}">
      <dgm:prSet/>
      <dgm:spPr/>
      <dgm:t>
        <a:bodyPr/>
        <a:lstStyle/>
        <a:p>
          <a:endParaRPr lang="en-US" sz="1800"/>
        </a:p>
      </dgm:t>
    </dgm:pt>
    <dgm:pt modelId="{2972EAF2-2052-40A3-B358-B43A86E310BD}" type="sibTrans" cxnId="{F4E35F7F-864F-4BEB-AD76-CBCC0B20AE90}">
      <dgm:prSet/>
      <dgm:spPr/>
      <dgm:t>
        <a:bodyPr/>
        <a:lstStyle/>
        <a:p>
          <a:endParaRPr lang="en-US" sz="1800"/>
        </a:p>
      </dgm:t>
    </dgm:pt>
    <dgm:pt modelId="{96F333B7-8127-4AA3-AD45-8638D09C5EFA}">
      <dgm:prSet phldrT="[Text]" custT="1"/>
      <dgm:spPr/>
      <dgm:t>
        <a:bodyPr/>
        <a:lstStyle/>
        <a:p>
          <a:r>
            <a:rPr lang="en-US" sz="1800" dirty="0"/>
            <a:t>Whether this Statement or another Statement specifies a type for an asset or a liability</a:t>
          </a:r>
        </a:p>
      </dgm:t>
    </dgm:pt>
    <dgm:pt modelId="{1E245661-34C4-4BFC-BA64-C62411E88349}" type="parTrans" cxnId="{A002C329-68A9-4F1E-B65F-9131023BCD83}">
      <dgm:prSet/>
      <dgm:spPr/>
      <dgm:t>
        <a:bodyPr/>
        <a:lstStyle/>
        <a:p>
          <a:endParaRPr lang="en-US" sz="1800"/>
        </a:p>
      </dgm:t>
    </dgm:pt>
    <dgm:pt modelId="{288BD9F3-64E6-44EC-8D15-9EF26AB2BDB9}" type="sibTrans" cxnId="{A002C329-68A9-4F1E-B65F-9131023BCD83}">
      <dgm:prSet/>
      <dgm:spPr/>
      <dgm:t>
        <a:bodyPr/>
        <a:lstStyle/>
        <a:p>
          <a:endParaRPr lang="en-US" sz="1800"/>
        </a:p>
      </dgm:t>
    </dgm:pt>
    <dgm:pt modelId="{59BBE42B-5A56-4359-8167-BEE6BA15F748}">
      <dgm:prSet phldrT="[Text]" custT="1"/>
      <dgm:spPr/>
      <dgm:t>
        <a:bodyPr/>
        <a:lstStyle/>
        <a:p>
          <a:r>
            <a:rPr lang="en-US" sz="1800" dirty="0"/>
            <a:t>Objective or the mission of the government</a:t>
          </a:r>
        </a:p>
      </dgm:t>
    </dgm:pt>
    <dgm:pt modelId="{1D18299D-561B-4773-9D41-9C6833782445}" type="parTrans" cxnId="{038D422B-9A8F-48E9-A39D-DD6C0B658BA5}">
      <dgm:prSet/>
      <dgm:spPr/>
      <dgm:t>
        <a:bodyPr/>
        <a:lstStyle/>
        <a:p>
          <a:endParaRPr lang="en-US" sz="1800"/>
        </a:p>
      </dgm:t>
    </dgm:pt>
    <dgm:pt modelId="{ED0D36C2-FB15-41C4-B968-B6F37FFD8BAB}" type="sibTrans" cxnId="{038D422B-9A8F-48E9-A39D-DD6C0B658BA5}">
      <dgm:prSet/>
      <dgm:spPr/>
      <dgm:t>
        <a:bodyPr/>
        <a:lstStyle/>
        <a:p>
          <a:endParaRPr lang="en-US" sz="1800"/>
        </a:p>
      </dgm:t>
    </dgm:pt>
    <dgm:pt modelId="{6117FB08-4BB1-4D15-8393-83996173A3C3}">
      <dgm:prSet phldrT="[Text]" custT="1"/>
      <dgm:spPr/>
      <dgm:t>
        <a:bodyPr/>
        <a:lstStyle/>
        <a:p>
          <a:r>
            <a:rPr lang="en-US" sz="1800" dirty="0"/>
            <a:t>Characteristics of the government</a:t>
          </a:r>
        </a:p>
      </dgm:t>
    </dgm:pt>
    <dgm:pt modelId="{CEE9C6C8-77FB-454E-B5C6-814606871371}" type="parTrans" cxnId="{3F536EC9-4F7F-4BAF-8A8A-501E1D8AF99B}">
      <dgm:prSet/>
      <dgm:spPr/>
      <dgm:t>
        <a:bodyPr/>
        <a:lstStyle/>
        <a:p>
          <a:endParaRPr lang="en-US" sz="1800"/>
        </a:p>
      </dgm:t>
    </dgm:pt>
    <dgm:pt modelId="{CEEDE60C-8866-4767-B841-29DAC3137A9D}" type="sibTrans" cxnId="{3F536EC9-4F7F-4BAF-8A8A-501E1D8AF99B}">
      <dgm:prSet/>
      <dgm:spPr/>
      <dgm:t>
        <a:bodyPr/>
        <a:lstStyle/>
        <a:p>
          <a:endParaRPr lang="en-US" sz="1800"/>
        </a:p>
      </dgm:t>
    </dgm:pt>
    <dgm:pt modelId="{857302E8-956A-436B-A7CB-A83C02711F19}">
      <dgm:prSet phldrT="[Text]" custT="1"/>
      <dgm:spPr/>
      <dgm:t>
        <a:bodyPr/>
        <a:lstStyle/>
        <a:p>
          <a:r>
            <a:rPr lang="en-US" sz="1800" dirty="0"/>
            <a:t>Relative significance of assets and liabilities</a:t>
          </a:r>
        </a:p>
      </dgm:t>
    </dgm:pt>
    <dgm:pt modelId="{D832700E-6102-4327-AE62-486055789109}" type="parTrans" cxnId="{02DB9653-A441-4A55-9C4F-097AC5B09165}">
      <dgm:prSet/>
      <dgm:spPr/>
      <dgm:t>
        <a:bodyPr/>
        <a:lstStyle/>
        <a:p>
          <a:endParaRPr lang="en-US" sz="1800"/>
        </a:p>
      </dgm:t>
    </dgm:pt>
    <dgm:pt modelId="{6A078CC9-9848-4E29-9BCC-F1C952610D29}" type="sibTrans" cxnId="{02DB9653-A441-4A55-9C4F-097AC5B09165}">
      <dgm:prSet/>
      <dgm:spPr/>
      <dgm:t>
        <a:bodyPr/>
        <a:lstStyle/>
        <a:p>
          <a:endParaRPr lang="en-US" sz="1800"/>
        </a:p>
      </dgm:t>
    </dgm:pt>
    <dgm:pt modelId="{75EDC850-9D2D-4701-BE24-2138EA18FCB7}">
      <dgm:prSet phldrT="[Text]" custT="1"/>
      <dgm:spPr/>
      <dgm:t>
        <a:bodyPr/>
        <a:lstStyle/>
        <a:p>
          <a:r>
            <a:rPr lang="en-US" sz="1800" dirty="0"/>
            <a:t>Whether separately issued financial statements are available</a:t>
          </a:r>
        </a:p>
      </dgm:t>
    </dgm:pt>
    <dgm:pt modelId="{D45408C9-13D0-41B5-AC6F-A9F4DF1B9690}" type="parTrans" cxnId="{9EF73685-6DF3-451A-BC84-412F359D1E90}">
      <dgm:prSet/>
      <dgm:spPr/>
      <dgm:t>
        <a:bodyPr/>
        <a:lstStyle/>
        <a:p>
          <a:endParaRPr lang="en-US" sz="1800"/>
        </a:p>
      </dgm:t>
    </dgm:pt>
    <dgm:pt modelId="{75AD9EC1-6D7E-46FF-B4F5-C99573B2A93D}" type="sibTrans" cxnId="{9EF73685-6DF3-451A-BC84-412F359D1E90}">
      <dgm:prSet/>
      <dgm:spPr/>
      <dgm:t>
        <a:bodyPr/>
        <a:lstStyle/>
        <a:p>
          <a:endParaRPr lang="en-US" sz="1800"/>
        </a:p>
      </dgm:t>
    </dgm:pt>
    <dgm:pt modelId="{FDD907F5-4817-4DDF-AD0B-D58CBDF9E5BF}">
      <dgm:prSet phldrT="[Text]" custT="1"/>
      <dgm:spPr/>
      <dgm:t>
        <a:bodyPr/>
        <a:lstStyle/>
        <a:p>
          <a:r>
            <a:rPr lang="en-US" sz="1800" dirty="0"/>
            <a:t>Line items presented in the statement of net position</a:t>
          </a:r>
        </a:p>
      </dgm:t>
    </dgm:pt>
    <dgm:pt modelId="{38B2C552-2A95-494B-81B8-2D2D6B8D5A54}" type="parTrans" cxnId="{9D72E48F-9197-46C2-880C-8890ED3126F5}">
      <dgm:prSet/>
      <dgm:spPr/>
      <dgm:t>
        <a:bodyPr/>
        <a:lstStyle/>
        <a:p>
          <a:endParaRPr lang="en-US" sz="1800"/>
        </a:p>
      </dgm:t>
    </dgm:pt>
    <dgm:pt modelId="{D97D4DAA-D9D7-43AB-A0CF-D9912F68F445}" type="sibTrans" cxnId="{9D72E48F-9197-46C2-880C-8890ED3126F5}">
      <dgm:prSet/>
      <dgm:spPr/>
      <dgm:t>
        <a:bodyPr/>
        <a:lstStyle/>
        <a:p>
          <a:endParaRPr lang="en-US" sz="1800"/>
        </a:p>
      </dgm:t>
    </dgm:pt>
    <dgm:pt modelId="{FFEE63E8-4D0D-4301-A562-E011A598D14D}" type="pres">
      <dgm:prSet presAssocID="{CE1F8A0D-A8D4-491D-B574-87A0FB30341C}" presName="diagram" presStyleCnt="0">
        <dgm:presLayoutVars>
          <dgm:dir/>
          <dgm:resizeHandles val="exact"/>
        </dgm:presLayoutVars>
      </dgm:prSet>
      <dgm:spPr/>
    </dgm:pt>
    <dgm:pt modelId="{92095801-149D-4CD5-B524-028F6251B4A7}" type="pres">
      <dgm:prSet presAssocID="{357792BA-30F9-4548-AA47-191EBB9AB489}" presName="node" presStyleLbl="node1" presStyleIdx="0" presStyleCnt="8">
        <dgm:presLayoutVars>
          <dgm:bulletEnabled val="1"/>
        </dgm:presLayoutVars>
      </dgm:prSet>
      <dgm:spPr/>
    </dgm:pt>
    <dgm:pt modelId="{8E1427C1-E635-4079-8E8E-AFEAC981F5D2}" type="pres">
      <dgm:prSet presAssocID="{179F004A-69DC-4CDF-9EA3-AE991CE40578}" presName="sibTrans" presStyleCnt="0"/>
      <dgm:spPr/>
    </dgm:pt>
    <dgm:pt modelId="{02A06E27-FF72-46FE-A8C7-C2851397D3F2}" type="pres">
      <dgm:prSet presAssocID="{2AEEE6EC-71E4-424E-BB25-6A5833B5AE6D}" presName="node" presStyleLbl="node1" presStyleIdx="1" presStyleCnt="8">
        <dgm:presLayoutVars>
          <dgm:bulletEnabled val="1"/>
        </dgm:presLayoutVars>
      </dgm:prSet>
      <dgm:spPr/>
    </dgm:pt>
    <dgm:pt modelId="{BF8FD29C-3DA0-48B1-A064-19D13FCE1AD9}" type="pres">
      <dgm:prSet presAssocID="{2972EAF2-2052-40A3-B358-B43A86E310BD}" presName="sibTrans" presStyleCnt="0"/>
      <dgm:spPr/>
    </dgm:pt>
    <dgm:pt modelId="{9BC295BB-73DA-4315-82F0-B7D61201A02E}" type="pres">
      <dgm:prSet presAssocID="{96F333B7-8127-4AA3-AD45-8638D09C5EFA}" presName="node" presStyleLbl="node1" presStyleIdx="2" presStyleCnt="8">
        <dgm:presLayoutVars>
          <dgm:bulletEnabled val="1"/>
        </dgm:presLayoutVars>
      </dgm:prSet>
      <dgm:spPr/>
    </dgm:pt>
    <dgm:pt modelId="{9BD75DC8-756F-4037-A2D1-84CEE80DCC6F}" type="pres">
      <dgm:prSet presAssocID="{288BD9F3-64E6-44EC-8D15-9EF26AB2BDB9}" presName="sibTrans" presStyleCnt="0"/>
      <dgm:spPr/>
    </dgm:pt>
    <dgm:pt modelId="{047DC1F2-D94B-4128-AE6A-17E6C217BB86}" type="pres">
      <dgm:prSet presAssocID="{59BBE42B-5A56-4359-8167-BEE6BA15F748}" presName="node" presStyleLbl="node1" presStyleIdx="3" presStyleCnt="8" custLinFactNeighborX="-432">
        <dgm:presLayoutVars>
          <dgm:bulletEnabled val="1"/>
        </dgm:presLayoutVars>
      </dgm:prSet>
      <dgm:spPr/>
    </dgm:pt>
    <dgm:pt modelId="{970AB081-6865-4BE1-9362-DB9F89D9E2EB}" type="pres">
      <dgm:prSet presAssocID="{ED0D36C2-FB15-41C4-B968-B6F37FFD8BAB}" presName="sibTrans" presStyleCnt="0"/>
      <dgm:spPr/>
    </dgm:pt>
    <dgm:pt modelId="{225E8FDE-D257-43BE-95FC-96A94DA04FFF}" type="pres">
      <dgm:prSet presAssocID="{6117FB08-4BB1-4D15-8393-83996173A3C3}" presName="node" presStyleLbl="node1" presStyleIdx="4" presStyleCnt="8" custLinFactNeighborX="34">
        <dgm:presLayoutVars>
          <dgm:bulletEnabled val="1"/>
        </dgm:presLayoutVars>
      </dgm:prSet>
      <dgm:spPr/>
    </dgm:pt>
    <dgm:pt modelId="{466BB94F-8A2B-40EF-8BC5-F15216A64948}" type="pres">
      <dgm:prSet presAssocID="{CEEDE60C-8866-4767-B841-29DAC3137A9D}" presName="sibTrans" presStyleCnt="0"/>
      <dgm:spPr/>
    </dgm:pt>
    <dgm:pt modelId="{F44056C3-44E5-4A16-AD57-725565F92005}" type="pres">
      <dgm:prSet presAssocID="{857302E8-956A-436B-A7CB-A83C02711F19}" presName="node" presStyleLbl="node1" presStyleIdx="5" presStyleCnt="8" custLinFactNeighborX="979">
        <dgm:presLayoutVars>
          <dgm:bulletEnabled val="1"/>
        </dgm:presLayoutVars>
      </dgm:prSet>
      <dgm:spPr/>
    </dgm:pt>
    <dgm:pt modelId="{4E68952C-1D6F-40A4-B3F3-AD0E9C96B09F}" type="pres">
      <dgm:prSet presAssocID="{6A078CC9-9848-4E29-9BCC-F1C952610D29}" presName="sibTrans" presStyleCnt="0"/>
      <dgm:spPr/>
    </dgm:pt>
    <dgm:pt modelId="{8953B201-503D-46CF-8C4E-B2A0A42CC10D}" type="pres">
      <dgm:prSet presAssocID="{75EDC850-9D2D-4701-BE24-2138EA18FCB7}" presName="node" presStyleLbl="node1" presStyleIdx="6" presStyleCnt="8" custLinFactNeighborX="-989" custLinFactNeighborY="-1639">
        <dgm:presLayoutVars>
          <dgm:bulletEnabled val="1"/>
        </dgm:presLayoutVars>
      </dgm:prSet>
      <dgm:spPr/>
    </dgm:pt>
    <dgm:pt modelId="{6A0823FF-6E0F-4550-B4C6-7B0BC773E0CA}" type="pres">
      <dgm:prSet presAssocID="{75AD9EC1-6D7E-46FF-B4F5-C99573B2A93D}" presName="sibTrans" presStyleCnt="0"/>
      <dgm:spPr/>
    </dgm:pt>
    <dgm:pt modelId="{E2FCFF7B-AEDE-49B3-A600-892E61C12E3E}" type="pres">
      <dgm:prSet presAssocID="{FDD907F5-4817-4DDF-AD0B-D58CBDF9E5BF}" presName="node" presStyleLbl="node1" presStyleIdx="7" presStyleCnt="8" custLinFactNeighborX="1360" custLinFactNeighborY="-546">
        <dgm:presLayoutVars>
          <dgm:bulletEnabled val="1"/>
        </dgm:presLayoutVars>
      </dgm:prSet>
      <dgm:spPr/>
    </dgm:pt>
  </dgm:ptLst>
  <dgm:cxnLst>
    <dgm:cxn modelId="{F4E35F7F-864F-4BEB-AD76-CBCC0B20AE90}" srcId="{CE1F8A0D-A8D4-491D-B574-87A0FB30341C}" destId="{2AEEE6EC-71E4-424E-BB25-6A5833B5AE6D}" srcOrd="1" destOrd="0" parTransId="{80DC8927-2DD1-48A7-84D2-E00AB00ACB8E}" sibTransId="{2972EAF2-2052-40A3-B358-B43A86E310BD}"/>
    <dgm:cxn modelId="{A054CDEC-221F-4D4E-8231-AA3AF4446453}" type="presOf" srcId="{2AEEE6EC-71E4-424E-BB25-6A5833B5AE6D}" destId="{02A06E27-FF72-46FE-A8C7-C2851397D3F2}" srcOrd="0" destOrd="0" presId="urn:microsoft.com/office/officeart/2005/8/layout/default#1"/>
    <dgm:cxn modelId="{02DB9653-A441-4A55-9C4F-097AC5B09165}" srcId="{CE1F8A0D-A8D4-491D-B574-87A0FB30341C}" destId="{857302E8-956A-436B-A7CB-A83C02711F19}" srcOrd="5" destOrd="0" parTransId="{D832700E-6102-4327-AE62-486055789109}" sibTransId="{6A078CC9-9848-4E29-9BCC-F1C952610D29}"/>
    <dgm:cxn modelId="{972DFEC0-2504-46B8-95EF-772AADBE1BAC}" type="presOf" srcId="{96F333B7-8127-4AA3-AD45-8638D09C5EFA}" destId="{9BC295BB-73DA-4315-82F0-B7D61201A02E}" srcOrd="0" destOrd="0" presId="urn:microsoft.com/office/officeart/2005/8/layout/default#1"/>
    <dgm:cxn modelId="{1A4D45A3-B629-4B5F-B4E4-0A0B1932FD03}" type="presOf" srcId="{CE1F8A0D-A8D4-491D-B574-87A0FB30341C}" destId="{FFEE63E8-4D0D-4301-A562-E011A598D14D}" srcOrd="0" destOrd="0" presId="urn:microsoft.com/office/officeart/2005/8/layout/default#1"/>
    <dgm:cxn modelId="{3F536EC9-4F7F-4BAF-8A8A-501E1D8AF99B}" srcId="{CE1F8A0D-A8D4-491D-B574-87A0FB30341C}" destId="{6117FB08-4BB1-4D15-8393-83996173A3C3}" srcOrd="4" destOrd="0" parTransId="{CEE9C6C8-77FB-454E-B5C6-814606871371}" sibTransId="{CEEDE60C-8866-4767-B841-29DAC3137A9D}"/>
    <dgm:cxn modelId="{A2ED3233-8182-43B1-A002-F1BCADB522F1}" type="presOf" srcId="{857302E8-956A-436B-A7CB-A83C02711F19}" destId="{F44056C3-44E5-4A16-AD57-725565F92005}" srcOrd="0" destOrd="0" presId="urn:microsoft.com/office/officeart/2005/8/layout/default#1"/>
    <dgm:cxn modelId="{E478BEB9-69C2-4AF2-B0BD-4BFE8F131DA6}" type="presOf" srcId="{75EDC850-9D2D-4701-BE24-2138EA18FCB7}" destId="{8953B201-503D-46CF-8C4E-B2A0A42CC10D}" srcOrd="0" destOrd="0" presId="urn:microsoft.com/office/officeart/2005/8/layout/default#1"/>
    <dgm:cxn modelId="{81CF5E85-D0B8-4C83-8883-004B2ACAB0CE}" srcId="{CE1F8A0D-A8D4-491D-B574-87A0FB30341C}" destId="{357792BA-30F9-4548-AA47-191EBB9AB489}" srcOrd="0" destOrd="0" parTransId="{35BFDE4A-A1A7-4E08-9D7E-F2353BB92418}" sibTransId="{179F004A-69DC-4CDF-9EA3-AE991CE40578}"/>
    <dgm:cxn modelId="{9EF73685-6DF3-451A-BC84-412F359D1E90}" srcId="{CE1F8A0D-A8D4-491D-B574-87A0FB30341C}" destId="{75EDC850-9D2D-4701-BE24-2138EA18FCB7}" srcOrd="6" destOrd="0" parTransId="{D45408C9-13D0-41B5-AC6F-A9F4DF1B9690}" sibTransId="{75AD9EC1-6D7E-46FF-B4F5-C99573B2A93D}"/>
    <dgm:cxn modelId="{8C6ECE75-89F0-404E-9406-ACB32F96822A}" type="presOf" srcId="{6117FB08-4BB1-4D15-8393-83996173A3C3}" destId="{225E8FDE-D257-43BE-95FC-96A94DA04FFF}" srcOrd="0" destOrd="0" presId="urn:microsoft.com/office/officeart/2005/8/layout/default#1"/>
    <dgm:cxn modelId="{9D72E48F-9197-46C2-880C-8890ED3126F5}" srcId="{CE1F8A0D-A8D4-491D-B574-87A0FB30341C}" destId="{FDD907F5-4817-4DDF-AD0B-D58CBDF9E5BF}" srcOrd="7" destOrd="0" parTransId="{38B2C552-2A95-494B-81B8-2D2D6B8D5A54}" sibTransId="{D97D4DAA-D9D7-43AB-A0CF-D9912F68F445}"/>
    <dgm:cxn modelId="{9662A6E6-9C31-422B-A0D2-C078BAE287EA}" type="presOf" srcId="{59BBE42B-5A56-4359-8167-BEE6BA15F748}" destId="{047DC1F2-D94B-4128-AE6A-17E6C217BB86}" srcOrd="0" destOrd="0" presId="urn:microsoft.com/office/officeart/2005/8/layout/default#1"/>
    <dgm:cxn modelId="{927A85D7-BD42-4B86-A224-0F0054D539E3}" type="presOf" srcId="{357792BA-30F9-4548-AA47-191EBB9AB489}" destId="{92095801-149D-4CD5-B524-028F6251B4A7}" srcOrd="0" destOrd="0" presId="urn:microsoft.com/office/officeart/2005/8/layout/default#1"/>
    <dgm:cxn modelId="{9663284D-9959-460D-B13B-5F308667A3C0}" type="presOf" srcId="{FDD907F5-4817-4DDF-AD0B-D58CBDF9E5BF}" destId="{E2FCFF7B-AEDE-49B3-A600-892E61C12E3E}" srcOrd="0" destOrd="0" presId="urn:microsoft.com/office/officeart/2005/8/layout/default#1"/>
    <dgm:cxn modelId="{038D422B-9A8F-48E9-A39D-DD6C0B658BA5}" srcId="{CE1F8A0D-A8D4-491D-B574-87A0FB30341C}" destId="{59BBE42B-5A56-4359-8167-BEE6BA15F748}" srcOrd="3" destOrd="0" parTransId="{1D18299D-561B-4773-9D41-9C6833782445}" sibTransId="{ED0D36C2-FB15-41C4-B968-B6F37FFD8BAB}"/>
    <dgm:cxn modelId="{A002C329-68A9-4F1E-B65F-9131023BCD83}" srcId="{CE1F8A0D-A8D4-491D-B574-87A0FB30341C}" destId="{96F333B7-8127-4AA3-AD45-8638D09C5EFA}" srcOrd="2" destOrd="0" parTransId="{1E245661-34C4-4BFC-BA64-C62411E88349}" sibTransId="{288BD9F3-64E6-44EC-8D15-9EF26AB2BDB9}"/>
    <dgm:cxn modelId="{64514C48-9D24-4251-844E-67A9F917D082}" type="presParOf" srcId="{FFEE63E8-4D0D-4301-A562-E011A598D14D}" destId="{92095801-149D-4CD5-B524-028F6251B4A7}" srcOrd="0" destOrd="0" presId="urn:microsoft.com/office/officeart/2005/8/layout/default#1"/>
    <dgm:cxn modelId="{6CDE2AA7-2B48-4DBA-AAA1-4A033A1C4D7B}" type="presParOf" srcId="{FFEE63E8-4D0D-4301-A562-E011A598D14D}" destId="{8E1427C1-E635-4079-8E8E-AFEAC981F5D2}" srcOrd="1" destOrd="0" presId="urn:microsoft.com/office/officeart/2005/8/layout/default#1"/>
    <dgm:cxn modelId="{5C41C5C6-3E01-448A-892A-79A535D71CD2}" type="presParOf" srcId="{FFEE63E8-4D0D-4301-A562-E011A598D14D}" destId="{02A06E27-FF72-46FE-A8C7-C2851397D3F2}" srcOrd="2" destOrd="0" presId="urn:microsoft.com/office/officeart/2005/8/layout/default#1"/>
    <dgm:cxn modelId="{F324E445-95F1-49A5-B428-E3C46DE0685D}" type="presParOf" srcId="{FFEE63E8-4D0D-4301-A562-E011A598D14D}" destId="{BF8FD29C-3DA0-48B1-A064-19D13FCE1AD9}" srcOrd="3" destOrd="0" presId="urn:microsoft.com/office/officeart/2005/8/layout/default#1"/>
    <dgm:cxn modelId="{8920CC13-1936-42B7-8BB2-5ABB5FE798FA}" type="presParOf" srcId="{FFEE63E8-4D0D-4301-A562-E011A598D14D}" destId="{9BC295BB-73DA-4315-82F0-B7D61201A02E}" srcOrd="4" destOrd="0" presId="urn:microsoft.com/office/officeart/2005/8/layout/default#1"/>
    <dgm:cxn modelId="{4AB78334-E480-4B58-AB6E-320088671897}" type="presParOf" srcId="{FFEE63E8-4D0D-4301-A562-E011A598D14D}" destId="{9BD75DC8-756F-4037-A2D1-84CEE80DCC6F}" srcOrd="5" destOrd="0" presId="urn:microsoft.com/office/officeart/2005/8/layout/default#1"/>
    <dgm:cxn modelId="{7268EADC-F1C1-46EE-8075-C654942330DB}" type="presParOf" srcId="{FFEE63E8-4D0D-4301-A562-E011A598D14D}" destId="{047DC1F2-D94B-4128-AE6A-17E6C217BB86}" srcOrd="6" destOrd="0" presId="urn:microsoft.com/office/officeart/2005/8/layout/default#1"/>
    <dgm:cxn modelId="{317FA50A-A85C-4DBB-BDB3-6B542E69977B}" type="presParOf" srcId="{FFEE63E8-4D0D-4301-A562-E011A598D14D}" destId="{970AB081-6865-4BE1-9362-DB9F89D9E2EB}" srcOrd="7" destOrd="0" presId="urn:microsoft.com/office/officeart/2005/8/layout/default#1"/>
    <dgm:cxn modelId="{3F2E017D-5A7C-4C94-9DAA-F05E4CA879CF}" type="presParOf" srcId="{FFEE63E8-4D0D-4301-A562-E011A598D14D}" destId="{225E8FDE-D257-43BE-95FC-96A94DA04FFF}" srcOrd="8" destOrd="0" presId="urn:microsoft.com/office/officeart/2005/8/layout/default#1"/>
    <dgm:cxn modelId="{180E4300-AB9F-4527-977A-3A129B5FF4B5}" type="presParOf" srcId="{FFEE63E8-4D0D-4301-A562-E011A598D14D}" destId="{466BB94F-8A2B-40EF-8BC5-F15216A64948}" srcOrd="9" destOrd="0" presId="urn:microsoft.com/office/officeart/2005/8/layout/default#1"/>
    <dgm:cxn modelId="{6DDBCB86-8A28-4E73-8332-31EDD19C957E}" type="presParOf" srcId="{FFEE63E8-4D0D-4301-A562-E011A598D14D}" destId="{F44056C3-44E5-4A16-AD57-725565F92005}" srcOrd="10" destOrd="0" presId="urn:microsoft.com/office/officeart/2005/8/layout/default#1"/>
    <dgm:cxn modelId="{56A18361-576E-400F-8940-9869928F592B}" type="presParOf" srcId="{FFEE63E8-4D0D-4301-A562-E011A598D14D}" destId="{4E68952C-1D6F-40A4-B3F3-AD0E9C96B09F}" srcOrd="11" destOrd="0" presId="urn:microsoft.com/office/officeart/2005/8/layout/default#1"/>
    <dgm:cxn modelId="{0F75449B-400B-4504-AD36-781D9024C509}" type="presParOf" srcId="{FFEE63E8-4D0D-4301-A562-E011A598D14D}" destId="{8953B201-503D-46CF-8C4E-B2A0A42CC10D}" srcOrd="12" destOrd="0" presId="urn:microsoft.com/office/officeart/2005/8/layout/default#1"/>
    <dgm:cxn modelId="{82EC198E-B64F-42A5-B822-812461C16DCD}" type="presParOf" srcId="{FFEE63E8-4D0D-4301-A562-E011A598D14D}" destId="{6A0823FF-6E0F-4550-B4C6-7B0BC773E0CA}" srcOrd="13" destOrd="0" presId="urn:microsoft.com/office/officeart/2005/8/layout/default#1"/>
    <dgm:cxn modelId="{EF05420E-0C22-4FD2-8AA2-D45EF0BDF34E}" type="presParOf" srcId="{FFEE63E8-4D0D-4301-A562-E011A598D14D}" destId="{E2FCFF7B-AEDE-49B3-A600-892E61C12E3E}" srcOrd="14" destOrd="0" presId="urn:microsoft.com/office/officeart/2005/8/layout/default#1"/>
  </dgm:cxnLst>
  <dgm:bg>
    <a:effectLst>
      <a:glow rad="101600">
        <a:schemeClr val="accent1">
          <a:satMod val="175000"/>
          <a:alpha val="40000"/>
        </a:schemeClr>
      </a:glow>
      <a:outerShdw blurRad="63500" sx="102000" sy="102000" algn="c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3C4EC9-6F11-42CF-8EFF-C03D2B82BE03}"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9BE33AE-4DA1-465A-8787-A99327E84F32}">
      <dgm:prSet phldrT="[Text]" custT="1"/>
      <dgm:spPr/>
      <dgm:t>
        <a:bodyPr/>
        <a:lstStyle/>
        <a:p>
          <a:r>
            <a:rPr lang="en-US" sz="2000" dirty="0"/>
            <a:t>Equity Interest Ownership Issues</a:t>
          </a:r>
        </a:p>
      </dgm:t>
    </dgm:pt>
    <dgm:pt modelId="{AB7B7C23-08CB-4A6F-AE8F-B06FD038F773}" type="parTrans" cxnId="{F8BE91AA-7EC9-4DB5-B2A1-DE6AAA2B2AC6}">
      <dgm:prSet/>
      <dgm:spPr/>
      <dgm:t>
        <a:bodyPr/>
        <a:lstStyle/>
        <a:p>
          <a:endParaRPr lang="en-US" sz="1800"/>
        </a:p>
      </dgm:t>
    </dgm:pt>
    <dgm:pt modelId="{687431CA-04C8-40CA-BB1F-BA100C7697B0}" type="sibTrans" cxnId="{F8BE91AA-7EC9-4DB5-B2A1-DE6AAA2B2AC6}">
      <dgm:prSet/>
      <dgm:spPr/>
      <dgm:t>
        <a:bodyPr/>
        <a:lstStyle/>
        <a:p>
          <a:endParaRPr lang="en-US" sz="1800"/>
        </a:p>
      </dgm:t>
    </dgm:pt>
    <dgm:pt modelId="{5455D8D3-62B4-4E66-A220-CF5631B513AB}">
      <dgm:prSet phldrT="[Text]" custT="1"/>
      <dgm:spPr/>
      <dgm:t>
        <a:bodyPr/>
        <a:lstStyle/>
        <a:p>
          <a:r>
            <a:rPr lang="en-US" sz="2000" dirty="0"/>
            <a:t>Going Concern Disclosures – Reexamination of Statement 56</a:t>
          </a:r>
        </a:p>
      </dgm:t>
    </dgm:pt>
    <dgm:pt modelId="{A238A6B8-A28E-4AD0-9ED8-0C23BE73D2DC}" type="parTrans" cxnId="{BCB63F20-BF25-4F32-AD0D-A29C9F785DB7}">
      <dgm:prSet/>
      <dgm:spPr/>
      <dgm:t>
        <a:bodyPr/>
        <a:lstStyle/>
        <a:p>
          <a:endParaRPr lang="en-US" sz="1800"/>
        </a:p>
      </dgm:t>
    </dgm:pt>
    <dgm:pt modelId="{A765C76E-171E-4135-A27A-EF8F147FD974}" type="sibTrans" cxnId="{BCB63F20-BF25-4F32-AD0D-A29C9F785DB7}">
      <dgm:prSet/>
      <dgm:spPr/>
      <dgm:t>
        <a:bodyPr/>
        <a:lstStyle/>
        <a:p>
          <a:endParaRPr lang="en-US" sz="1800"/>
        </a:p>
      </dgm:t>
    </dgm:pt>
    <dgm:pt modelId="{A1ABAF3D-211C-49F1-ABAE-74A9DF21C211}">
      <dgm:prSet custT="1"/>
      <dgm:spPr/>
      <dgm:t>
        <a:bodyPr/>
        <a:lstStyle/>
        <a:p>
          <a:r>
            <a:rPr lang="en-US" sz="2000" dirty="0"/>
            <a:t>Note Disclosures Reexamination</a:t>
          </a:r>
        </a:p>
      </dgm:t>
    </dgm:pt>
    <dgm:pt modelId="{EA625B54-883E-4779-9056-3FCFFE15B0A0}" type="parTrans" cxnId="{FB78F4C2-8D3D-489C-8733-23B69626064E}">
      <dgm:prSet/>
      <dgm:spPr/>
      <dgm:t>
        <a:bodyPr/>
        <a:lstStyle/>
        <a:p>
          <a:endParaRPr lang="en-US" sz="1800"/>
        </a:p>
      </dgm:t>
    </dgm:pt>
    <dgm:pt modelId="{4BBBD086-F6A6-4489-B968-24BDC642E4C1}" type="sibTrans" cxnId="{FB78F4C2-8D3D-489C-8733-23B69626064E}">
      <dgm:prSet/>
      <dgm:spPr/>
      <dgm:t>
        <a:bodyPr/>
        <a:lstStyle/>
        <a:p>
          <a:endParaRPr lang="en-US" sz="1800"/>
        </a:p>
      </dgm:t>
    </dgm:pt>
    <dgm:pt modelId="{5AFDE4E7-6C69-4331-957E-AEDA56DE6B8A}" type="pres">
      <dgm:prSet presAssocID="{603C4EC9-6F11-42CF-8EFF-C03D2B82BE03}" presName="linear" presStyleCnt="0">
        <dgm:presLayoutVars>
          <dgm:dir/>
          <dgm:animLvl val="lvl"/>
          <dgm:resizeHandles val="exact"/>
        </dgm:presLayoutVars>
      </dgm:prSet>
      <dgm:spPr/>
    </dgm:pt>
    <dgm:pt modelId="{42F1676D-0D44-4D1B-8506-6F37C1C2A532}" type="pres">
      <dgm:prSet presAssocID="{B9BE33AE-4DA1-465A-8787-A99327E84F32}" presName="parentLin" presStyleCnt="0"/>
      <dgm:spPr/>
    </dgm:pt>
    <dgm:pt modelId="{ED7047A7-B55D-48D6-A91D-320AEF258287}" type="pres">
      <dgm:prSet presAssocID="{B9BE33AE-4DA1-465A-8787-A99327E84F32}" presName="parentLeftMargin" presStyleLbl="node1" presStyleIdx="0" presStyleCnt="3"/>
      <dgm:spPr/>
    </dgm:pt>
    <dgm:pt modelId="{1A5DEB03-97FF-4DB5-AA69-D25D2EC252DF}" type="pres">
      <dgm:prSet presAssocID="{B9BE33AE-4DA1-465A-8787-A99327E84F32}" presName="parentText" presStyleLbl="node1" presStyleIdx="0" presStyleCnt="3">
        <dgm:presLayoutVars>
          <dgm:chMax val="0"/>
          <dgm:bulletEnabled val="1"/>
        </dgm:presLayoutVars>
      </dgm:prSet>
      <dgm:spPr/>
    </dgm:pt>
    <dgm:pt modelId="{4A9BF0AC-E06F-4CAE-8947-15C24B8692BC}" type="pres">
      <dgm:prSet presAssocID="{B9BE33AE-4DA1-465A-8787-A99327E84F32}" presName="negativeSpace" presStyleCnt="0"/>
      <dgm:spPr/>
    </dgm:pt>
    <dgm:pt modelId="{D2D342DE-875B-40E0-AA16-F7D1C7AC9ACD}" type="pres">
      <dgm:prSet presAssocID="{B9BE33AE-4DA1-465A-8787-A99327E84F32}" presName="childText" presStyleLbl="conFgAcc1" presStyleIdx="0" presStyleCnt="3">
        <dgm:presLayoutVars>
          <dgm:bulletEnabled val="1"/>
        </dgm:presLayoutVars>
      </dgm:prSet>
      <dgm:spPr/>
    </dgm:pt>
    <dgm:pt modelId="{8374FD58-BB8E-48EC-9F27-05480B864A4B}" type="pres">
      <dgm:prSet presAssocID="{687431CA-04C8-40CA-BB1F-BA100C7697B0}" presName="spaceBetweenRectangles" presStyleCnt="0"/>
      <dgm:spPr/>
    </dgm:pt>
    <dgm:pt modelId="{76F0CBD0-977F-495C-88A9-FF1B8F8082DB}" type="pres">
      <dgm:prSet presAssocID="{5455D8D3-62B4-4E66-A220-CF5631B513AB}" presName="parentLin" presStyleCnt="0"/>
      <dgm:spPr/>
    </dgm:pt>
    <dgm:pt modelId="{60A3C0C5-0C94-4922-908D-D9F77D9F89BE}" type="pres">
      <dgm:prSet presAssocID="{5455D8D3-62B4-4E66-A220-CF5631B513AB}" presName="parentLeftMargin" presStyleLbl="node1" presStyleIdx="0" presStyleCnt="3"/>
      <dgm:spPr/>
    </dgm:pt>
    <dgm:pt modelId="{5A7EF776-63A1-4A52-96D6-33644DFC7DDA}" type="pres">
      <dgm:prSet presAssocID="{5455D8D3-62B4-4E66-A220-CF5631B513AB}" presName="parentText" presStyleLbl="node1" presStyleIdx="1" presStyleCnt="3">
        <dgm:presLayoutVars>
          <dgm:chMax val="0"/>
          <dgm:bulletEnabled val="1"/>
        </dgm:presLayoutVars>
      </dgm:prSet>
      <dgm:spPr/>
    </dgm:pt>
    <dgm:pt modelId="{83EE8679-9AC3-4655-9A16-93467D77742D}" type="pres">
      <dgm:prSet presAssocID="{5455D8D3-62B4-4E66-A220-CF5631B513AB}" presName="negativeSpace" presStyleCnt="0"/>
      <dgm:spPr/>
    </dgm:pt>
    <dgm:pt modelId="{96891DE7-7AA0-4D6D-A447-F9085178A016}" type="pres">
      <dgm:prSet presAssocID="{5455D8D3-62B4-4E66-A220-CF5631B513AB}" presName="childText" presStyleLbl="conFgAcc1" presStyleIdx="1" presStyleCnt="3">
        <dgm:presLayoutVars>
          <dgm:bulletEnabled val="1"/>
        </dgm:presLayoutVars>
      </dgm:prSet>
      <dgm:spPr/>
    </dgm:pt>
    <dgm:pt modelId="{02B71D1D-AEF7-48DC-B0A7-886A06FEE934}" type="pres">
      <dgm:prSet presAssocID="{A765C76E-171E-4135-A27A-EF8F147FD974}" presName="spaceBetweenRectangles" presStyleCnt="0"/>
      <dgm:spPr/>
    </dgm:pt>
    <dgm:pt modelId="{C1B61C77-4BAF-419E-9A20-C8BE2D4F4AB5}" type="pres">
      <dgm:prSet presAssocID="{A1ABAF3D-211C-49F1-ABAE-74A9DF21C211}" presName="parentLin" presStyleCnt="0"/>
      <dgm:spPr/>
    </dgm:pt>
    <dgm:pt modelId="{9250B46E-5DE5-4001-9D19-E349D18C080A}" type="pres">
      <dgm:prSet presAssocID="{A1ABAF3D-211C-49F1-ABAE-74A9DF21C211}" presName="parentLeftMargin" presStyleLbl="node1" presStyleIdx="1" presStyleCnt="3"/>
      <dgm:spPr/>
    </dgm:pt>
    <dgm:pt modelId="{2AE47A87-C233-42A8-9B49-ADEE6395135B}" type="pres">
      <dgm:prSet presAssocID="{A1ABAF3D-211C-49F1-ABAE-74A9DF21C211}" presName="parentText" presStyleLbl="node1" presStyleIdx="2" presStyleCnt="3">
        <dgm:presLayoutVars>
          <dgm:chMax val="0"/>
          <dgm:bulletEnabled val="1"/>
        </dgm:presLayoutVars>
      </dgm:prSet>
      <dgm:spPr/>
    </dgm:pt>
    <dgm:pt modelId="{47D76B16-F263-4239-9860-EC93FD877FB1}" type="pres">
      <dgm:prSet presAssocID="{A1ABAF3D-211C-49F1-ABAE-74A9DF21C211}" presName="negativeSpace" presStyleCnt="0"/>
      <dgm:spPr/>
    </dgm:pt>
    <dgm:pt modelId="{043D018C-2C7C-4027-A2F1-DD7102ADE6CB}" type="pres">
      <dgm:prSet presAssocID="{A1ABAF3D-211C-49F1-ABAE-74A9DF21C211}" presName="childText" presStyleLbl="conFgAcc1" presStyleIdx="2" presStyleCnt="3">
        <dgm:presLayoutVars>
          <dgm:bulletEnabled val="1"/>
        </dgm:presLayoutVars>
      </dgm:prSet>
      <dgm:spPr/>
    </dgm:pt>
  </dgm:ptLst>
  <dgm:cxnLst>
    <dgm:cxn modelId="{175FF178-CB19-4ABB-BA82-C3676AAC1F76}" type="presOf" srcId="{603C4EC9-6F11-42CF-8EFF-C03D2B82BE03}" destId="{5AFDE4E7-6C69-4331-957E-AEDA56DE6B8A}" srcOrd="0" destOrd="0" presId="urn:microsoft.com/office/officeart/2005/8/layout/list1"/>
    <dgm:cxn modelId="{D1228E19-381B-48E3-BC3B-8B0B76AD6BFF}" type="presOf" srcId="{5455D8D3-62B4-4E66-A220-CF5631B513AB}" destId="{5A7EF776-63A1-4A52-96D6-33644DFC7DDA}" srcOrd="1" destOrd="0" presId="urn:microsoft.com/office/officeart/2005/8/layout/list1"/>
    <dgm:cxn modelId="{742B261F-92A4-476E-8FFD-42FC647C6B1D}" type="presOf" srcId="{A1ABAF3D-211C-49F1-ABAE-74A9DF21C211}" destId="{2AE47A87-C233-42A8-9B49-ADEE6395135B}" srcOrd="1" destOrd="0" presId="urn:microsoft.com/office/officeart/2005/8/layout/list1"/>
    <dgm:cxn modelId="{B8C48F85-AECD-4424-9647-22709C8C949C}" type="presOf" srcId="{A1ABAF3D-211C-49F1-ABAE-74A9DF21C211}" destId="{9250B46E-5DE5-4001-9D19-E349D18C080A}" srcOrd="0" destOrd="0" presId="urn:microsoft.com/office/officeart/2005/8/layout/list1"/>
    <dgm:cxn modelId="{FB78F4C2-8D3D-489C-8733-23B69626064E}" srcId="{603C4EC9-6F11-42CF-8EFF-C03D2B82BE03}" destId="{A1ABAF3D-211C-49F1-ABAE-74A9DF21C211}" srcOrd="2" destOrd="0" parTransId="{EA625B54-883E-4779-9056-3FCFFE15B0A0}" sibTransId="{4BBBD086-F6A6-4489-B968-24BDC642E4C1}"/>
    <dgm:cxn modelId="{18A5C222-214E-4781-8CEE-9750C8A7880F}" type="presOf" srcId="{B9BE33AE-4DA1-465A-8787-A99327E84F32}" destId="{ED7047A7-B55D-48D6-A91D-320AEF258287}" srcOrd="0" destOrd="0" presId="urn:microsoft.com/office/officeart/2005/8/layout/list1"/>
    <dgm:cxn modelId="{2A9F5243-0FBE-4CDD-93EE-F5D323A07B89}" type="presOf" srcId="{B9BE33AE-4DA1-465A-8787-A99327E84F32}" destId="{1A5DEB03-97FF-4DB5-AA69-D25D2EC252DF}" srcOrd="1" destOrd="0" presId="urn:microsoft.com/office/officeart/2005/8/layout/list1"/>
    <dgm:cxn modelId="{C50A1899-3AAF-4BCA-8A3C-2D1FA77AA951}" type="presOf" srcId="{5455D8D3-62B4-4E66-A220-CF5631B513AB}" destId="{60A3C0C5-0C94-4922-908D-D9F77D9F89BE}" srcOrd="0" destOrd="0" presId="urn:microsoft.com/office/officeart/2005/8/layout/list1"/>
    <dgm:cxn modelId="{F8BE91AA-7EC9-4DB5-B2A1-DE6AAA2B2AC6}" srcId="{603C4EC9-6F11-42CF-8EFF-C03D2B82BE03}" destId="{B9BE33AE-4DA1-465A-8787-A99327E84F32}" srcOrd="0" destOrd="0" parTransId="{AB7B7C23-08CB-4A6F-AE8F-B06FD038F773}" sibTransId="{687431CA-04C8-40CA-BB1F-BA100C7697B0}"/>
    <dgm:cxn modelId="{BCB63F20-BF25-4F32-AD0D-A29C9F785DB7}" srcId="{603C4EC9-6F11-42CF-8EFF-C03D2B82BE03}" destId="{5455D8D3-62B4-4E66-A220-CF5631B513AB}" srcOrd="1" destOrd="0" parTransId="{A238A6B8-A28E-4AD0-9ED8-0C23BE73D2DC}" sibTransId="{A765C76E-171E-4135-A27A-EF8F147FD974}"/>
    <dgm:cxn modelId="{D166C51F-FD10-47D9-A6DE-B06E208AE2D6}" type="presParOf" srcId="{5AFDE4E7-6C69-4331-957E-AEDA56DE6B8A}" destId="{42F1676D-0D44-4D1B-8506-6F37C1C2A532}" srcOrd="0" destOrd="0" presId="urn:microsoft.com/office/officeart/2005/8/layout/list1"/>
    <dgm:cxn modelId="{95CB6780-E541-4424-A3F0-B05D700C1158}" type="presParOf" srcId="{42F1676D-0D44-4D1B-8506-6F37C1C2A532}" destId="{ED7047A7-B55D-48D6-A91D-320AEF258287}" srcOrd="0" destOrd="0" presId="urn:microsoft.com/office/officeart/2005/8/layout/list1"/>
    <dgm:cxn modelId="{66E98FB5-D49F-46E2-9F4C-5F689E124D87}" type="presParOf" srcId="{42F1676D-0D44-4D1B-8506-6F37C1C2A532}" destId="{1A5DEB03-97FF-4DB5-AA69-D25D2EC252DF}" srcOrd="1" destOrd="0" presId="urn:microsoft.com/office/officeart/2005/8/layout/list1"/>
    <dgm:cxn modelId="{51FEC222-3179-4BF6-B919-F23794771047}" type="presParOf" srcId="{5AFDE4E7-6C69-4331-957E-AEDA56DE6B8A}" destId="{4A9BF0AC-E06F-4CAE-8947-15C24B8692BC}" srcOrd="1" destOrd="0" presId="urn:microsoft.com/office/officeart/2005/8/layout/list1"/>
    <dgm:cxn modelId="{949AFDAE-ADC5-444A-AFE6-88FB6DDF006E}" type="presParOf" srcId="{5AFDE4E7-6C69-4331-957E-AEDA56DE6B8A}" destId="{D2D342DE-875B-40E0-AA16-F7D1C7AC9ACD}" srcOrd="2" destOrd="0" presId="urn:microsoft.com/office/officeart/2005/8/layout/list1"/>
    <dgm:cxn modelId="{FB225289-CC41-4C37-A595-39A6C3F7B8C5}" type="presParOf" srcId="{5AFDE4E7-6C69-4331-957E-AEDA56DE6B8A}" destId="{8374FD58-BB8E-48EC-9F27-05480B864A4B}" srcOrd="3" destOrd="0" presId="urn:microsoft.com/office/officeart/2005/8/layout/list1"/>
    <dgm:cxn modelId="{6D9ACA35-3D9B-4566-BD2A-73A1997FE0AA}" type="presParOf" srcId="{5AFDE4E7-6C69-4331-957E-AEDA56DE6B8A}" destId="{76F0CBD0-977F-495C-88A9-FF1B8F8082DB}" srcOrd="4" destOrd="0" presId="urn:microsoft.com/office/officeart/2005/8/layout/list1"/>
    <dgm:cxn modelId="{F674F3FF-9B10-473E-81BC-D1C2135CD188}" type="presParOf" srcId="{76F0CBD0-977F-495C-88A9-FF1B8F8082DB}" destId="{60A3C0C5-0C94-4922-908D-D9F77D9F89BE}" srcOrd="0" destOrd="0" presId="urn:microsoft.com/office/officeart/2005/8/layout/list1"/>
    <dgm:cxn modelId="{60AFE3D7-5FA9-4AB3-86D7-0F37C11AF053}" type="presParOf" srcId="{76F0CBD0-977F-495C-88A9-FF1B8F8082DB}" destId="{5A7EF776-63A1-4A52-96D6-33644DFC7DDA}" srcOrd="1" destOrd="0" presId="urn:microsoft.com/office/officeart/2005/8/layout/list1"/>
    <dgm:cxn modelId="{B11D37D2-0C2F-4060-BC28-93F52019F3A1}" type="presParOf" srcId="{5AFDE4E7-6C69-4331-957E-AEDA56DE6B8A}" destId="{83EE8679-9AC3-4655-9A16-93467D77742D}" srcOrd="5" destOrd="0" presId="urn:microsoft.com/office/officeart/2005/8/layout/list1"/>
    <dgm:cxn modelId="{4B0BDEDB-9FA7-4BC4-B156-40F628F6A553}" type="presParOf" srcId="{5AFDE4E7-6C69-4331-957E-AEDA56DE6B8A}" destId="{96891DE7-7AA0-4D6D-A447-F9085178A016}" srcOrd="6" destOrd="0" presId="urn:microsoft.com/office/officeart/2005/8/layout/list1"/>
    <dgm:cxn modelId="{7100B774-8B57-424F-917A-51BC47548839}" type="presParOf" srcId="{5AFDE4E7-6C69-4331-957E-AEDA56DE6B8A}" destId="{02B71D1D-AEF7-48DC-B0A7-886A06FEE934}" srcOrd="7" destOrd="0" presId="urn:microsoft.com/office/officeart/2005/8/layout/list1"/>
    <dgm:cxn modelId="{3B4CB1CD-10C0-42E7-AE70-5A7AA7B929F1}" type="presParOf" srcId="{5AFDE4E7-6C69-4331-957E-AEDA56DE6B8A}" destId="{C1B61C77-4BAF-419E-9A20-C8BE2D4F4AB5}" srcOrd="8" destOrd="0" presId="urn:microsoft.com/office/officeart/2005/8/layout/list1"/>
    <dgm:cxn modelId="{F968817D-0D4E-45B5-BA32-109ECDAA5C11}" type="presParOf" srcId="{C1B61C77-4BAF-419E-9A20-C8BE2D4F4AB5}" destId="{9250B46E-5DE5-4001-9D19-E349D18C080A}" srcOrd="0" destOrd="0" presId="urn:microsoft.com/office/officeart/2005/8/layout/list1"/>
    <dgm:cxn modelId="{9CDCB04B-D78E-4FCF-AB21-49555C2703EA}" type="presParOf" srcId="{C1B61C77-4BAF-419E-9A20-C8BE2D4F4AB5}" destId="{2AE47A87-C233-42A8-9B49-ADEE6395135B}" srcOrd="1" destOrd="0" presId="urn:microsoft.com/office/officeart/2005/8/layout/list1"/>
    <dgm:cxn modelId="{5A75E38F-9672-400F-8AEB-D3BF8776FCF8}" type="presParOf" srcId="{5AFDE4E7-6C69-4331-957E-AEDA56DE6B8A}" destId="{47D76B16-F263-4239-9860-EC93FD877FB1}" srcOrd="9" destOrd="0" presId="urn:microsoft.com/office/officeart/2005/8/layout/list1"/>
    <dgm:cxn modelId="{E3068717-F756-4931-9A59-64D85A800163}" type="presParOf" srcId="{5AFDE4E7-6C69-4331-957E-AEDA56DE6B8A}" destId="{043D018C-2C7C-4027-A2F1-DD7102ADE6C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5D68F-2FAE-496F-8469-AAA97328AC22}">
      <dsp:nvSpPr>
        <dsp:cNvPr id="0" name=""/>
        <dsp:cNvSpPr/>
      </dsp:nvSpPr>
      <dsp:spPr>
        <a:xfrm rot="5400000">
          <a:off x="3316306" y="-1543771"/>
          <a:ext cx="742562" cy="401855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rgbClr val="00338D"/>
            </a:solidFill>
          </a:endParaRPr>
        </a:p>
      </dsp:txBody>
      <dsp:txXfrm rot="-5400000">
        <a:off x="1678308" y="130476"/>
        <a:ext cx="3982310" cy="670064"/>
      </dsp:txXfrm>
    </dsp:sp>
    <dsp:sp modelId="{AADC82C5-B4CA-4021-AF91-5395136D0183}">
      <dsp:nvSpPr>
        <dsp:cNvPr id="0" name=""/>
        <dsp:cNvSpPr/>
      </dsp:nvSpPr>
      <dsp:spPr>
        <a:xfrm>
          <a:off x="535181" y="1406"/>
          <a:ext cx="1143126" cy="9282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1</a:t>
          </a:r>
        </a:p>
      </dsp:txBody>
      <dsp:txXfrm>
        <a:off x="580492" y="46717"/>
        <a:ext cx="1052504" cy="837581"/>
      </dsp:txXfrm>
    </dsp:sp>
    <dsp:sp modelId="{778FC58B-560B-4D8E-AE1A-A976A58C3197}">
      <dsp:nvSpPr>
        <dsp:cNvPr id="0" name=""/>
        <dsp:cNvSpPr/>
      </dsp:nvSpPr>
      <dsp:spPr>
        <a:xfrm rot="5400000">
          <a:off x="3330389" y="-569157"/>
          <a:ext cx="742562" cy="4018559"/>
        </a:xfrm>
        <a:prstGeom prst="round2SameRect">
          <a:avLst/>
        </a:prstGeom>
        <a:solidFill>
          <a:schemeClr val="accent2">
            <a:tint val="40000"/>
            <a:alpha val="90000"/>
            <a:hueOff val="-1921635"/>
            <a:satOff val="11995"/>
            <a:lumOff val="1470"/>
            <a:alphaOff val="0"/>
          </a:schemeClr>
        </a:solidFill>
        <a:ln w="12700" cap="flat" cmpd="sng" algn="ctr">
          <a:solidFill>
            <a:schemeClr val="accent2">
              <a:tint val="40000"/>
              <a:alpha val="90000"/>
              <a:hueOff val="-1921635"/>
              <a:satOff val="11995"/>
              <a:lumOff val="1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rgbClr val="00338D"/>
            </a:solidFill>
          </a:endParaRPr>
        </a:p>
      </dsp:txBody>
      <dsp:txXfrm rot="-5400000">
        <a:off x="1692391" y="1105090"/>
        <a:ext cx="3982310" cy="670064"/>
      </dsp:txXfrm>
    </dsp:sp>
    <dsp:sp modelId="{783E0188-F205-4105-81BC-5D2EBEC156C5}">
      <dsp:nvSpPr>
        <dsp:cNvPr id="0" name=""/>
        <dsp:cNvSpPr/>
      </dsp:nvSpPr>
      <dsp:spPr>
        <a:xfrm>
          <a:off x="535181" y="976020"/>
          <a:ext cx="1157209" cy="928203"/>
        </a:xfrm>
        <a:prstGeom prst="roundRect">
          <a:avLst/>
        </a:prstGeom>
        <a:solidFill>
          <a:schemeClr val="accent2">
            <a:hueOff val="-2512727"/>
            <a:satOff val="21189"/>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2</a:t>
          </a:r>
        </a:p>
      </dsp:txBody>
      <dsp:txXfrm>
        <a:off x="580492" y="1021331"/>
        <a:ext cx="1066587" cy="837581"/>
      </dsp:txXfrm>
    </dsp:sp>
    <dsp:sp modelId="{FF90F1B4-74A6-4744-A6E1-B7240626E917}">
      <dsp:nvSpPr>
        <dsp:cNvPr id="0" name=""/>
        <dsp:cNvSpPr/>
      </dsp:nvSpPr>
      <dsp:spPr>
        <a:xfrm rot="5400000">
          <a:off x="3363256" y="405456"/>
          <a:ext cx="742562" cy="4018559"/>
        </a:xfrm>
        <a:prstGeom prst="round2SameRect">
          <a:avLst/>
        </a:prstGeom>
        <a:solidFill>
          <a:schemeClr val="accent2">
            <a:tint val="40000"/>
            <a:alpha val="90000"/>
            <a:hueOff val="-3843270"/>
            <a:satOff val="23990"/>
            <a:lumOff val="2940"/>
            <a:alphaOff val="0"/>
          </a:schemeClr>
        </a:solidFill>
        <a:ln w="12700" cap="flat" cmpd="sng" algn="ctr">
          <a:solidFill>
            <a:schemeClr val="accent2">
              <a:tint val="40000"/>
              <a:alpha val="90000"/>
              <a:hueOff val="-3843270"/>
              <a:satOff val="23990"/>
              <a:lumOff val="2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solidFill>
              <a:srgbClr val="00338D"/>
            </a:solidFill>
            <a:latin typeface="+mn-lt"/>
            <a:cs typeface="+mn-cs"/>
          </a:endParaRPr>
        </a:p>
      </dsp:txBody>
      <dsp:txXfrm rot="-5400000">
        <a:off x="1725258" y="2079704"/>
        <a:ext cx="3982310" cy="670064"/>
      </dsp:txXfrm>
    </dsp:sp>
    <dsp:sp modelId="{94822430-BFED-4B93-9D85-2479D052D1A7}">
      <dsp:nvSpPr>
        <dsp:cNvPr id="0" name=""/>
        <dsp:cNvSpPr/>
      </dsp:nvSpPr>
      <dsp:spPr>
        <a:xfrm>
          <a:off x="535181" y="1950633"/>
          <a:ext cx="1190076" cy="928203"/>
        </a:xfrm>
        <a:prstGeom prst="roundRect">
          <a:avLst/>
        </a:prstGeom>
        <a:solidFill>
          <a:schemeClr val="accent2">
            <a:hueOff val="-5025453"/>
            <a:satOff val="4237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3</a:t>
          </a:r>
        </a:p>
      </dsp:txBody>
      <dsp:txXfrm>
        <a:off x="580492" y="1995944"/>
        <a:ext cx="1099454" cy="837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95801-149D-4CD5-B524-028F6251B4A7}">
      <dsp:nvSpPr>
        <dsp:cNvPr id="0" name=""/>
        <dsp:cNvSpPr/>
      </dsp:nvSpPr>
      <dsp:spPr>
        <a:xfrm>
          <a:off x="302180" y="3125"/>
          <a:ext cx="2382887" cy="14297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Nature, characteristics, and risks of an asset or a liability</a:t>
          </a:r>
        </a:p>
      </dsp:txBody>
      <dsp:txXfrm>
        <a:off x="302180" y="3125"/>
        <a:ext cx="2382887" cy="1429732"/>
      </dsp:txXfrm>
    </dsp:sp>
    <dsp:sp modelId="{02A06E27-FF72-46FE-A8C7-C2851397D3F2}">
      <dsp:nvSpPr>
        <dsp:cNvPr id="0" name=""/>
        <dsp:cNvSpPr/>
      </dsp:nvSpPr>
      <dsp:spPr>
        <a:xfrm>
          <a:off x="2923356" y="3125"/>
          <a:ext cx="2382887" cy="1429732"/>
        </a:xfrm>
        <a:prstGeom prst="rect">
          <a:avLst/>
        </a:prstGeom>
        <a:solidFill>
          <a:schemeClr val="accent2">
            <a:hueOff val="-717922"/>
            <a:satOff val="6054"/>
            <a:lumOff val="9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Categorization level within the fair value hierarchy</a:t>
          </a:r>
        </a:p>
      </dsp:txBody>
      <dsp:txXfrm>
        <a:off x="2923356" y="3125"/>
        <a:ext cx="2382887" cy="1429732"/>
      </dsp:txXfrm>
    </dsp:sp>
    <dsp:sp modelId="{9BC295BB-73DA-4315-82F0-B7D61201A02E}">
      <dsp:nvSpPr>
        <dsp:cNvPr id="0" name=""/>
        <dsp:cNvSpPr/>
      </dsp:nvSpPr>
      <dsp:spPr>
        <a:xfrm>
          <a:off x="5544532" y="3125"/>
          <a:ext cx="2382887" cy="1429732"/>
        </a:xfrm>
        <a:prstGeom prst="rect">
          <a:avLst/>
        </a:prstGeom>
        <a:solidFill>
          <a:schemeClr val="accent2">
            <a:hueOff val="-1435844"/>
            <a:satOff val="12108"/>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Whether this Statement or another Statement specifies a type for an asset or a liability</a:t>
          </a:r>
        </a:p>
      </dsp:txBody>
      <dsp:txXfrm>
        <a:off x="5544532" y="3125"/>
        <a:ext cx="2382887" cy="1429732"/>
      </dsp:txXfrm>
    </dsp:sp>
    <dsp:sp modelId="{047DC1F2-D94B-4128-AE6A-17E6C217BB86}">
      <dsp:nvSpPr>
        <dsp:cNvPr id="0" name=""/>
        <dsp:cNvSpPr/>
      </dsp:nvSpPr>
      <dsp:spPr>
        <a:xfrm>
          <a:off x="291886" y="1671146"/>
          <a:ext cx="2382887" cy="1429732"/>
        </a:xfrm>
        <a:prstGeom prst="rect">
          <a:avLst/>
        </a:prstGeom>
        <a:solidFill>
          <a:schemeClr val="accent2">
            <a:hueOff val="-2153766"/>
            <a:satOff val="18162"/>
            <a:lumOff val="2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Objective or the mission of the government</a:t>
          </a:r>
        </a:p>
      </dsp:txBody>
      <dsp:txXfrm>
        <a:off x="291886" y="1671146"/>
        <a:ext cx="2382887" cy="1429732"/>
      </dsp:txXfrm>
    </dsp:sp>
    <dsp:sp modelId="{225E8FDE-D257-43BE-95FC-96A94DA04FFF}">
      <dsp:nvSpPr>
        <dsp:cNvPr id="0" name=""/>
        <dsp:cNvSpPr/>
      </dsp:nvSpPr>
      <dsp:spPr>
        <a:xfrm>
          <a:off x="2924166" y="1671146"/>
          <a:ext cx="2382887" cy="1429732"/>
        </a:xfrm>
        <a:prstGeom prst="rect">
          <a:avLst/>
        </a:prstGeom>
        <a:solidFill>
          <a:schemeClr val="accent2">
            <a:hueOff val="-2871688"/>
            <a:satOff val="24217"/>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Characteristics of the government</a:t>
          </a:r>
        </a:p>
      </dsp:txBody>
      <dsp:txXfrm>
        <a:off x="2924166" y="1671146"/>
        <a:ext cx="2382887" cy="1429732"/>
      </dsp:txXfrm>
    </dsp:sp>
    <dsp:sp modelId="{F44056C3-44E5-4A16-AD57-725565F92005}">
      <dsp:nvSpPr>
        <dsp:cNvPr id="0" name=""/>
        <dsp:cNvSpPr/>
      </dsp:nvSpPr>
      <dsp:spPr>
        <a:xfrm>
          <a:off x="5567860" y="1671146"/>
          <a:ext cx="2382887" cy="1429732"/>
        </a:xfrm>
        <a:prstGeom prst="rect">
          <a:avLst/>
        </a:prstGeom>
        <a:solidFill>
          <a:schemeClr val="accent2">
            <a:hueOff val="-3589609"/>
            <a:satOff val="30271"/>
            <a:lumOff val="46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Relative significance of assets and liabilities</a:t>
          </a:r>
        </a:p>
      </dsp:txBody>
      <dsp:txXfrm>
        <a:off x="5567860" y="1671146"/>
        <a:ext cx="2382887" cy="1429732"/>
      </dsp:txXfrm>
    </dsp:sp>
    <dsp:sp modelId="{8953B201-503D-46CF-8C4E-B2A0A42CC10D}">
      <dsp:nvSpPr>
        <dsp:cNvPr id="0" name=""/>
        <dsp:cNvSpPr/>
      </dsp:nvSpPr>
      <dsp:spPr>
        <a:xfrm>
          <a:off x="1589201" y="3315734"/>
          <a:ext cx="2382887" cy="1429732"/>
        </a:xfrm>
        <a:prstGeom prst="rect">
          <a:avLst/>
        </a:prstGeom>
        <a:solidFill>
          <a:schemeClr val="accent2">
            <a:hueOff val="-4307531"/>
            <a:satOff val="36325"/>
            <a:lumOff val="5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Whether separately issued financial statements are available</a:t>
          </a:r>
        </a:p>
      </dsp:txBody>
      <dsp:txXfrm>
        <a:off x="1589201" y="3315734"/>
        <a:ext cx="2382887" cy="1429732"/>
      </dsp:txXfrm>
    </dsp:sp>
    <dsp:sp modelId="{E2FCFF7B-AEDE-49B3-A600-892E61C12E3E}">
      <dsp:nvSpPr>
        <dsp:cNvPr id="0" name=""/>
        <dsp:cNvSpPr/>
      </dsp:nvSpPr>
      <dsp:spPr>
        <a:xfrm>
          <a:off x="4266351" y="3331361"/>
          <a:ext cx="2382887" cy="1429732"/>
        </a:xfrm>
        <a:prstGeom prst="rect">
          <a:avLst/>
        </a:prstGeom>
        <a:solidFill>
          <a:schemeClr val="accent2">
            <a:hueOff val="-5025453"/>
            <a:satOff val="42379"/>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Line items presented in the statement of net position</a:t>
          </a:r>
        </a:p>
      </dsp:txBody>
      <dsp:txXfrm>
        <a:off x="4266351" y="3331361"/>
        <a:ext cx="2382887" cy="1429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342DE-875B-40E0-AA16-F7D1C7AC9ACD}">
      <dsp:nvSpPr>
        <dsp:cNvPr id="0" name=""/>
        <dsp:cNvSpPr/>
      </dsp:nvSpPr>
      <dsp:spPr>
        <a:xfrm>
          <a:off x="0" y="416159"/>
          <a:ext cx="8229600" cy="705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5DEB03-97FF-4DB5-AA69-D25D2EC252DF}">
      <dsp:nvSpPr>
        <dsp:cNvPr id="0" name=""/>
        <dsp:cNvSpPr/>
      </dsp:nvSpPr>
      <dsp:spPr>
        <a:xfrm>
          <a:off x="411480" y="2879"/>
          <a:ext cx="5760720" cy="826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Equity Interest Ownership Issues</a:t>
          </a:r>
        </a:p>
      </dsp:txBody>
      <dsp:txXfrm>
        <a:off x="451829" y="43228"/>
        <a:ext cx="5680022" cy="745862"/>
      </dsp:txXfrm>
    </dsp:sp>
    <dsp:sp modelId="{96891DE7-7AA0-4D6D-A447-F9085178A016}">
      <dsp:nvSpPr>
        <dsp:cNvPr id="0" name=""/>
        <dsp:cNvSpPr/>
      </dsp:nvSpPr>
      <dsp:spPr>
        <a:xfrm>
          <a:off x="0" y="1686240"/>
          <a:ext cx="8229600" cy="705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7EF776-63A1-4A52-96D6-33644DFC7DDA}">
      <dsp:nvSpPr>
        <dsp:cNvPr id="0" name=""/>
        <dsp:cNvSpPr/>
      </dsp:nvSpPr>
      <dsp:spPr>
        <a:xfrm>
          <a:off x="411480" y="1272959"/>
          <a:ext cx="5760720" cy="826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Going Concern Disclosures – Reexamination of Statement 56</a:t>
          </a:r>
        </a:p>
      </dsp:txBody>
      <dsp:txXfrm>
        <a:off x="451829" y="1313308"/>
        <a:ext cx="5680022" cy="745862"/>
      </dsp:txXfrm>
    </dsp:sp>
    <dsp:sp modelId="{043D018C-2C7C-4027-A2F1-DD7102ADE6CB}">
      <dsp:nvSpPr>
        <dsp:cNvPr id="0" name=""/>
        <dsp:cNvSpPr/>
      </dsp:nvSpPr>
      <dsp:spPr>
        <a:xfrm>
          <a:off x="0" y="2956320"/>
          <a:ext cx="8229600" cy="705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E47A87-C233-42A8-9B49-ADEE6395135B}">
      <dsp:nvSpPr>
        <dsp:cNvPr id="0" name=""/>
        <dsp:cNvSpPr/>
      </dsp:nvSpPr>
      <dsp:spPr>
        <a:xfrm>
          <a:off x="411480" y="2543040"/>
          <a:ext cx="5760720" cy="826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Note Disclosures Reexamination</a:t>
          </a:r>
        </a:p>
      </dsp:txBody>
      <dsp:txXfrm>
        <a:off x="451829" y="2583389"/>
        <a:ext cx="5680022"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3"/>
          </p:nvPr>
        </p:nvSpPr>
        <p:spPr>
          <a:xfrm>
            <a:off x="1" y="8701847"/>
            <a:ext cx="7021460" cy="267481"/>
          </a:xfrm>
          <a:prstGeom prst="rect">
            <a:avLst/>
          </a:prstGeom>
        </p:spPr>
        <p:txBody>
          <a:bodyPr vert="horz" lIns="91577" tIns="45789" rIns="91577" bIns="45789" rtlCol="0" anchor="b"/>
          <a:lstStyle>
            <a:lvl1pPr algn="r">
              <a:defRPr sz="1200"/>
            </a:lvl1pPr>
          </a:lstStyle>
          <a:p>
            <a:pPr algn="ctr"/>
            <a:r>
              <a:rPr lang="en-US" sz="900" dirty="0">
                <a:solidFill>
                  <a:srgbClr val="00338D"/>
                </a:solidFill>
              </a:rPr>
              <a:t>Course Name: Module Name | Item Name | </a:t>
            </a:r>
            <a:fld id="{B43CC85D-CDCE-4330-B071-30619A705C1D}" type="slidenum">
              <a:rPr lang="en-US" sz="900">
                <a:solidFill>
                  <a:srgbClr val="00338D"/>
                </a:solidFill>
              </a:rPr>
              <a:pPr algn="ctr"/>
              <a:t>‹#›</a:t>
            </a:fld>
            <a:endParaRPr lang="en-US" sz="900" dirty="0">
              <a:solidFill>
                <a:srgbClr val="00338D"/>
              </a:solidFill>
            </a:endParaRPr>
          </a:p>
        </p:txBody>
      </p:sp>
      <p:sp>
        <p:nvSpPr>
          <p:cNvPr id="2" name="Footer Placeholder 1"/>
          <p:cNvSpPr>
            <a:spLocks noGrp="1"/>
          </p:cNvSpPr>
          <p:nvPr>
            <p:ph type="ftr" sz="quarter" idx="2"/>
          </p:nvPr>
        </p:nvSpPr>
        <p:spPr>
          <a:xfrm>
            <a:off x="0" y="8975269"/>
            <a:ext cx="7023100" cy="333830"/>
          </a:xfrm>
          <a:prstGeom prst="rect">
            <a:avLst/>
          </a:prstGeom>
        </p:spPr>
        <p:txBody>
          <a:bodyPr vert="horz" lIns="91577" tIns="45789" rIns="91577" bIns="45789" rtlCol="0" anchor="t"/>
          <a:lstStyle>
            <a:lvl1pPr algn="l">
              <a:defRPr sz="1200"/>
            </a:lvl1pPr>
          </a:lstStyle>
          <a:p>
            <a:pPr algn="ctr"/>
            <a:r>
              <a:rPr lang="en-US" sz="800" dirty="0"/>
              <a:t>© 2016 KPMG LLP, a Delaware limited liability partnership and the U.S. member firm of the KPMG network of independent member firms affiliated with KPMG International Cooperative (“KPMG International”), a Swiss entity. All rights reserved. FOR INTERNAL USE.</a:t>
            </a:r>
          </a:p>
          <a:p>
            <a:pPr algn="ctr"/>
            <a:endParaRPr lang="en-US" sz="800" dirty="0"/>
          </a:p>
        </p:txBody>
      </p:sp>
    </p:spTree>
    <p:extLst>
      <p:ext uri="{BB962C8B-B14F-4D97-AF65-F5344CB8AC3E}">
        <p14:creationId xmlns:p14="http://schemas.microsoft.com/office/powerpoint/2010/main" val="74208277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p:spPr>
      </p:sp>
      <p:sp>
        <p:nvSpPr>
          <p:cNvPr id="8" name="Notes Placeholder 7"/>
          <p:cNvSpPr>
            <a:spLocks noGrp="1"/>
          </p:cNvSpPr>
          <p:nvPr>
            <p:ph type="body" sz="quarter" idx="3"/>
          </p:nvPr>
        </p:nvSpPr>
        <p:spPr>
          <a:xfrm>
            <a:off x="702310" y="4421823"/>
            <a:ext cx="5618480" cy="4189095"/>
          </a:xfrm>
          <a:prstGeom prst="rect">
            <a:avLst/>
          </a:prstGeom>
        </p:spPr>
        <p:txBody>
          <a:bodyPr vert="horz" lIns="91577" tIns="45789" rIns="91577" bIns="457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5"/>
          </p:nvPr>
        </p:nvSpPr>
        <p:spPr>
          <a:xfrm>
            <a:off x="3977571" y="8842154"/>
            <a:ext cx="3043890" cy="465455"/>
          </a:xfrm>
          <a:prstGeom prst="rect">
            <a:avLst/>
          </a:prstGeom>
        </p:spPr>
        <p:txBody>
          <a:bodyPr vert="horz" lIns="91577" tIns="45789" rIns="91577" bIns="45789" rtlCol="0" anchor="b"/>
          <a:lstStyle>
            <a:lvl1pPr algn="r">
              <a:defRPr sz="1200"/>
            </a:lvl1pPr>
          </a:lstStyle>
          <a:p>
            <a:fld id="{EF3BBD5F-CC6D-4A3E-8C98-729FCD76A977}" type="slidenum">
              <a:rPr lang="en-US" smtClean="0"/>
              <a:pPr/>
              <a:t>‹#›</a:t>
            </a:fld>
            <a:endParaRPr lang="en-US" dirty="0"/>
          </a:p>
        </p:txBody>
      </p:sp>
    </p:spTree>
    <p:extLst>
      <p:ext uri="{BB962C8B-B14F-4D97-AF65-F5344CB8AC3E}">
        <p14:creationId xmlns:p14="http://schemas.microsoft.com/office/powerpoint/2010/main" val="92778174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1911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746250" y="588963"/>
            <a:ext cx="3527425" cy="2646362"/>
          </a:xfrm>
          <a:ln/>
        </p:spPr>
      </p:sp>
      <p:sp>
        <p:nvSpPr>
          <p:cNvPr id="83972" name="Rectangle 3"/>
          <p:cNvSpPr>
            <a:spLocks noGrp="1" noChangeArrowheads="1"/>
          </p:cNvSpPr>
          <p:nvPr>
            <p:ph type="body" idx="1"/>
          </p:nvPr>
        </p:nvSpPr>
        <p:spPr>
          <a:xfrm>
            <a:off x="501653" y="3331683"/>
            <a:ext cx="6019798" cy="5193496"/>
          </a:xfrm>
          <a:ln/>
        </p:spPr>
        <p:txBody>
          <a:bodyPr>
            <a:normAutofit/>
          </a:bodyPr>
          <a:lstStyle/>
          <a:p>
            <a:r>
              <a:rPr lang="en-US" b="1" dirty="0">
                <a:latin typeface="+mn-lt"/>
                <a:cs typeface="+mn-cs"/>
              </a:rPr>
              <a:t>Walk through </a:t>
            </a:r>
            <a:r>
              <a:rPr lang="en-US" dirty="0">
                <a:latin typeface="+mn-lt"/>
                <a:cs typeface="+mn-cs"/>
              </a:rPr>
              <a:t>examples of assets/liabilities, for which fair value needs to be determined (either on a recurring or a non-recurring basis), that would be included within each category.</a:t>
            </a:r>
          </a:p>
          <a:p>
            <a:endParaRPr lang="en-US" b="1" dirty="0">
              <a:latin typeface="+mn-lt"/>
              <a:cs typeface="+mn-cs"/>
            </a:endParaRPr>
          </a:p>
          <a:p>
            <a:r>
              <a:rPr lang="en-US" b="1" dirty="0">
                <a:latin typeface="+mn-lt"/>
                <a:cs typeface="+mn-cs"/>
              </a:rPr>
              <a:t>Tell </a:t>
            </a:r>
            <a:r>
              <a:rPr lang="en-US" dirty="0">
                <a:latin typeface="+mn-lt"/>
                <a:cs typeface="+mn-cs"/>
              </a:rPr>
              <a:t>participants that the following are examples of fair value measurements which could be included within each category:</a:t>
            </a:r>
          </a:p>
          <a:p>
            <a:endParaRPr lang="en-US" u="sng" dirty="0">
              <a:latin typeface="+mn-lt"/>
              <a:cs typeface="+mn-cs"/>
            </a:endParaRPr>
          </a:p>
          <a:p>
            <a:r>
              <a:rPr lang="en-US" u="sng" dirty="0">
                <a:latin typeface="+mn-lt"/>
                <a:cs typeface="+mn-cs"/>
              </a:rPr>
              <a:t>Level 1</a:t>
            </a:r>
            <a:r>
              <a:rPr lang="en-US" dirty="0">
                <a:latin typeface="+mn-lt"/>
                <a:cs typeface="+mn-cs"/>
              </a:rPr>
              <a:t> </a:t>
            </a:r>
          </a:p>
          <a:p>
            <a:pPr marL="171707" indent="-171707">
              <a:buFont typeface="Arial" panose="020B0604020202020204" pitchFamily="34" charset="0"/>
              <a:buChar char="•"/>
            </a:pPr>
            <a:r>
              <a:rPr lang="en-US" dirty="0">
                <a:latin typeface="+mn-lt"/>
                <a:cs typeface="+mn-cs"/>
              </a:rPr>
              <a:t>Equity securities included in the S&amp;P 500</a:t>
            </a:r>
          </a:p>
          <a:p>
            <a:pPr marL="171707" indent="-171707">
              <a:buFont typeface="Arial" panose="020B0604020202020204" pitchFamily="34" charset="0"/>
              <a:buChar char="•"/>
            </a:pPr>
            <a:r>
              <a:rPr lang="en-US" dirty="0">
                <a:latin typeface="+mn-lt"/>
                <a:cs typeface="+mn-cs"/>
              </a:rPr>
              <a:t>Listed futures and options contracts</a:t>
            </a:r>
          </a:p>
          <a:p>
            <a:pPr marL="171707" indent="-171707">
              <a:buFont typeface="Arial" panose="020B0604020202020204" pitchFamily="34" charset="0"/>
              <a:buChar char="•"/>
            </a:pPr>
            <a:r>
              <a:rPr lang="en-US" dirty="0">
                <a:latin typeface="+mn-lt"/>
                <a:cs typeface="+mn-cs"/>
              </a:rPr>
              <a:t>“On-the-run” U.S. Government and Agency bonds</a:t>
            </a:r>
          </a:p>
          <a:p>
            <a:endParaRPr lang="en-US" u="sng" dirty="0">
              <a:latin typeface="+mn-lt"/>
              <a:cs typeface="+mn-cs"/>
            </a:endParaRPr>
          </a:p>
          <a:p>
            <a:r>
              <a:rPr lang="en-US" u="sng" dirty="0">
                <a:latin typeface="+mn-lt"/>
                <a:cs typeface="+mn-cs"/>
              </a:rPr>
              <a:t>Level 2</a:t>
            </a:r>
            <a:r>
              <a:rPr lang="en-US" dirty="0">
                <a:latin typeface="+mn-lt"/>
                <a:cs typeface="+mn-cs"/>
              </a:rPr>
              <a:t> </a:t>
            </a:r>
          </a:p>
          <a:p>
            <a:pPr marL="171707" indent="-171707">
              <a:buFont typeface="Arial" panose="020B0604020202020204" pitchFamily="34" charset="0"/>
              <a:buChar char="•"/>
            </a:pPr>
            <a:r>
              <a:rPr lang="en-US" dirty="0">
                <a:latin typeface="+mn-lt"/>
                <a:cs typeface="+mn-cs"/>
              </a:rPr>
              <a:t>Corporate bond issuances not traded in an active market</a:t>
            </a:r>
          </a:p>
          <a:p>
            <a:pPr marL="171707" indent="-171707">
              <a:buFont typeface="Arial" panose="020B0604020202020204" pitchFamily="34" charset="0"/>
              <a:buChar char="•"/>
            </a:pPr>
            <a:r>
              <a:rPr lang="en-US" dirty="0">
                <a:latin typeface="+mn-lt"/>
                <a:cs typeface="+mn-cs"/>
              </a:rPr>
              <a:t>Certain mortgage-backed and asset-backed securities (MBSs and ABSs)</a:t>
            </a:r>
          </a:p>
          <a:p>
            <a:pPr marL="171707" indent="-171707">
              <a:buFont typeface="Arial" panose="020B0604020202020204" pitchFamily="34" charset="0"/>
              <a:buChar char="•"/>
            </a:pPr>
            <a:r>
              <a:rPr lang="en-US" dirty="0">
                <a:latin typeface="+mn-lt"/>
                <a:cs typeface="+mn-cs"/>
              </a:rPr>
              <a:t>Municipal bonds not traded in an active market</a:t>
            </a:r>
          </a:p>
          <a:p>
            <a:pPr marL="171707" indent="-171707">
              <a:buFont typeface="Arial" panose="020B0604020202020204" pitchFamily="34" charset="0"/>
              <a:buChar char="•"/>
            </a:pPr>
            <a:r>
              <a:rPr lang="en-US" dirty="0">
                <a:latin typeface="+mn-lt"/>
                <a:cs typeface="+mn-cs"/>
              </a:rPr>
              <a:t>Interest rate swaps</a:t>
            </a:r>
          </a:p>
          <a:p>
            <a:endParaRPr lang="en-US" u="sng" dirty="0">
              <a:latin typeface="+mn-lt"/>
              <a:cs typeface="+mn-cs"/>
            </a:endParaRPr>
          </a:p>
          <a:p>
            <a:r>
              <a:rPr lang="en-US" u="sng" dirty="0">
                <a:latin typeface="+mn-lt"/>
                <a:cs typeface="+mn-cs"/>
              </a:rPr>
              <a:t>Level 3</a:t>
            </a:r>
            <a:r>
              <a:rPr lang="en-US" dirty="0">
                <a:latin typeface="+mn-lt"/>
                <a:cs typeface="+mn-cs"/>
              </a:rPr>
              <a:t> </a:t>
            </a:r>
          </a:p>
          <a:p>
            <a:pPr marL="171707" indent="-171707">
              <a:buFont typeface="Arial" panose="020B0604020202020204" pitchFamily="34" charset="0"/>
              <a:buChar char="•"/>
            </a:pPr>
            <a:r>
              <a:rPr lang="en-US" dirty="0">
                <a:latin typeface="+mn-lt"/>
                <a:cs typeface="+mn-cs"/>
              </a:rPr>
              <a:t>Residual (subordinated) tranches in certain securitization structures</a:t>
            </a:r>
          </a:p>
          <a:p>
            <a:pPr marL="171707" indent="-171707">
              <a:buFont typeface="Arial" panose="020B0604020202020204" pitchFamily="34" charset="0"/>
              <a:buChar char="•"/>
            </a:pPr>
            <a:r>
              <a:rPr lang="en-US" dirty="0">
                <a:latin typeface="+mn-lt"/>
                <a:cs typeface="+mn-cs"/>
              </a:rPr>
              <a:t>Private equity investments</a:t>
            </a:r>
          </a:p>
          <a:p>
            <a:pPr marL="171707" indent="-171707">
              <a:buFont typeface="Arial" panose="020B0604020202020204" pitchFamily="34" charset="0"/>
              <a:buChar char="•"/>
            </a:pPr>
            <a:r>
              <a:rPr lang="en-US" dirty="0">
                <a:latin typeface="+mn-lt"/>
                <a:cs typeface="+mn-cs"/>
              </a:rPr>
              <a:t>Most nonfinancial assets and liabilities (e.g. PP&amp;E and asset retirement obligations)</a:t>
            </a:r>
            <a:endParaRPr lang="en-US" sz="1100" b="1" dirty="0"/>
          </a:p>
        </p:txBody>
      </p:sp>
    </p:spTree>
    <p:extLst>
      <p:ext uri="{BB962C8B-B14F-4D97-AF65-F5344CB8AC3E}">
        <p14:creationId xmlns:p14="http://schemas.microsoft.com/office/powerpoint/2010/main" val="32948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 </a:t>
            </a:r>
          </a:p>
        </p:txBody>
      </p:sp>
    </p:spTree>
    <p:extLst>
      <p:ext uri="{BB962C8B-B14F-4D97-AF65-F5344CB8AC3E}">
        <p14:creationId xmlns:p14="http://schemas.microsoft.com/office/powerpoint/2010/main" val="394401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1026"/>
          <p:cNvSpPr>
            <a:spLocks noGrp="1" noRot="1" noChangeAspect="1" noChangeArrowheads="1" noTextEdit="1"/>
          </p:cNvSpPr>
          <p:nvPr>
            <p:ph type="sldImg"/>
          </p:nvPr>
        </p:nvSpPr>
        <p:spPr>
          <a:xfrm>
            <a:off x="1184275" y="698500"/>
            <a:ext cx="4654550" cy="3490913"/>
          </a:xfrm>
          <a:ln/>
        </p:spPr>
      </p:sp>
      <p:sp>
        <p:nvSpPr>
          <p:cNvPr id="253956" name="Rectangle 1027"/>
          <p:cNvSpPr>
            <a:spLocks noGrp="1" noChangeArrowheads="1"/>
          </p:cNvSpPr>
          <p:nvPr>
            <p:ph type="body" idx="1"/>
          </p:nvPr>
        </p:nvSpPr>
        <p:spPr>
          <a:xfrm>
            <a:off x="702950" y="4422463"/>
            <a:ext cx="5617209" cy="4188780"/>
          </a:xfrm>
          <a:noFill/>
          <a:ln/>
        </p:spPr>
        <p:txBody>
          <a:bodyPr lIns="96186" tIns="48092" rIns="96186" bIns="48092">
            <a:normAutofit fontScale="70000" lnSpcReduction="20000"/>
          </a:bodyPr>
          <a:lstStyle/>
          <a:p>
            <a:r>
              <a:rPr lang="en-US" b="1" dirty="0">
                <a:latin typeface="+mn-lt"/>
                <a:cs typeface="+mn-cs"/>
              </a:rPr>
              <a:t>Stress </a:t>
            </a:r>
            <a:r>
              <a:rPr lang="en-US" dirty="0">
                <a:latin typeface="+mn-lt"/>
                <a:cs typeface="+mn-cs"/>
              </a:rPr>
              <a:t>that in order to use NAV as practical expedient, certain criteria must be met.  </a:t>
            </a:r>
          </a:p>
          <a:p>
            <a:r>
              <a:rPr lang="en-US" b="1" dirty="0">
                <a:latin typeface="+mn-lt"/>
                <a:cs typeface="+mn-cs"/>
              </a:rPr>
              <a:t> </a:t>
            </a:r>
            <a:endParaRPr lang="en-US" dirty="0">
              <a:latin typeface="+mn-lt"/>
              <a:cs typeface="+mn-cs"/>
            </a:endParaRPr>
          </a:p>
          <a:p>
            <a:r>
              <a:rPr lang="en-US" b="1" dirty="0">
                <a:latin typeface="+mn-lt"/>
                <a:cs typeface="+mn-cs"/>
              </a:rPr>
              <a:t>Indicate</a:t>
            </a:r>
            <a:r>
              <a:rPr lang="en-US" dirty="0">
                <a:latin typeface="+mn-lt"/>
                <a:cs typeface="+mn-cs"/>
              </a:rPr>
              <a:t> that GASB 72 describes the criteria that must be met in order for a government to use NAV as a practical expedient for fair value:</a:t>
            </a:r>
          </a:p>
          <a:p>
            <a:r>
              <a:rPr lang="en-US" dirty="0">
                <a:latin typeface="+mn-lt"/>
                <a:cs typeface="+mn-cs"/>
              </a:rPr>
              <a:t> </a:t>
            </a:r>
          </a:p>
          <a:p>
            <a:pPr marL="171707" indent="-171707">
              <a:buFont typeface="Arial" panose="020B0604020202020204" pitchFamily="34" charset="0"/>
              <a:buChar char="•"/>
            </a:pPr>
            <a:r>
              <a:rPr lang="en-US" dirty="0">
                <a:latin typeface="+mn-lt"/>
                <a:cs typeface="+mn-cs"/>
              </a:rPr>
              <a:t>Fair value is not readily determinable (i.e. the fund is not trading in an active market, in which case you would have a Level 1 fair value measurement and use of the practical expedient would not be needed)</a:t>
            </a:r>
          </a:p>
          <a:p>
            <a:pPr marL="171707" indent="-171707">
              <a:buFont typeface="Arial" panose="020B0604020202020204" pitchFamily="34" charset="0"/>
              <a:buChar char="•"/>
            </a:pPr>
            <a:r>
              <a:rPr lang="en-US" dirty="0">
                <a:latin typeface="+mn-lt"/>
                <a:cs typeface="+mn-cs"/>
              </a:rPr>
              <a:t>NAV is calculated as of the government’s measurement date</a:t>
            </a:r>
          </a:p>
          <a:p>
            <a:pPr marL="171707" indent="-171707">
              <a:buFont typeface="Arial" panose="020B0604020202020204" pitchFamily="34" charset="0"/>
              <a:buChar char="•"/>
            </a:pPr>
            <a:r>
              <a:rPr lang="en-US" dirty="0">
                <a:latin typeface="+mn-lt"/>
                <a:cs typeface="+mn-cs"/>
              </a:rPr>
              <a:t>NAV per share of the investment is calculated in a manner consistent with the FASB’s measurement principles for investment companies</a:t>
            </a:r>
          </a:p>
          <a:p>
            <a:pPr marL="171707" indent="-171707">
              <a:buFont typeface="Arial" panose="020B0604020202020204" pitchFamily="34" charset="0"/>
              <a:buChar char="•"/>
            </a:pPr>
            <a:r>
              <a:rPr lang="en-US" dirty="0">
                <a:latin typeface="+mn-lt"/>
                <a:cs typeface="+mn-cs"/>
              </a:rPr>
              <a:t>It is NOT probable at the government’s measurement date, that all or a portion of the investment will be sold for an amount different from the net asset value per share.</a:t>
            </a:r>
          </a:p>
          <a:p>
            <a:r>
              <a:rPr lang="en-GB" dirty="0">
                <a:latin typeface="+mn-lt"/>
                <a:cs typeface="+mn-cs"/>
              </a:rPr>
              <a:t> </a:t>
            </a:r>
            <a:endParaRPr lang="en-US" dirty="0">
              <a:latin typeface="+mn-lt"/>
              <a:cs typeface="+mn-cs"/>
            </a:endParaRPr>
          </a:p>
          <a:p>
            <a:r>
              <a:rPr lang="en-GB" b="1" dirty="0">
                <a:latin typeface="+mn-lt"/>
                <a:cs typeface="+mn-cs"/>
              </a:rPr>
              <a:t>Review</a:t>
            </a:r>
            <a:r>
              <a:rPr lang="en-GB" dirty="0">
                <a:latin typeface="+mn-lt"/>
                <a:cs typeface="+mn-cs"/>
              </a:rPr>
              <a:t> rules for readily determinable fair value.</a:t>
            </a:r>
            <a:endParaRPr lang="en-GB" b="1" dirty="0">
              <a:latin typeface="+mn-lt"/>
              <a:cs typeface="+mn-cs"/>
            </a:endParaRPr>
          </a:p>
          <a:p>
            <a:endParaRPr lang="en-GB" b="1" dirty="0">
              <a:latin typeface="+mn-lt"/>
              <a:cs typeface="+mn-cs"/>
            </a:endParaRPr>
          </a:p>
          <a:p>
            <a:r>
              <a:rPr lang="en-GB" b="1" dirty="0">
                <a:latin typeface="+mn-lt"/>
                <a:cs typeface="+mn-cs"/>
              </a:rPr>
              <a:t>Ask:  </a:t>
            </a:r>
            <a:r>
              <a:rPr lang="en-GB" dirty="0">
                <a:latin typeface="+mn-lt"/>
                <a:cs typeface="+mn-cs"/>
              </a:rPr>
              <a:t>What if a sale of the investment is probable?</a:t>
            </a:r>
            <a:br>
              <a:rPr lang="en-GB" dirty="0">
                <a:latin typeface="+mn-lt"/>
                <a:cs typeface="+mn-cs"/>
              </a:rPr>
            </a:br>
            <a:endParaRPr lang="en-US" dirty="0">
              <a:latin typeface="+mn-lt"/>
              <a:cs typeface="+mn-cs"/>
            </a:endParaRPr>
          </a:p>
          <a:p>
            <a:r>
              <a:rPr lang="en-GB" b="1" dirty="0">
                <a:latin typeface="+mn-lt"/>
                <a:cs typeface="+mn-cs"/>
              </a:rPr>
              <a:t>Answer:  </a:t>
            </a:r>
            <a:r>
              <a:rPr lang="en-GB" dirty="0">
                <a:latin typeface="+mn-lt"/>
                <a:cs typeface="+mn-cs"/>
              </a:rPr>
              <a:t>If it is probable that, as of the government’s reporting date, the investment (or portion of the investment) will be sold for an amount other than NAV, the investor would instead be required to estimate the fair value of the investment considering all of the rights and obligations inherent in the investment and other market data applicable to the investment interest.</a:t>
            </a:r>
            <a:endParaRPr lang="en-US" dirty="0">
              <a:latin typeface="+mn-lt"/>
              <a:cs typeface="+mn-cs"/>
            </a:endParaRPr>
          </a:p>
          <a:p>
            <a:r>
              <a:rPr lang="en-GB" dirty="0">
                <a:latin typeface="+mn-lt"/>
                <a:cs typeface="+mn-cs"/>
              </a:rPr>
              <a:t> </a:t>
            </a:r>
            <a:endParaRPr lang="en-US" dirty="0">
              <a:latin typeface="+mn-lt"/>
              <a:cs typeface="+mn-cs"/>
            </a:endParaRPr>
          </a:p>
          <a:p>
            <a:r>
              <a:rPr lang="en-GB" b="1" dirty="0">
                <a:latin typeface="+mn-lt"/>
                <a:cs typeface="+mn-cs"/>
              </a:rPr>
              <a:t>State</a:t>
            </a:r>
            <a:r>
              <a:rPr lang="en-GB" dirty="0">
                <a:latin typeface="+mn-lt"/>
                <a:cs typeface="+mn-cs"/>
              </a:rPr>
              <a:t> sale is probable if the following conditions are present as of the government’s measurement date:</a:t>
            </a:r>
            <a:endParaRPr lang="en-US" dirty="0">
              <a:latin typeface="+mn-lt"/>
              <a:cs typeface="+mn-cs"/>
            </a:endParaRPr>
          </a:p>
          <a:p>
            <a:r>
              <a:rPr lang="en-GB" dirty="0">
                <a:latin typeface="+mn-lt"/>
                <a:cs typeface="+mn-cs"/>
              </a:rPr>
              <a:t> </a:t>
            </a:r>
            <a:endParaRPr lang="en-US" dirty="0">
              <a:latin typeface="+mn-lt"/>
              <a:cs typeface="+mn-cs"/>
            </a:endParaRPr>
          </a:p>
          <a:p>
            <a:pPr marL="171707" indent="-171707">
              <a:buFont typeface="Arial" panose="020B0604020202020204" pitchFamily="34" charset="0"/>
              <a:buChar char="•"/>
            </a:pPr>
            <a:r>
              <a:rPr lang="en-US" dirty="0">
                <a:latin typeface="+mn-lt"/>
                <a:cs typeface="+mn-cs"/>
              </a:rPr>
              <a:t>The government, having the authority to approve the action, commits to a plan to sell the investment</a:t>
            </a:r>
          </a:p>
          <a:p>
            <a:pPr marL="171707" indent="-171707">
              <a:buFont typeface="Arial" panose="020B0604020202020204" pitchFamily="34" charset="0"/>
              <a:buChar char="•"/>
            </a:pPr>
            <a:r>
              <a:rPr lang="en-US" dirty="0">
                <a:latin typeface="+mn-lt"/>
                <a:cs typeface="+mn-cs"/>
              </a:rPr>
              <a:t>An active program to locate a buyer and other actions required to complete the plan to sell the investment have been initiated</a:t>
            </a:r>
          </a:p>
          <a:p>
            <a:pPr marL="171707" indent="-171707">
              <a:buFont typeface="Arial" panose="020B0604020202020204" pitchFamily="34" charset="0"/>
              <a:buChar char="•"/>
            </a:pPr>
            <a:r>
              <a:rPr lang="en-US" dirty="0">
                <a:latin typeface="+mn-lt"/>
                <a:cs typeface="+mn-cs"/>
              </a:rPr>
              <a:t>The investment is available for immediate sale subject only to terms that are usual and customary for sales of such investments</a:t>
            </a:r>
          </a:p>
          <a:p>
            <a:pPr marL="171707" indent="-171707">
              <a:buFont typeface="Arial" panose="020B0604020202020204" pitchFamily="34" charset="0"/>
              <a:buChar char="•"/>
            </a:pPr>
            <a:r>
              <a:rPr lang="en-US" dirty="0">
                <a:latin typeface="+mn-lt"/>
                <a:cs typeface="+mn-cs"/>
              </a:rPr>
              <a:t>Actions required to complete the plan indicate that it is unlikely that significant changes to the plan will be made or that the plan will be withdrawn</a:t>
            </a:r>
          </a:p>
          <a:p>
            <a:r>
              <a:rPr lang="en-US" b="1" dirty="0">
                <a:latin typeface="+mn-lt"/>
                <a:cs typeface="+mn-cs"/>
              </a:rPr>
              <a:t> </a:t>
            </a:r>
            <a:endParaRPr lang="en-US" dirty="0">
              <a:latin typeface="+mn-lt"/>
              <a:cs typeface="+mn-cs"/>
            </a:endParaRPr>
          </a:p>
          <a:p>
            <a:r>
              <a:rPr lang="en-US" b="1" dirty="0">
                <a:latin typeface="+mn-lt"/>
                <a:cs typeface="+mn-cs"/>
              </a:rPr>
              <a:t>Review </a:t>
            </a:r>
            <a:r>
              <a:rPr lang="en-US" dirty="0">
                <a:latin typeface="+mn-lt"/>
                <a:cs typeface="+mn-cs"/>
              </a:rPr>
              <a:t>criteria for readily determinable fair value.   .</a:t>
            </a:r>
          </a:p>
          <a:p>
            <a:r>
              <a:rPr lang="en-US" dirty="0">
                <a:latin typeface="+mn-lt"/>
                <a:cs typeface="+mn-cs"/>
              </a:rPr>
              <a:t> </a:t>
            </a:r>
          </a:p>
        </p:txBody>
      </p:sp>
    </p:spTree>
    <p:extLst>
      <p:ext uri="{BB962C8B-B14F-4D97-AF65-F5344CB8AC3E}">
        <p14:creationId xmlns:p14="http://schemas.microsoft.com/office/powerpoint/2010/main" val="361963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1026"/>
          <p:cNvSpPr>
            <a:spLocks noGrp="1" noRot="1" noChangeAspect="1" noChangeArrowheads="1" noTextEdit="1"/>
          </p:cNvSpPr>
          <p:nvPr>
            <p:ph type="sldImg"/>
          </p:nvPr>
        </p:nvSpPr>
        <p:spPr>
          <a:xfrm>
            <a:off x="1184275" y="698500"/>
            <a:ext cx="4654550" cy="3490913"/>
          </a:xfrm>
          <a:ln/>
        </p:spPr>
      </p:sp>
      <p:sp>
        <p:nvSpPr>
          <p:cNvPr id="253956" name="Rectangle 1027"/>
          <p:cNvSpPr>
            <a:spLocks noGrp="1" noChangeArrowheads="1"/>
          </p:cNvSpPr>
          <p:nvPr>
            <p:ph type="body" idx="1"/>
          </p:nvPr>
        </p:nvSpPr>
        <p:spPr>
          <a:xfrm>
            <a:off x="702950" y="4422463"/>
            <a:ext cx="5617209" cy="4188780"/>
          </a:xfrm>
          <a:noFill/>
          <a:ln/>
        </p:spPr>
        <p:txBody>
          <a:bodyPr lIns="96186" tIns="48092" rIns="96186" bIns="48092">
            <a:normAutofit/>
          </a:bodyPr>
          <a:lstStyle/>
          <a:p>
            <a:endParaRPr lang="en-US" dirty="0">
              <a:latin typeface="+mn-lt"/>
              <a:cs typeface="+mn-cs"/>
            </a:endParaRPr>
          </a:p>
          <a:p>
            <a:r>
              <a:rPr lang="en-US" b="1" dirty="0">
                <a:latin typeface="+mn-lt"/>
                <a:cs typeface="+mn-cs"/>
              </a:rPr>
              <a:t>Note</a:t>
            </a:r>
            <a:r>
              <a:rPr lang="en-US" dirty="0">
                <a:latin typeface="+mn-lt"/>
                <a:cs typeface="+mn-cs"/>
              </a:rPr>
              <a:t> that the NAV practical expedient is permitted rather than required and as such, the decision to apply the practical expedient can be made on an investment-by-investment basis.</a:t>
            </a:r>
          </a:p>
          <a:p>
            <a:r>
              <a:rPr lang="en-US" dirty="0">
                <a:latin typeface="+mn-lt"/>
                <a:cs typeface="+mn-cs"/>
              </a:rPr>
              <a:t> </a:t>
            </a:r>
          </a:p>
          <a:p>
            <a:r>
              <a:rPr lang="en-US" b="1" dirty="0">
                <a:latin typeface="+mn-lt"/>
                <a:cs typeface="+mn-cs"/>
              </a:rPr>
              <a:t>Highlight </a:t>
            </a:r>
            <a:r>
              <a:rPr lang="en-US" dirty="0">
                <a:latin typeface="+mn-lt"/>
                <a:cs typeface="+mn-cs"/>
              </a:rPr>
              <a:t>that GASB addresses two instances where an adjustment to the NAV reported by the investee may be necessary (really the practical expedient doesn’t automatically apply).  The objective of the adjustments are to determine the NAV per share for the investment that is calculated as of the government’s measurement date in a manner consistent with the measurement principles for investment companies:</a:t>
            </a:r>
          </a:p>
          <a:p>
            <a:r>
              <a:rPr lang="en-US" dirty="0">
                <a:latin typeface="+mn-lt"/>
                <a:cs typeface="+mn-cs"/>
              </a:rPr>
              <a:t> </a:t>
            </a:r>
          </a:p>
          <a:p>
            <a:pPr marL="171707" indent="-171707">
              <a:buFont typeface="Arial" panose="020B0604020202020204" pitchFamily="34" charset="0"/>
              <a:buChar char="•"/>
            </a:pPr>
            <a:r>
              <a:rPr lang="en-US" dirty="0">
                <a:latin typeface="+mn-lt"/>
                <a:cs typeface="+mn-cs"/>
              </a:rPr>
              <a:t>NAV is not calculated as of the measurement date</a:t>
            </a:r>
          </a:p>
          <a:p>
            <a:pPr marL="171707" indent="-171707">
              <a:buFont typeface="Arial" panose="020B0604020202020204" pitchFamily="34" charset="0"/>
              <a:buChar char="•"/>
            </a:pPr>
            <a:r>
              <a:rPr lang="en-US" dirty="0">
                <a:latin typeface="+mn-lt"/>
                <a:cs typeface="+mn-cs"/>
              </a:rPr>
              <a:t>NAV is not calculated in a manner consistent with the measurement principles for investment companies</a:t>
            </a:r>
            <a:endParaRPr lang="en-AU" dirty="0"/>
          </a:p>
        </p:txBody>
      </p:sp>
    </p:spTree>
    <p:extLst>
      <p:ext uri="{BB962C8B-B14F-4D97-AF65-F5344CB8AC3E}">
        <p14:creationId xmlns:p14="http://schemas.microsoft.com/office/powerpoint/2010/main" val="40887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cs typeface="+mn-cs"/>
              </a:rPr>
              <a:t>Highlight </a:t>
            </a:r>
            <a:r>
              <a:rPr lang="en-US" dirty="0">
                <a:latin typeface="+mn-lt"/>
                <a:cs typeface="+mn-cs"/>
              </a:rPr>
              <a:t>that investments that are valued using the NAV practical expedient are not part of the fair value hierarchy and the “leveling” disclosures are not applicable.  However, separate disclosures for those investments using the practical expedient are required.</a:t>
            </a:r>
          </a:p>
          <a:p>
            <a:r>
              <a:rPr lang="en-US" dirty="0">
                <a:latin typeface="+mn-lt"/>
                <a:cs typeface="+mn-cs"/>
              </a:rPr>
              <a:t> </a:t>
            </a:r>
          </a:p>
          <a:p>
            <a:r>
              <a:rPr lang="en-US" b="1" dirty="0">
                <a:latin typeface="+mn-lt"/>
                <a:cs typeface="+mn-cs"/>
              </a:rPr>
              <a:t>Transition </a:t>
            </a:r>
            <a:r>
              <a:rPr lang="en-US" dirty="0">
                <a:latin typeface="+mn-lt"/>
                <a:cs typeface="+mn-cs"/>
              </a:rPr>
              <a:t>to the next section that discusses the disclosure requirements of GASB 72.  </a:t>
            </a:r>
          </a:p>
          <a:p>
            <a:endParaRPr lang="en-US" dirty="0"/>
          </a:p>
        </p:txBody>
      </p:sp>
    </p:spTree>
    <p:extLst>
      <p:ext uri="{BB962C8B-B14F-4D97-AF65-F5344CB8AC3E}">
        <p14:creationId xmlns:p14="http://schemas.microsoft.com/office/powerpoint/2010/main" val="264103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cs typeface="+mn-cs"/>
              </a:rPr>
              <a:t>This section will briefly cover the disclosure requirements for fair value measurements as prescribed by GASB 72.</a:t>
            </a:r>
            <a:endParaRPr lang="en-US" dirty="0"/>
          </a:p>
        </p:txBody>
      </p:sp>
    </p:spTree>
    <p:extLst>
      <p:ext uri="{BB962C8B-B14F-4D97-AF65-F5344CB8AC3E}">
        <p14:creationId xmlns:p14="http://schemas.microsoft.com/office/powerpoint/2010/main" val="328128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1185863" y="698500"/>
            <a:ext cx="4654550" cy="3490913"/>
          </a:xfrm>
          <a:ln/>
        </p:spPr>
      </p:sp>
      <p:sp>
        <p:nvSpPr>
          <p:cNvPr id="4" name="Rectangle 3"/>
          <p:cNvSpPr>
            <a:spLocks noGrp="1" noChangeArrowheads="1"/>
          </p:cNvSpPr>
          <p:nvPr>
            <p:ph type="body" idx="3"/>
          </p:nvPr>
        </p:nvSpPr>
        <p:spPr>
          <a:xfrm>
            <a:off x="702616" y="4420595"/>
            <a:ext cx="5617871" cy="4189711"/>
          </a:xfrm>
          <a:noFill/>
          <a:ln/>
        </p:spPr>
        <p:txBody>
          <a:bodyPr lIns="89714" tIns="44857" rIns="89714" bIns="44857"/>
          <a:lstStyle/>
          <a:p>
            <a:r>
              <a:rPr lang="en-US" b="1" dirty="0">
                <a:latin typeface="+mn-lt"/>
                <a:cs typeface="+mn-cs"/>
              </a:rPr>
              <a:t>State</a:t>
            </a:r>
            <a:r>
              <a:rPr lang="en-US" dirty="0">
                <a:latin typeface="+mn-lt"/>
                <a:cs typeface="+mn-cs"/>
              </a:rPr>
              <a:t> that GASB 72 requires disclosures to be made about fair value measurements, the level of the fair value hierarchy and valuation techniques. Current literature already requires significant disclosures for certain fair value measurements. The disclosure requirements in GASB 72 are in addition to existing standards.</a:t>
            </a:r>
          </a:p>
          <a:p>
            <a:r>
              <a:rPr lang="en-US" b="1" dirty="0">
                <a:latin typeface="+mn-lt"/>
                <a:cs typeface="+mn-cs"/>
              </a:rPr>
              <a:t> </a:t>
            </a:r>
            <a:endParaRPr lang="en-US" dirty="0">
              <a:latin typeface="+mn-lt"/>
              <a:cs typeface="+mn-cs"/>
            </a:endParaRPr>
          </a:p>
          <a:p>
            <a:r>
              <a:rPr lang="en-US" b="1" dirty="0">
                <a:latin typeface="+mn-lt"/>
                <a:cs typeface="+mn-cs"/>
              </a:rPr>
              <a:t>Indicate</a:t>
            </a:r>
            <a:r>
              <a:rPr lang="en-US" dirty="0">
                <a:latin typeface="+mn-lt"/>
                <a:cs typeface="+mn-cs"/>
              </a:rPr>
              <a:t> that disclosures should be made for recurring and nonrecurring fair value measurements. Recurring fair value measurements are measurements required in the statement of financial position at the end of each reporting period. Nonrecurring fair value measurements are those that are required in the statement of net position only in particular circumstances.  An example of a nonrecurring fair value measurement is an impaired capital asset that will no longer be used by the government (such capital asset is required to be measured at the lower of carrying value or fair value).</a:t>
            </a:r>
          </a:p>
          <a:p>
            <a:r>
              <a:rPr lang="en-US" dirty="0">
                <a:latin typeface="+mn-lt"/>
                <a:cs typeface="+mn-cs"/>
              </a:rPr>
              <a:t>GASB 72 requires fair value measurement disclosures to be provided by class or type of asset or liability. The Board did not prescribe a specific format such as narrative or table but allows governments flexibility in presenting the information.</a:t>
            </a:r>
          </a:p>
        </p:txBody>
      </p:sp>
    </p:spTree>
    <p:extLst>
      <p:ext uri="{BB962C8B-B14F-4D97-AF65-F5344CB8AC3E}">
        <p14:creationId xmlns:p14="http://schemas.microsoft.com/office/powerpoint/2010/main" val="3525200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1185863" y="698500"/>
            <a:ext cx="4654550" cy="3490913"/>
          </a:xfrm>
          <a:ln/>
        </p:spPr>
      </p:sp>
      <p:sp>
        <p:nvSpPr>
          <p:cNvPr id="4" name="Rectangle 3"/>
          <p:cNvSpPr>
            <a:spLocks noGrp="1" noChangeArrowheads="1"/>
          </p:cNvSpPr>
          <p:nvPr>
            <p:ph type="body" idx="3"/>
          </p:nvPr>
        </p:nvSpPr>
        <p:spPr>
          <a:xfrm>
            <a:off x="702616" y="4420595"/>
            <a:ext cx="5617871" cy="4189711"/>
          </a:xfrm>
          <a:noFill/>
          <a:ln/>
        </p:spPr>
        <p:txBody>
          <a:bodyPr lIns="89714" tIns="44857" rIns="89714" bIns="44857">
            <a:normAutofit fontScale="55000" lnSpcReduction="20000"/>
          </a:bodyPr>
          <a:lstStyle/>
          <a:p>
            <a:r>
              <a:rPr lang="en-US" b="1" dirty="0">
                <a:latin typeface="+mn-lt"/>
                <a:cs typeface="+mn-cs"/>
              </a:rPr>
              <a:t>State</a:t>
            </a:r>
            <a:r>
              <a:rPr lang="en-US" dirty="0">
                <a:latin typeface="+mn-lt"/>
                <a:cs typeface="+mn-cs"/>
              </a:rPr>
              <a:t> that the Board only provided general guidelines for disclosures indicating that specific criteria for level of detail are impractical due to the diversity of assets and liabilities that may be measured at fair value and the facts and circumstances unique to each government.  Rather, they believe that a government’s specific circumstances should dictate the level of disaggregation and amount of detail to disclose and that the determination is best left to professional judgment after considering factors such as (Note: Factors are from GASB Statement No 72, paragraph 80) :</a:t>
            </a:r>
          </a:p>
          <a:p>
            <a:pPr lvl="0"/>
            <a:endParaRPr lang="en-US" dirty="0"/>
          </a:p>
          <a:p>
            <a:pPr marL="228943" indent="-228943">
              <a:buFont typeface="+mj-lt"/>
              <a:buAutoNum type="arabicPeriod"/>
            </a:pPr>
            <a:r>
              <a:rPr lang="en-US" dirty="0"/>
              <a:t>The nature, characteristics, and risks of an asset or a liability. Assets and liabilities that share the same nature, characteristics or risks may be aggregated. For example, U.S. Treasury bills may be aggregated with short-term U.S. Treasury Separate Trading of Registered Interest and Principal Securities (STRIPS) because these investments have similar exposures to interest rate risk.</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The level of the fair value hierarchy within which the fair value measurement is categorized. A greater degree of uncertainty and subjectivity suggests that the number of types may need to be greater. For example, fair value measurements categorized within Level 3 of the fair value hierarchy may need greater disaggregation. </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Whether this Statement or another Statement specifies a type for an asset or a liability. Disclosures should be disaggregated by type as specified by relevant accounting standards. For example, paragraph 69 of Statement 53 requires derivative instrument disclosures that distinguish between hedging derivative instruments and investment derivative instruments.</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The objective or the mission of the government. The level of aggregation or disaggregation may differ based upon the objective or mission of the government. For example, the objective of an external investment pool to achieve income or profit suggests greater disaggregation compared to a general purpose government.</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The characteristics of the government. A government may be composed of governmental and business-type activities, individual major funds, non-major funds in the aggregate, or fiduciary fund types and component units. Additional disclosures may be appropriate if the risk exposure of a particular fund is significantly greater than the deposit and investment risks of the primary government. For example, a primary government’s total investments may not be exposed to a concentration of credit risk. However, if the government’s capital projects fund (a major fund) has all of its investments in one issuer of corporate bonds, disclosure should be made for the capital projects fund’s exposure to a concentration of credit risk.</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Relative significance of assets and liabilities. The relative significance of assets and liabilities measured at fair value compared to total assets and liabilities should be evaluated in terms of the government structure.</a:t>
            </a:r>
            <a:endParaRPr lang="en-US" dirty="0">
              <a:effectLst/>
            </a:endParaRPr>
          </a:p>
          <a:p>
            <a:pPr marL="228943" indent="-228943">
              <a:buFont typeface="+mj-lt"/>
              <a:buAutoNum type="arabicPeriod"/>
            </a:pPr>
            <a:endParaRPr lang="en-US" dirty="0"/>
          </a:p>
          <a:p>
            <a:pPr marL="228943" indent="-228943">
              <a:buFont typeface="+mj-lt"/>
              <a:buAutoNum type="arabicPeriod"/>
            </a:pPr>
            <a:r>
              <a:rPr lang="en-US" dirty="0"/>
              <a:t>Whether separately issued financial statements are available. A government may further aggregate disclosures if a component unit issues its own separate financial statements containing disaggregated information. For example, a state government may consider reduced disclosures of fair value measurements of investments in certain entities that calculate the NAV per share (or its equivalent) if the financial statements of the state’s pension plan include that information. </a:t>
            </a:r>
            <a:endParaRPr lang="en-US" dirty="0">
              <a:effectLst/>
            </a:endParaRPr>
          </a:p>
          <a:p>
            <a:endParaRPr lang="en-US" dirty="0">
              <a:latin typeface="+mn-lt"/>
              <a:cs typeface="+mn-cs"/>
            </a:endParaRPr>
          </a:p>
          <a:p>
            <a:r>
              <a:rPr lang="en-US" dirty="0">
                <a:latin typeface="+mn-lt"/>
                <a:cs typeface="+mn-cs"/>
              </a:rPr>
              <a:t>8.    Line items presented in the statement of net position. A type of asset or liability will often require greater disaggregation than the line items presented in the       statement of net position. For example, the statement of net position reports “cash and investments” while Statement 3 and Statement No. 40, Deposit and Investment Risk Disclosures, require disclosures that focus on deposits and investments.</a:t>
            </a:r>
            <a:endParaRPr lang="en-US" dirty="0"/>
          </a:p>
        </p:txBody>
      </p:sp>
    </p:spTree>
    <p:extLst>
      <p:ext uri="{BB962C8B-B14F-4D97-AF65-F5344CB8AC3E}">
        <p14:creationId xmlns:p14="http://schemas.microsoft.com/office/powerpoint/2010/main" val="3835061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xfrm>
            <a:off x="1185863" y="698500"/>
            <a:ext cx="4654550" cy="3490913"/>
          </a:xfrm>
          <a:ln/>
        </p:spPr>
      </p:sp>
      <p:sp>
        <p:nvSpPr>
          <p:cNvPr id="4" name="Rectangle 3"/>
          <p:cNvSpPr>
            <a:spLocks noGrp="1" noChangeArrowheads="1"/>
          </p:cNvSpPr>
          <p:nvPr>
            <p:ph type="body" idx="3"/>
          </p:nvPr>
        </p:nvSpPr>
        <p:spPr>
          <a:xfrm>
            <a:off x="702616" y="4420595"/>
            <a:ext cx="5617871" cy="4189711"/>
          </a:xfrm>
          <a:noFill/>
          <a:ln/>
        </p:spPr>
        <p:txBody>
          <a:bodyPr lIns="89714" tIns="44857" rIns="89714" bIns="44857">
            <a:normAutofit fontScale="92500" lnSpcReduction="20000"/>
          </a:bodyPr>
          <a:lstStyle/>
          <a:p>
            <a:r>
              <a:rPr lang="en-US" b="1" dirty="0">
                <a:latin typeface="+mn-lt"/>
                <a:cs typeface="+mn-cs"/>
              </a:rPr>
              <a:t>State</a:t>
            </a:r>
            <a:r>
              <a:rPr lang="en-US" dirty="0">
                <a:latin typeface="+mn-lt"/>
                <a:cs typeface="+mn-cs"/>
              </a:rPr>
              <a:t> that GASB 72 specifies disclosures for recurring and nonrecurring fair </a:t>
            </a:r>
            <a:endParaRPr lang="en-US" sz="1400" dirty="0">
              <a:latin typeface="+mn-lt"/>
              <a:cs typeface="+mn-cs"/>
            </a:endParaRPr>
          </a:p>
          <a:p>
            <a:r>
              <a:rPr lang="en-US" dirty="0">
                <a:latin typeface="+mn-lt"/>
                <a:cs typeface="+mn-cs"/>
              </a:rPr>
              <a:t>value measurements.</a:t>
            </a:r>
            <a:endParaRPr lang="en-US" sz="1400" dirty="0">
              <a:latin typeface="+mn-lt"/>
              <a:cs typeface="+mn-cs"/>
            </a:endParaRPr>
          </a:p>
          <a:p>
            <a:r>
              <a:rPr lang="en-US" dirty="0">
                <a:latin typeface="+mn-lt"/>
                <a:cs typeface="+mn-cs"/>
              </a:rPr>
              <a:t> </a:t>
            </a:r>
            <a:endParaRPr lang="en-US" sz="1400" dirty="0">
              <a:latin typeface="+mn-lt"/>
              <a:cs typeface="+mn-cs"/>
            </a:endParaRPr>
          </a:p>
          <a:p>
            <a:r>
              <a:rPr lang="en-US" b="1" dirty="0">
                <a:latin typeface="+mn-lt"/>
                <a:cs typeface="+mn-cs"/>
              </a:rPr>
              <a:t>Remind</a:t>
            </a:r>
            <a:r>
              <a:rPr lang="en-US" dirty="0">
                <a:latin typeface="+mn-lt"/>
                <a:cs typeface="+mn-cs"/>
              </a:rPr>
              <a:t> participants that recurring fair value measurements of assets or liabilities are those that other Statements require or permit in the statement of net position at the end of each reporting period. Nonrecurring fair value measurements of assets or liabilities are those that other Statements require or permit in the statement of net position in particular circumstances (for example, when a government measures a mortgage loan held for sale at the lower of carrying value or fair value in accordance with paragraph 453 of Statement 62).</a:t>
            </a:r>
            <a:endParaRPr lang="en-US" sz="1400" dirty="0">
              <a:latin typeface="+mn-lt"/>
              <a:cs typeface="+mn-cs"/>
            </a:endParaRPr>
          </a:p>
          <a:p>
            <a:r>
              <a:rPr lang="en-US" dirty="0">
                <a:latin typeface="+mn-lt"/>
                <a:cs typeface="+mn-cs"/>
              </a:rPr>
              <a:t> </a:t>
            </a:r>
            <a:endParaRPr lang="en-US" sz="1400" dirty="0">
              <a:latin typeface="+mn-lt"/>
              <a:cs typeface="+mn-cs"/>
            </a:endParaRPr>
          </a:p>
          <a:p>
            <a:r>
              <a:rPr lang="en-US" dirty="0">
                <a:latin typeface="+mn-lt"/>
                <a:cs typeface="+mn-cs"/>
              </a:rPr>
              <a:t>A government should disclose the following information for each type of asset or liability measured at fair value in the statement of net position after initial recognition:</a:t>
            </a:r>
            <a:endParaRPr lang="en-US" sz="1400" dirty="0">
              <a:latin typeface="+mn-lt"/>
              <a:cs typeface="+mn-cs"/>
            </a:endParaRPr>
          </a:p>
          <a:p>
            <a:pPr lvl="0"/>
            <a:endParaRPr lang="en-US" dirty="0"/>
          </a:p>
          <a:p>
            <a:pPr lvl="0"/>
            <a:r>
              <a:rPr lang="en-US" dirty="0"/>
              <a:t>For recurring and nonrecurring fair value measurements:</a:t>
            </a:r>
            <a:endParaRPr lang="en-US" dirty="0">
              <a:effectLst/>
            </a:endParaRPr>
          </a:p>
          <a:p>
            <a:pPr marL="686829" lvl="1" indent="-228943">
              <a:buFont typeface="+mj-lt"/>
              <a:buAutoNum type="arabicPeriod"/>
            </a:pPr>
            <a:r>
              <a:rPr lang="en-US" dirty="0"/>
              <a:t>The fair value measurement at the end of the reporting period</a:t>
            </a:r>
            <a:endParaRPr lang="en-US" dirty="0">
              <a:effectLst/>
            </a:endParaRPr>
          </a:p>
          <a:p>
            <a:pPr marL="686829" lvl="1" indent="-228943">
              <a:buFont typeface="+mj-lt"/>
              <a:buAutoNum type="arabicPeriod"/>
            </a:pPr>
            <a:r>
              <a:rPr lang="en-US" dirty="0"/>
              <a:t>Except for investments that are measured at the NAV per share (or its equivalent), the level of the fair value hierarchy within which the fair value measurements are categorized in their entirety (Level 1, Level 2, or Level 3)</a:t>
            </a:r>
            <a:endParaRPr lang="en-US" dirty="0">
              <a:effectLst/>
            </a:endParaRPr>
          </a:p>
          <a:p>
            <a:pPr marL="686829" lvl="1" indent="-228943">
              <a:buFont typeface="+mj-lt"/>
              <a:buAutoNum type="arabicPeriod"/>
            </a:pPr>
            <a:r>
              <a:rPr lang="en-US" dirty="0"/>
              <a:t>A description of the valuation techniques used in the fair value measurement</a:t>
            </a:r>
            <a:endParaRPr lang="en-US" dirty="0">
              <a:effectLst/>
            </a:endParaRPr>
          </a:p>
          <a:p>
            <a:pPr marL="686829" lvl="1" indent="-228943">
              <a:buFont typeface="+mj-lt"/>
              <a:buAutoNum type="arabicPeriod"/>
            </a:pPr>
            <a:r>
              <a:rPr lang="en-US" dirty="0"/>
              <a:t>If there has been a change in valuation technique that has a significant impact on the result (for example, changing from an expected cash flow technique to a relief from royalty technique or the use of an additional valuation technique), that change and the reason(s) for making it.</a:t>
            </a:r>
            <a:endParaRPr lang="en-US" dirty="0">
              <a:effectLst/>
            </a:endParaRPr>
          </a:p>
          <a:p>
            <a:endParaRPr lang="en-US" dirty="0">
              <a:latin typeface="+mn-lt"/>
              <a:cs typeface="+mn-cs"/>
            </a:endParaRPr>
          </a:p>
          <a:p>
            <a:r>
              <a:rPr lang="en-US" dirty="0">
                <a:latin typeface="+mn-lt"/>
                <a:cs typeface="+mn-cs"/>
              </a:rPr>
              <a:t>For nonrecurring fair value measurements: the reason(s) for the measurement.</a:t>
            </a:r>
            <a:endParaRPr lang="en-US" dirty="0"/>
          </a:p>
        </p:txBody>
      </p:sp>
    </p:spTree>
    <p:extLst>
      <p:ext uri="{BB962C8B-B14F-4D97-AF65-F5344CB8AC3E}">
        <p14:creationId xmlns:p14="http://schemas.microsoft.com/office/powerpoint/2010/main" val="1842295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185863" y="700088"/>
            <a:ext cx="4654550" cy="3490912"/>
          </a:xfrm>
          <a:ln/>
        </p:spPr>
      </p:sp>
      <p:sp>
        <p:nvSpPr>
          <p:cNvPr id="4" name="Rectangle 3"/>
          <p:cNvSpPr>
            <a:spLocks noGrp="1" noChangeArrowheads="1"/>
          </p:cNvSpPr>
          <p:nvPr>
            <p:ph type="body" idx="3"/>
          </p:nvPr>
        </p:nvSpPr>
        <p:spPr>
          <a:xfrm>
            <a:off x="702616" y="4420595"/>
            <a:ext cx="5617871" cy="4189711"/>
          </a:xfrm>
          <a:noFill/>
          <a:ln/>
        </p:spPr>
        <p:txBody>
          <a:bodyPr lIns="89714" tIns="44857" rIns="89714" bIns="44857"/>
          <a:lstStyle/>
          <a:p>
            <a:r>
              <a:rPr lang="en-US" b="1" dirty="0">
                <a:latin typeface="+mn-lt"/>
                <a:cs typeface="+mn-cs"/>
              </a:rPr>
              <a:t>State</a:t>
            </a:r>
            <a:r>
              <a:rPr lang="en-US" dirty="0">
                <a:latin typeface="+mn-lt"/>
                <a:cs typeface="+mn-cs"/>
              </a:rPr>
              <a:t> that some governments invest in alternative investments.  Many investments are measured using the NAV per share (or its equivalent) provided by the investee.  Due to the uncertainty and subjectivity involved in measurements of these investments, the Board believes there should be disclosures that address them in further detail. For investments in entities that calculate the NAV per share (or its equivalent), regardless of whether the NAV per share (or its equivalent) provided by the entities was used, and are measured at fair value on a recurring or nonrecurring basis during the period, a government should disclose information that helps users of its financial statements to understand the nature and risks of these investments and whether these investments are likely to be sold at amounts different from the NAV per share (or its equivalent). In the Board’s view, the additional disclosures required for these investments should provide more information about the values in a manner that better fits the nature of the investments. Additionally, the Board believes that because fair value is an exit price, these additional disclosures should be useful if it is likely that the investment could be sold at an amount different from the NAV per share (or its equivalent).</a:t>
            </a:r>
          </a:p>
          <a:p>
            <a:r>
              <a:rPr lang="en-US" i="1" dirty="0">
                <a:latin typeface="+mn-lt"/>
                <a:cs typeface="+mn-cs"/>
              </a:rPr>
              <a:t> </a:t>
            </a:r>
            <a:endParaRPr lang="en-US" dirty="0">
              <a:latin typeface="+mn-lt"/>
              <a:cs typeface="+mn-cs"/>
            </a:endParaRPr>
          </a:p>
          <a:p>
            <a:r>
              <a:rPr lang="en-US" i="1" dirty="0">
                <a:latin typeface="+mn-lt"/>
                <a:cs typeface="+mn-cs"/>
              </a:rPr>
              <a:t>Review the required disclosures as depicted on this slide and the next.</a:t>
            </a:r>
            <a:endParaRPr lang="en-US" dirty="0">
              <a:latin typeface="+mn-lt"/>
              <a:cs typeface="+mn-cs"/>
            </a:endParaRPr>
          </a:p>
          <a:p>
            <a:pPr eaLnBrk="1" hangingPunct="1"/>
            <a:endParaRPr lang="en-US" dirty="0"/>
          </a:p>
        </p:txBody>
      </p:sp>
    </p:spTree>
    <p:extLst>
      <p:ext uri="{BB962C8B-B14F-4D97-AF65-F5344CB8AC3E}">
        <p14:creationId xmlns:p14="http://schemas.microsoft.com/office/powerpoint/2010/main" val="3185672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84076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1185863" y="700088"/>
            <a:ext cx="4654550" cy="3490912"/>
          </a:xfrm>
          <a:ln/>
        </p:spPr>
      </p:sp>
      <p:sp>
        <p:nvSpPr>
          <p:cNvPr id="4" name="Rectangle 3"/>
          <p:cNvSpPr>
            <a:spLocks noGrp="1" noChangeArrowheads="1"/>
          </p:cNvSpPr>
          <p:nvPr>
            <p:ph type="body" idx="3"/>
          </p:nvPr>
        </p:nvSpPr>
        <p:spPr>
          <a:xfrm>
            <a:off x="702616" y="4420595"/>
            <a:ext cx="5617871" cy="4189711"/>
          </a:xfrm>
          <a:noFill/>
          <a:ln/>
        </p:spPr>
        <p:txBody>
          <a:bodyPr lIns="89714" tIns="44857" rIns="89714" bIns="44857"/>
          <a:lstStyle/>
          <a:p>
            <a:pPr eaLnBrk="1" hangingPunct="1"/>
            <a:endParaRPr lang="en-US" dirty="0"/>
          </a:p>
        </p:txBody>
      </p:sp>
    </p:spTree>
    <p:extLst>
      <p:ext uri="{BB962C8B-B14F-4D97-AF65-F5344CB8AC3E}">
        <p14:creationId xmlns:p14="http://schemas.microsoft.com/office/powerpoint/2010/main" val="2444955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84970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80 provides an additional criteria for blending a component unit.  </a:t>
            </a:r>
          </a:p>
          <a:p>
            <a:endParaRPr lang="en-US" dirty="0"/>
          </a:p>
          <a:p>
            <a:r>
              <a:rPr lang="en-US" dirty="0"/>
              <a:t>Narrow</a:t>
            </a:r>
            <a:r>
              <a:rPr lang="en-US" baseline="0" dirty="0"/>
              <a:t> scope.  Can only apply to CU’s organized as non-profit corporations where the PG is the sole corporate member.  </a:t>
            </a:r>
          </a:p>
          <a:p>
            <a:endParaRPr lang="en-US" baseline="0" dirty="0"/>
          </a:p>
          <a:p>
            <a:r>
              <a:rPr lang="en-US" baseline="0" dirty="0"/>
              <a:t>Important, does not apply to CU’s included in reporting entity via Statement 39.  </a:t>
            </a:r>
          </a:p>
          <a:p>
            <a:endParaRPr lang="en-US" baseline="0" dirty="0"/>
          </a:p>
          <a:p>
            <a:r>
              <a:rPr lang="en-US" u="sng" dirty="0"/>
              <a:t>39 Criteria</a:t>
            </a:r>
          </a:p>
          <a:p>
            <a:pPr marL="228943" indent="-228943">
              <a:buFont typeface="+mj-lt"/>
              <a:buAutoNum type="arabicPeriod"/>
            </a:pPr>
            <a:r>
              <a:rPr lang="en-US" u="none" dirty="0"/>
              <a:t>Resources</a:t>
            </a:r>
            <a:r>
              <a:rPr lang="en-US" u="none" baseline="0" dirty="0"/>
              <a:t> received or held by the PCU are entirely or almost entirely for the direct benefit of the PG</a:t>
            </a:r>
          </a:p>
          <a:p>
            <a:pPr marL="228943" indent="-228943">
              <a:buFont typeface="+mj-lt"/>
              <a:buAutoNum type="arabicPeriod"/>
            </a:pPr>
            <a:r>
              <a:rPr lang="en-US" u="none" baseline="0" dirty="0"/>
              <a:t>PG is entitled to or has ability to access the majority of the resources held by the PCU</a:t>
            </a:r>
          </a:p>
          <a:p>
            <a:pPr marL="228943" indent="-228943">
              <a:buFont typeface="+mj-lt"/>
              <a:buAutoNum type="arabicPeriod"/>
            </a:pPr>
            <a:r>
              <a:rPr lang="en-US" u="none" baseline="0" dirty="0"/>
              <a:t>Resources held by the PCU are significant to the PG. </a:t>
            </a:r>
          </a:p>
          <a:p>
            <a:endParaRPr lang="en-US" u="none" baseline="0" dirty="0"/>
          </a:p>
          <a:p>
            <a:endParaRPr lang="en-US" u="none" dirty="0"/>
          </a:p>
        </p:txBody>
      </p:sp>
      <p:sp>
        <p:nvSpPr>
          <p:cNvPr id="4" name="Slide Number Placeholder 3"/>
          <p:cNvSpPr>
            <a:spLocks noGrp="1"/>
          </p:cNvSpPr>
          <p:nvPr>
            <p:ph type="sldNum" sz="quarter" idx="10"/>
          </p:nvPr>
        </p:nvSpPr>
        <p:spPr/>
        <p:txBody>
          <a:bodyPr/>
          <a:lstStyle/>
          <a:p>
            <a:fld id="{EF3BBD5F-CC6D-4A3E-8C98-729FCD76A977}" type="slidenum">
              <a:rPr lang="en-US" smtClean="0"/>
              <a:pPr/>
              <a:t>23</a:t>
            </a:fld>
            <a:endParaRPr lang="en-US" dirty="0"/>
          </a:p>
        </p:txBody>
      </p:sp>
    </p:spTree>
    <p:extLst>
      <p:ext uri="{BB962C8B-B14F-4D97-AF65-F5344CB8AC3E}">
        <p14:creationId xmlns:p14="http://schemas.microsoft.com/office/powerpoint/2010/main" val="206024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Statement</a:t>
            </a:r>
            <a:r>
              <a:rPr lang="en-US" u="sng" baseline="0" dirty="0"/>
              <a:t> 14 criteria</a:t>
            </a:r>
          </a:p>
          <a:p>
            <a:r>
              <a:rPr lang="en-US" u="none" dirty="0"/>
              <a:t>Legally separate</a:t>
            </a:r>
          </a:p>
          <a:p>
            <a:r>
              <a:rPr lang="en-US" u="none" dirty="0"/>
              <a:t>Voting</a:t>
            </a:r>
            <a:r>
              <a:rPr lang="en-US" u="none" baseline="0" dirty="0"/>
              <a:t> Majority</a:t>
            </a:r>
          </a:p>
          <a:p>
            <a:r>
              <a:rPr lang="en-US" u="none" baseline="0" dirty="0"/>
              <a:t>If yes, burden/benefit relationship or imposition of will</a:t>
            </a:r>
          </a:p>
          <a:p>
            <a:r>
              <a:rPr lang="en-US" u="none" baseline="0" dirty="0"/>
              <a:t>If no, fiscal dependency AND burden benefit relationship</a:t>
            </a:r>
          </a:p>
          <a:p>
            <a:endParaRPr lang="en-US" u="none" dirty="0"/>
          </a:p>
        </p:txBody>
      </p:sp>
      <p:sp>
        <p:nvSpPr>
          <p:cNvPr id="4" name="Slide Number Placeholder 3"/>
          <p:cNvSpPr>
            <a:spLocks noGrp="1"/>
          </p:cNvSpPr>
          <p:nvPr>
            <p:ph type="sldNum" sz="quarter" idx="10"/>
          </p:nvPr>
        </p:nvSpPr>
        <p:spPr/>
        <p:txBody>
          <a:bodyPr/>
          <a:lstStyle/>
          <a:p>
            <a:fld id="{EF3BBD5F-CC6D-4A3E-8C98-729FCD76A977}" type="slidenum">
              <a:rPr lang="en-US" smtClean="0"/>
              <a:pPr/>
              <a:t>24</a:t>
            </a:fld>
            <a:endParaRPr lang="en-US" dirty="0"/>
          </a:p>
        </p:txBody>
      </p:sp>
    </p:spTree>
    <p:extLst>
      <p:ext uri="{BB962C8B-B14F-4D97-AF65-F5344CB8AC3E}">
        <p14:creationId xmlns:p14="http://schemas.microsoft.com/office/powerpoint/2010/main" val="334573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69654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u="sng" dirty="0"/>
              <a:t>Irrevocable split interest agreement</a:t>
            </a:r>
          </a:p>
          <a:p>
            <a:r>
              <a:rPr lang="en-US" sz="2000" dirty="0"/>
              <a:t>Used by donors to provide resources to two or more beneficiaries, including governments</a:t>
            </a:r>
          </a:p>
          <a:p>
            <a:endParaRPr lang="en-US" sz="2000" dirty="0"/>
          </a:p>
          <a:p>
            <a:r>
              <a:rPr lang="en-US" sz="2000" dirty="0"/>
              <a:t>Donor does not reserve, or confer to another person, the right to terminate the agreement at will</a:t>
            </a:r>
          </a:p>
        </p:txBody>
      </p:sp>
      <p:sp>
        <p:nvSpPr>
          <p:cNvPr id="4" name="Slide Number Placeholder 3"/>
          <p:cNvSpPr>
            <a:spLocks noGrp="1"/>
          </p:cNvSpPr>
          <p:nvPr>
            <p:ph type="sldNum" sz="quarter" idx="10"/>
          </p:nvPr>
        </p:nvSpPr>
        <p:spPr/>
        <p:txBody>
          <a:bodyPr/>
          <a:lstStyle/>
          <a:p>
            <a:fld id="{EF3BBD5F-CC6D-4A3E-8C98-729FCD76A977}"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911435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u="sng" dirty="0"/>
              <a:t>Government is intermediary</a:t>
            </a:r>
          </a:p>
          <a:p>
            <a:r>
              <a:rPr lang="en-US" u="none" dirty="0"/>
              <a:t>Assets recognized according to applicable literature</a:t>
            </a:r>
            <a:r>
              <a:rPr lang="en-US" u="none" baseline="0" dirty="0"/>
              <a:t> – i.e., fair value for investments </a:t>
            </a:r>
          </a:p>
          <a:p>
            <a:r>
              <a:rPr lang="en-US" u="none" baseline="0" dirty="0"/>
              <a:t>Liability measured at settlement value for benefits of another entity</a:t>
            </a:r>
          </a:p>
          <a:p>
            <a:r>
              <a:rPr lang="en-US" u="none" baseline="0" dirty="0"/>
              <a:t>Deferred inflow of resources measured at residual amount (asset minus liability) for benefit of the government</a:t>
            </a:r>
          </a:p>
          <a:p>
            <a:r>
              <a:rPr lang="en-US" u="none" baseline="0" dirty="0"/>
              <a:t>Recognize revenue for amount of governmental benefit for the period as stipulated in the agreement</a:t>
            </a:r>
          </a:p>
          <a:p>
            <a:endParaRPr lang="en-US" u="none" baseline="0" dirty="0"/>
          </a:p>
          <a:p>
            <a:r>
              <a:rPr lang="en-US" u="sng" baseline="0" dirty="0"/>
              <a:t>Third-party is intermediary</a:t>
            </a:r>
          </a:p>
          <a:p>
            <a:r>
              <a:rPr lang="en-US" u="none" baseline="0" dirty="0"/>
              <a:t>Asset and related deferred inflow of resources recognized at fair value if government controls present service capacity.  </a:t>
            </a:r>
          </a:p>
          <a:p>
            <a:endParaRPr lang="en-US" u="none" baseline="0" dirty="0"/>
          </a:p>
          <a:p>
            <a:r>
              <a:rPr lang="en-US" u="none" baseline="0" dirty="0"/>
              <a:t>To recognize Asset, government has to be aware of the agreement and have sufficient information to measure its interest.  Further, </a:t>
            </a:r>
          </a:p>
          <a:p>
            <a:pPr marL="171707" indent="-171707">
              <a:buFont typeface="Arial" panose="020B0604020202020204" pitchFamily="34" charset="0"/>
              <a:buChar char="•"/>
            </a:pPr>
            <a:r>
              <a:rPr lang="en-US" u="none" baseline="0" dirty="0"/>
              <a:t>Government is specified by name as beneficiary in the legal documents</a:t>
            </a:r>
          </a:p>
          <a:p>
            <a:pPr marL="171707" indent="-171707">
              <a:buFont typeface="Arial" panose="020B0604020202020204" pitchFamily="34" charset="0"/>
              <a:buChar char="•"/>
            </a:pPr>
            <a:r>
              <a:rPr lang="en-US" u="none" baseline="0" dirty="0"/>
              <a:t>Donation agreement is irrevocable</a:t>
            </a:r>
          </a:p>
          <a:p>
            <a:pPr marL="171707" indent="-171707">
              <a:buFont typeface="Arial" panose="020B0604020202020204" pitchFamily="34" charset="0"/>
              <a:buChar char="•"/>
            </a:pPr>
            <a:r>
              <a:rPr lang="en-US" u="none" baseline="0" dirty="0"/>
              <a:t>Donor has not granted variance power to intermediary with respect to donated resources</a:t>
            </a:r>
          </a:p>
          <a:p>
            <a:pPr marL="171707" indent="-171707">
              <a:buFont typeface="Arial" panose="020B0604020202020204" pitchFamily="34" charset="0"/>
              <a:buChar char="•"/>
            </a:pPr>
            <a:r>
              <a:rPr lang="en-US" u="none" baseline="0" dirty="0"/>
              <a:t>Donor does not control the intermediary.  i.e., actions of the intermediary are not influenced by the donor beyond the specified stipulations of the agreement</a:t>
            </a:r>
          </a:p>
          <a:p>
            <a:pPr marL="171707" indent="-171707">
              <a:buFont typeface="Arial" panose="020B0604020202020204" pitchFamily="34" charset="0"/>
              <a:buChar char="•"/>
            </a:pPr>
            <a:r>
              <a:rPr lang="en-US" u="none" baseline="0" dirty="0"/>
              <a:t>The agreement establishes a legally enforceable right for the government’s benefits.</a:t>
            </a:r>
          </a:p>
          <a:p>
            <a:endParaRPr lang="en-US" u="none" baseline="0" dirty="0"/>
          </a:p>
          <a:p>
            <a:r>
              <a:rPr lang="en-US" u="none" baseline="0" dirty="0"/>
              <a:t>Lead interest – recognize revenue applicable to reporting period as stipulated in agreement</a:t>
            </a:r>
          </a:p>
          <a:p>
            <a:r>
              <a:rPr lang="en-US" u="none" baseline="0" dirty="0"/>
              <a:t>Remainder interest – recognize revenue at termination of agreement, as stipulated in agreement</a:t>
            </a:r>
          </a:p>
          <a:p>
            <a:endParaRPr lang="en-US" u="none" baseline="0" dirty="0"/>
          </a:p>
          <a:p>
            <a:endParaRPr lang="en-US" u="none" dirty="0"/>
          </a:p>
        </p:txBody>
      </p:sp>
      <p:sp>
        <p:nvSpPr>
          <p:cNvPr id="4" name="Slide Number Placeholder 3"/>
          <p:cNvSpPr>
            <a:spLocks noGrp="1"/>
          </p:cNvSpPr>
          <p:nvPr>
            <p:ph type="sldNum" sz="quarter" idx="10"/>
          </p:nvPr>
        </p:nvSpPr>
        <p:spPr/>
        <p:txBody>
          <a:bodyPr/>
          <a:lstStyle/>
          <a:p>
            <a:fld id="{EF3BBD5F-CC6D-4A3E-8C98-729FCD76A977}"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316753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05539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21130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 change is BTA.  Should include fiduciary fund statements.  </a:t>
            </a:r>
          </a:p>
        </p:txBody>
      </p:sp>
      <p:sp>
        <p:nvSpPr>
          <p:cNvPr id="4" name="Slide Number Placeholder 3"/>
          <p:cNvSpPr>
            <a:spLocks noGrp="1"/>
          </p:cNvSpPr>
          <p:nvPr>
            <p:ph type="sldNum" sz="quarter" idx="10"/>
          </p:nvPr>
        </p:nvSpPr>
        <p:spPr/>
        <p:txBody>
          <a:bodyPr/>
          <a:lstStyle/>
          <a:p>
            <a:fld id="{1E868AE1-E0AD-45D5-A5A1-D6357CD9A27E}" type="slidenum">
              <a:rPr lang="en-US" smtClean="0">
                <a:solidFill>
                  <a:srgbClr val="000000"/>
                </a:solidFill>
              </a:rPr>
              <a:pPr/>
              <a:t>30</a:t>
            </a:fld>
            <a:endParaRPr lang="en-US" dirty="0">
              <a:solidFill>
                <a:srgbClr val="000000"/>
              </a:solidFill>
            </a:endParaRPr>
          </a:p>
        </p:txBody>
      </p:sp>
    </p:spTree>
    <p:extLst>
      <p:ext uri="{BB962C8B-B14F-4D97-AF65-F5344CB8AC3E}">
        <p14:creationId xmlns:p14="http://schemas.microsoft.com/office/powerpoint/2010/main" val="392562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758109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tentative decisions in the Lease ED.  It mirrors very closely the FASB standard release in March 16.  FASB went with a dual model, whereas GASB went with a single model similar to IPSASB. </a:t>
            </a:r>
            <a:endParaRPr lang="en-US" dirty="0"/>
          </a:p>
        </p:txBody>
      </p:sp>
      <p:sp>
        <p:nvSpPr>
          <p:cNvPr id="4" name="Slide Number Placeholder 3"/>
          <p:cNvSpPr>
            <a:spLocks noGrp="1"/>
          </p:cNvSpPr>
          <p:nvPr>
            <p:ph type="sldNum" sz="quarter" idx="10"/>
          </p:nvPr>
        </p:nvSpPr>
        <p:spPr/>
        <p:txBody>
          <a:bodyPr/>
          <a:lstStyle/>
          <a:p>
            <a:fld id="{1E868AE1-E0AD-45D5-A5A1-D6357CD9A27E}" type="slidenum">
              <a:rPr lang="en-US" smtClean="0"/>
              <a:pPr/>
              <a:t>31</a:t>
            </a:fld>
            <a:endParaRPr lang="en-US" dirty="0"/>
          </a:p>
        </p:txBody>
      </p:sp>
    </p:spTree>
    <p:extLst>
      <p:ext uri="{BB962C8B-B14F-4D97-AF65-F5344CB8AC3E}">
        <p14:creationId xmlns:p14="http://schemas.microsoft.com/office/powerpoint/2010/main" val="2721027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BBD5F-CC6D-4A3E-8C98-729FCD76A977}" type="slidenum">
              <a:rPr lang="en-US" smtClean="0"/>
              <a:pPr/>
              <a:t>32</a:t>
            </a:fld>
            <a:endParaRPr lang="en-US"/>
          </a:p>
        </p:txBody>
      </p:sp>
    </p:spTree>
    <p:extLst>
      <p:ext uri="{BB962C8B-B14F-4D97-AF65-F5344CB8AC3E}">
        <p14:creationId xmlns:p14="http://schemas.microsoft.com/office/powerpoint/2010/main" val="3789583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BBD5F-CC6D-4A3E-8C98-729FCD76A977}" type="slidenum">
              <a:rPr lang="en-US" smtClean="0"/>
              <a:pPr/>
              <a:t>33</a:t>
            </a:fld>
            <a:endParaRPr lang="en-US"/>
          </a:p>
        </p:txBody>
      </p:sp>
    </p:spTree>
    <p:extLst>
      <p:ext uri="{BB962C8B-B14F-4D97-AF65-F5344CB8AC3E}">
        <p14:creationId xmlns:p14="http://schemas.microsoft.com/office/powerpoint/2010/main" val="220866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3BBD5F-CC6D-4A3E-8C98-729FCD76A977}" type="slidenum">
              <a:rPr lang="en-US" smtClean="0"/>
              <a:pPr/>
              <a:t>34</a:t>
            </a:fld>
            <a:endParaRPr lang="en-US"/>
          </a:p>
        </p:txBody>
      </p:sp>
    </p:spTree>
    <p:extLst>
      <p:ext uri="{BB962C8B-B14F-4D97-AF65-F5344CB8AC3E}">
        <p14:creationId xmlns:p14="http://schemas.microsoft.com/office/powerpoint/2010/main" val="32049653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51754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18785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D5D30-4B7F-4505-93DA-5105CA28D497}"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771712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D5D30-4B7F-4505-93DA-5105CA28D49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9063652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1D5D30-4B7F-4505-93DA-5105CA28D497}"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94143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cs typeface="+mn-cs"/>
              </a:rPr>
              <a:t>Explain </a:t>
            </a:r>
            <a:r>
              <a:rPr lang="en-US" dirty="0">
                <a:latin typeface="+mn-lt"/>
                <a:cs typeface="+mn-cs"/>
              </a:rPr>
              <a:t>that GASB 72 was issued in February 2015, and defines fair value as well as provides guidance for determining a fair value measurement and applying fair value to certain investments.     </a:t>
            </a:r>
          </a:p>
          <a:p>
            <a:endParaRPr lang="en-US" b="1" dirty="0">
              <a:latin typeface="+mn-lt"/>
              <a:cs typeface="+mn-cs"/>
            </a:endParaRPr>
          </a:p>
          <a:p>
            <a:r>
              <a:rPr lang="en-US" b="1" dirty="0">
                <a:latin typeface="+mn-lt"/>
                <a:cs typeface="+mn-cs"/>
              </a:rPr>
              <a:t>Explain </a:t>
            </a:r>
            <a:r>
              <a:rPr lang="en-US" dirty="0">
                <a:latin typeface="+mn-lt"/>
                <a:cs typeface="+mn-cs"/>
              </a:rPr>
              <a:t>that after we cover the definition of an investment in the next section we will then pick apart the definition of fair value and learn the GASB’s guidance for determining a fair value measurement.  Later in the webcast we will cover the application of that definition to certain investments. </a:t>
            </a:r>
            <a:endParaRPr lang="en-US" dirty="0"/>
          </a:p>
        </p:txBody>
      </p:sp>
    </p:spTree>
    <p:extLst>
      <p:ext uri="{BB962C8B-B14F-4D97-AF65-F5344CB8AC3E}">
        <p14:creationId xmlns:p14="http://schemas.microsoft.com/office/powerpoint/2010/main" val="1652895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cs typeface="+mn-cs"/>
              </a:rPr>
              <a:t>Explain </a:t>
            </a:r>
            <a:r>
              <a:rPr lang="en-US" dirty="0">
                <a:latin typeface="+mn-lt"/>
                <a:cs typeface="+mn-cs"/>
              </a:rPr>
              <a:t>that the standard establishes general principles for measuring fair value and standards of accounting and financial reporting for assets and liabilities measured at fair value.  The provisions of GASB 72 should be applied to the financial statements of all state and local governments.</a:t>
            </a:r>
          </a:p>
          <a:p>
            <a:endParaRPr lang="en-US" b="1" dirty="0">
              <a:latin typeface="+mn-lt"/>
              <a:cs typeface="+mn-cs"/>
            </a:endParaRPr>
          </a:p>
          <a:p>
            <a:r>
              <a:rPr lang="en-US" b="1" dirty="0">
                <a:latin typeface="+mn-lt"/>
                <a:cs typeface="+mn-cs"/>
              </a:rPr>
              <a:t>Highlight </a:t>
            </a:r>
            <a:r>
              <a:rPr lang="en-US" dirty="0">
                <a:latin typeface="+mn-lt"/>
                <a:cs typeface="+mn-cs"/>
              </a:rPr>
              <a:t>that this guidance is effective for June 30, 2016 year-ends.</a:t>
            </a:r>
          </a:p>
          <a:p>
            <a:endParaRPr lang="en-US" b="1" dirty="0">
              <a:latin typeface="+mn-lt"/>
              <a:cs typeface="+mn-cs"/>
            </a:endParaRPr>
          </a:p>
          <a:p>
            <a:r>
              <a:rPr lang="en-US" b="1" dirty="0">
                <a:latin typeface="+mn-lt"/>
                <a:cs typeface="+mn-cs"/>
              </a:rPr>
              <a:t>Retrospective</a:t>
            </a:r>
            <a:r>
              <a:rPr lang="en-US" dirty="0">
                <a:latin typeface="+mn-lt"/>
                <a:cs typeface="+mn-cs"/>
              </a:rPr>
              <a:t> application is required. All periods presented should be restated, including disclosures.  Prior period disclosures do not have to comply with GASB 72 if it is impractical to do so.  However, inconvenience is not the same as impractical. </a:t>
            </a:r>
          </a:p>
        </p:txBody>
      </p:sp>
      <p:sp>
        <p:nvSpPr>
          <p:cNvPr id="4" name="Slide Number Placeholder 3"/>
          <p:cNvSpPr>
            <a:spLocks noGrp="1"/>
          </p:cNvSpPr>
          <p:nvPr>
            <p:ph type="sldNum" sz="quarter" idx="10"/>
          </p:nvPr>
        </p:nvSpPr>
        <p:spPr/>
        <p:txBody>
          <a:bodyPr/>
          <a:lstStyle/>
          <a:p>
            <a:fld id="{1E868AE1-E0AD-45D5-A5A1-D6357CD9A27E}" type="slidenum">
              <a:rPr lang="en-US" smtClean="0"/>
              <a:pPr/>
              <a:t>6</a:t>
            </a:fld>
            <a:endParaRPr lang="en-US" dirty="0"/>
          </a:p>
        </p:txBody>
      </p:sp>
    </p:spTree>
    <p:extLst>
      <p:ext uri="{BB962C8B-B14F-4D97-AF65-F5344CB8AC3E}">
        <p14:creationId xmlns:p14="http://schemas.microsoft.com/office/powerpoint/2010/main" val="66466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72" eaLnBrk="1" fontAlgn="auto" hangingPunct="1">
              <a:spcBef>
                <a:spcPts val="0"/>
              </a:spcBef>
              <a:spcAft>
                <a:spcPts val="0"/>
              </a:spcAft>
              <a:defRPr/>
            </a:pPr>
            <a:r>
              <a:rPr lang="en-US" b="1" dirty="0">
                <a:latin typeface="+mn-lt"/>
                <a:cs typeface="+mn-cs"/>
              </a:rPr>
              <a:t>Explain </a:t>
            </a:r>
            <a:r>
              <a:rPr lang="en-US" dirty="0">
                <a:latin typeface="+mn-lt"/>
                <a:cs typeface="+mn-cs"/>
              </a:rPr>
              <a:t>that before we can dive into the definition of fair value, we must understand to what this definition applies.</a:t>
            </a:r>
          </a:p>
          <a:p>
            <a:endParaRPr lang="en-US" dirty="0"/>
          </a:p>
        </p:txBody>
      </p:sp>
    </p:spTree>
    <p:extLst>
      <p:ext uri="{BB962C8B-B14F-4D97-AF65-F5344CB8AC3E}">
        <p14:creationId xmlns:p14="http://schemas.microsoft.com/office/powerpoint/2010/main" val="83701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latin typeface="+mn-lt"/>
                <a:cs typeface="+mn-cs"/>
              </a:rPr>
              <a:t>Explain </a:t>
            </a:r>
            <a:r>
              <a:rPr lang="en-US" dirty="0">
                <a:latin typeface="+mn-lt"/>
                <a:cs typeface="+mn-cs"/>
              </a:rPr>
              <a:t>that GASB 72 requires all investments (with limited exceptions that are provided in GASB 72.69) to be measured at fair value.  It defines an investment as a security or other asset that:</a:t>
            </a:r>
          </a:p>
          <a:p>
            <a:pPr marL="171707" indent="-171707">
              <a:buFont typeface="Arial" panose="020B0604020202020204" pitchFamily="34" charset="0"/>
              <a:buChar char="•"/>
            </a:pPr>
            <a:r>
              <a:rPr lang="en-US" dirty="0">
                <a:latin typeface="+mn-lt"/>
                <a:cs typeface="+mn-cs"/>
              </a:rPr>
              <a:t>A government holds primarily for the purpose of income or profit, and </a:t>
            </a:r>
          </a:p>
          <a:p>
            <a:pPr marL="171707" indent="-171707">
              <a:buFont typeface="Arial" panose="020B0604020202020204" pitchFamily="34" charset="0"/>
              <a:buChar char="•"/>
            </a:pPr>
            <a:r>
              <a:rPr lang="en-US" dirty="0">
                <a:latin typeface="+mn-lt"/>
                <a:cs typeface="+mn-cs"/>
              </a:rPr>
              <a:t>Has present service capacity based solely on its ability to generate cash or to be sold to generate cash</a:t>
            </a:r>
          </a:p>
          <a:p>
            <a:r>
              <a:rPr lang="en-US" dirty="0">
                <a:latin typeface="+mn-lt"/>
                <a:cs typeface="+mn-cs"/>
              </a:rPr>
              <a:t> </a:t>
            </a:r>
          </a:p>
          <a:p>
            <a:r>
              <a:rPr lang="en-US" b="1" u="sng" dirty="0">
                <a:latin typeface="+mn-lt"/>
                <a:cs typeface="+mn-cs"/>
              </a:rPr>
              <a:t>Held primarily for income or profit</a:t>
            </a:r>
            <a:endParaRPr lang="en-US" dirty="0">
              <a:latin typeface="+mn-lt"/>
              <a:cs typeface="+mn-cs"/>
            </a:endParaRPr>
          </a:p>
          <a:p>
            <a:r>
              <a:rPr lang="en-US" dirty="0">
                <a:latin typeface="+mn-lt"/>
                <a:cs typeface="+mn-cs"/>
              </a:rPr>
              <a:t>A government acquires an investment with the expectation of future income or profit.  Evidence that a government holds an asset for income or profit also may be found in the fund that reports the asset.</a:t>
            </a:r>
          </a:p>
          <a:p>
            <a:r>
              <a:rPr lang="en-US" b="1" dirty="0">
                <a:latin typeface="+mn-lt"/>
                <a:cs typeface="+mn-cs"/>
              </a:rPr>
              <a:t> </a:t>
            </a:r>
            <a:endParaRPr lang="en-US" dirty="0">
              <a:latin typeface="+mn-lt"/>
              <a:cs typeface="+mn-cs"/>
            </a:endParaRPr>
          </a:p>
          <a:p>
            <a:r>
              <a:rPr lang="en-US" b="1" u="sng" dirty="0">
                <a:latin typeface="+mn-lt"/>
                <a:cs typeface="+mn-cs"/>
              </a:rPr>
              <a:t>Present service capacity</a:t>
            </a:r>
            <a:endParaRPr lang="en-US" dirty="0">
              <a:latin typeface="+mn-lt"/>
              <a:cs typeface="+mn-cs"/>
            </a:endParaRPr>
          </a:p>
          <a:p>
            <a:r>
              <a:rPr lang="en-US" dirty="0">
                <a:latin typeface="+mn-lt"/>
                <a:cs typeface="+mn-cs"/>
              </a:rPr>
              <a:t>Paragraph 65 states that investments indirectly enable a government to provide services.  Assets are resources with present service capacity that a government presently controls.  Present service capacity refers to a government’s mission to provide services.  While capital assets provide services directly, investments do not.  Rather, investments are valuable to a government because investments can be used to pay for goods or services that in turn are used to provide services directly to its citizens.  For example, if converted to cash, an investment may allow a government to acquire or construct a capital asset, such as a bridge.  The bridge is used to provide services to the government’s constituency.</a:t>
            </a:r>
          </a:p>
          <a:p>
            <a:endParaRPr lang="en-US" dirty="0"/>
          </a:p>
        </p:txBody>
      </p:sp>
    </p:spTree>
    <p:extLst>
      <p:ext uri="{BB962C8B-B14F-4D97-AF65-F5344CB8AC3E}">
        <p14:creationId xmlns:p14="http://schemas.microsoft.com/office/powerpoint/2010/main" val="73461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cs typeface="+mn-cs"/>
              </a:rPr>
              <a:t>Explain </a:t>
            </a:r>
            <a:r>
              <a:rPr lang="en-US" dirty="0">
                <a:latin typeface="+mn-lt"/>
                <a:cs typeface="+mn-cs"/>
              </a:rPr>
              <a:t>that there are certain investments that are specifically </a:t>
            </a:r>
            <a:r>
              <a:rPr lang="en-US" i="1" dirty="0">
                <a:latin typeface="+mn-lt"/>
                <a:cs typeface="+mn-cs"/>
              </a:rPr>
              <a:t>not </a:t>
            </a:r>
            <a:r>
              <a:rPr lang="en-US" dirty="0">
                <a:latin typeface="+mn-lt"/>
                <a:cs typeface="+mn-cs"/>
              </a:rPr>
              <a:t>measured at fair value.  These are the “limited exceptions” referred to on a previous slide.  The first 7 items are those limited exceptions and can be found in GASB 72.69.</a:t>
            </a:r>
          </a:p>
          <a:p>
            <a:r>
              <a:rPr lang="en-US" dirty="0">
                <a:latin typeface="+mn-lt"/>
                <a:cs typeface="+mn-cs"/>
              </a:rPr>
              <a:t> </a:t>
            </a:r>
          </a:p>
          <a:p>
            <a:r>
              <a:rPr lang="en-US" dirty="0">
                <a:latin typeface="+mn-lt"/>
                <a:cs typeface="+mn-cs"/>
              </a:rPr>
              <a:t>The last two items represent another change made by GASB 72.  The following are required to be accounted for at acquisition value:</a:t>
            </a:r>
          </a:p>
          <a:p>
            <a:pPr marL="171707" indent="-171707">
              <a:buFont typeface="Arial" panose="020B0604020202020204" pitchFamily="34" charset="0"/>
              <a:buChar char="•"/>
            </a:pPr>
            <a:r>
              <a:rPr lang="en-US" dirty="0">
                <a:latin typeface="+mn-lt"/>
                <a:cs typeface="+mn-cs"/>
              </a:rPr>
              <a:t>Donated capital assets, as provided in GASB 34.18</a:t>
            </a:r>
          </a:p>
          <a:p>
            <a:pPr marL="171707" indent="-171707">
              <a:buFont typeface="Arial" panose="020B0604020202020204" pitchFamily="34" charset="0"/>
              <a:buChar char="•"/>
            </a:pPr>
            <a:r>
              <a:rPr lang="en-US" dirty="0">
                <a:latin typeface="+mn-lt"/>
                <a:cs typeface="+mn-cs"/>
              </a:rPr>
              <a:t>Donated works of art, historical treasures, and similar assets, as provided in GASB 34.27</a:t>
            </a:r>
          </a:p>
          <a:p>
            <a:pPr marL="171707" indent="-171707">
              <a:buFont typeface="Arial" panose="020B0604020202020204" pitchFamily="34" charset="0"/>
              <a:buChar char="•"/>
            </a:pPr>
            <a:r>
              <a:rPr lang="en-US" dirty="0">
                <a:latin typeface="+mn-lt"/>
                <a:cs typeface="+mn-cs"/>
              </a:rPr>
              <a:t>Capital assets that a government receives in a service concession arrangement, as provided in GASB 60.9</a:t>
            </a:r>
          </a:p>
          <a:p>
            <a:r>
              <a:rPr lang="en-US" dirty="0">
                <a:latin typeface="+mn-lt"/>
                <a:cs typeface="+mn-cs"/>
              </a:rPr>
              <a:t> </a:t>
            </a:r>
          </a:p>
          <a:p>
            <a:r>
              <a:rPr lang="en-US" dirty="0">
                <a:latin typeface="+mn-lt"/>
                <a:cs typeface="+mn-cs"/>
              </a:rPr>
              <a:t>GASB 72.79 also defines acquisition value as:  </a:t>
            </a:r>
            <a:r>
              <a:rPr lang="en-US" i="1" dirty="0">
                <a:latin typeface="+mn-lt"/>
                <a:cs typeface="+mn-cs"/>
              </a:rPr>
              <a:t>The price that would be paid to acquire an asset with equivalent service potential in an orderly market transaction at the acquisition date, or the amount at which a liability could be liquidated with the counterparty at the acquisition date.</a:t>
            </a:r>
            <a:endParaRPr lang="en-US" dirty="0">
              <a:latin typeface="+mn-lt"/>
              <a:cs typeface="+mn-cs"/>
            </a:endParaRPr>
          </a:p>
          <a:p>
            <a:endParaRPr lang="en-US" dirty="0"/>
          </a:p>
        </p:txBody>
      </p:sp>
    </p:spTree>
    <p:extLst>
      <p:ext uri="{BB962C8B-B14F-4D97-AF65-F5344CB8AC3E}">
        <p14:creationId xmlns:p14="http://schemas.microsoft.com/office/powerpoint/2010/main" val="296440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746250" y="588963"/>
            <a:ext cx="3527425" cy="2646362"/>
          </a:xfrm>
          <a:ln/>
        </p:spPr>
      </p:sp>
      <p:sp>
        <p:nvSpPr>
          <p:cNvPr id="83972" name="Rectangle 3"/>
          <p:cNvSpPr>
            <a:spLocks noGrp="1" noChangeArrowheads="1"/>
          </p:cNvSpPr>
          <p:nvPr>
            <p:ph type="body" idx="1"/>
          </p:nvPr>
        </p:nvSpPr>
        <p:spPr>
          <a:xfrm>
            <a:off x="501653" y="3331683"/>
            <a:ext cx="6019798" cy="5193496"/>
          </a:xfrm>
          <a:ln/>
        </p:spPr>
        <p:txBody>
          <a:bodyPr>
            <a:normAutofit fontScale="55000" lnSpcReduction="20000"/>
          </a:bodyPr>
          <a:lstStyle/>
          <a:p>
            <a:r>
              <a:rPr lang="en-US" b="1" dirty="0">
                <a:latin typeface="+mn-lt"/>
                <a:cs typeface="+mn-cs"/>
              </a:rPr>
              <a:t>Tell </a:t>
            </a:r>
            <a:r>
              <a:rPr lang="en-US" dirty="0">
                <a:latin typeface="+mn-lt"/>
                <a:cs typeface="+mn-cs"/>
              </a:rPr>
              <a:t>participants that classification within the fair value hierarchy prescribed by GASB 72 is one of the most significant issues related to fair value because more extensive disclosures are required for those fair value measurements classified within Level 3, although additional disclosures for the other levels are required as well.  In addition, it impacts valuation as we will see in the next section since observable inputs must be utilized if they are available. </a:t>
            </a:r>
          </a:p>
          <a:p>
            <a:endParaRPr lang="en-US" b="1" dirty="0">
              <a:latin typeface="+mn-lt"/>
              <a:cs typeface="+mn-cs"/>
            </a:endParaRPr>
          </a:p>
          <a:p>
            <a:r>
              <a:rPr lang="en-US" b="1" dirty="0">
                <a:latin typeface="+mn-lt"/>
                <a:cs typeface="+mn-cs"/>
              </a:rPr>
              <a:t>State </a:t>
            </a:r>
            <a:r>
              <a:rPr lang="en-US" dirty="0">
                <a:latin typeface="+mn-lt"/>
                <a:cs typeface="+mn-cs"/>
              </a:rPr>
              <a:t>that with respect to determining fair value measurements, governments use inputs, either directly (e.g. security price of the same or similar security) or indirectly (e.g. within models).</a:t>
            </a:r>
            <a:r>
              <a:rPr lang="en-US" b="1" dirty="0">
                <a:latin typeface="+mn-lt"/>
                <a:cs typeface="+mn-cs"/>
              </a:rPr>
              <a:t> </a:t>
            </a:r>
            <a:r>
              <a:rPr lang="en-US" dirty="0">
                <a:latin typeface="+mn-lt"/>
                <a:cs typeface="+mn-cs"/>
              </a:rPr>
              <a:t> </a:t>
            </a:r>
          </a:p>
          <a:p>
            <a:endParaRPr lang="en-US" b="1" dirty="0">
              <a:latin typeface="+mn-lt"/>
              <a:cs typeface="+mn-cs"/>
            </a:endParaRPr>
          </a:p>
          <a:p>
            <a:r>
              <a:rPr lang="en-US" b="1" dirty="0">
                <a:latin typeface="+mn-lt"/>
                <a:cs typeface="+mn-cs"/>
              </a:rPr>
              <a:t>Remind </a:t>
            </a:r>
            <a:r>
              <a:rPr lang="en-US" dirty="0">
                <a:latin typeface="+mn-lt"/>
                <a:cs typeface="+mn-cs"/>
              </a:rPr>
              <a:t>participants</a:t>
            </a:r>
            <a:r>
              <a:rPr lang="en-US" b="1" dirty="0">
                <a:latin typeface="+mn-lt"/>
                <a:cs typeface="+mn-cs"/>
              </a:rPr>
              <a:t> </a:t>
            </a:r>
            <a:r>
              <a:rPr lang="en-US" dirty="0">
                <a:latin typeface="+mn-lt"/>
                <a:cs typeface="+mn-cs"/>
              </a:rPr>
              <a:t>that these inputs should be based on assumptions that market participants would use in pricing the asset or liability.  The inputs include assumptions about risk (i.e. risks inherent in a particular valuation technique; and/ or risks inherent in the inputs to the valuation technique).</a:t>
            </a:r>
          </a:p>
          <a:p>
            <a:endParaRPr lang="en-US" dirty="0">
              <a:latin typeface="+mn-lt"/>
              <a:cs typeface="+mn-cs"/>
            </a:endParaRPr>
          </a:p>
          <a:p>
            <a:r>
              <a:rPr lang="en-US" b="1" dirty="0">
                <a:latin typeface="+mn-lt"/>
                <a:cs typeface="+mn-cs"/>
              </a:rPr>
              <a:t>State </a:t>
            </a:r>
            <a:r>
              <a:rPr lang="en-US" dirty="0">
                <a:latin typeface="+mn-lt"/>
                <a:cs typeface="+mn-cs"/>
              </a:rPr>
              <a:t>inputs may be observable or unobservable:</a:t>
            </a:r>
          </a:p>
          <a:p>
            <a:pPr marL="171707" indent="-171707">
              <a:buFont typeface="Arial" panose="020B0604020202020204" pitchFamily="34" charset="0"/>
              <a:buChar char="•"/>
            </a:pPr>
            <a:r>
              <a:rPr lang="en-US" i="1" dirty="0">
                <a:latin typeface="+mn-lt"/>
                <a:cs typeface="+mn-cs"/>
              </a:rPr>
              <a:t>Observable inputs</a:t>
            </a:r>
            <a:r>
              <a:rPr lang="en-US" b="1" dirty="0">
                <a:latin typeface="+mn-lt"/>
                <a:cs typeface="+mn-cs"/>
              </a:rPr>
              <a:t> – </a:t>
            </a:r>
            <a:r>
              <a:rPr lang="en-US" dirty="0">
                <a:latin typeface="+mn-lt"/>
                <a:cs typeface="+mn-cs"/>
              </a:rPr>
              <a:t>reflect assumptions market participants would use in pricing the asset or liability developed based on market data obtained from independent sources</a:t>
            </a:r>
          </a:p>
          <a:p>
            <a:pPr marL="171707" indent="-171707">
              <a:buFont typeface="Arial" panose="020B0604020202020204" pitchFamily="34" charset="0"/>
              <a:buChar char="•"/>
            </a:pPr>
            <a:r>
              <a:rPr lang="en-US" i="1" dirty="0">
                <a:latin typeface="+mn-lt"/>
                <a:cs typeface="+mn-cs"/>
              </a:rPr>
              <a:t>Unobservable inputs</a:t>
            </a:r>
            <a:r>
              <a:rPr lang="en-US" b="1" dirty="0">
                <a:latin typeface="+mn-lt"/>
                <a:cs typeface="+mn-cs"/>
              </a:rPr>
              <a:t> – </a:t>
            </a:r>
            <a:r>
              <a:rPr lang="en-US" dirty="0">
                <a:latin typeface="+mn-lt"/>
                <a:cs typeface="+mn-cs"/>
              </a:rPr>
              <a:t>reflect the government’s own assumptions about the assumptions market participants would use in pricing the asset or liability developed based on the best information available in the circumstances</a:t>
            </a:r>
          </a:p>
          <a:p>
            <a:endParaRPr lang="en-US" dirty="0">
              <a:latin typeface="+mn-lt"/>
              <a:cs typeface="+mn-cs"/>
            </a:endParaRPr>
          </a:p>
          <a:p>
            <a:r>
              <a:rPr lang="en-US" b="1" dirty="0">
                <a:latin typeface="+mn-lt"/>
                <a:cs typeface="+mn-cs"/>
              </a:rPr>
              <a:t>State </a:t>
            </a:r>
            <a:r>
              <a:rPr lang="en-US" dirty="0">
                <a:latin typeface="+mn-lt"/>
                <a:cs typeface="+mn-cs"/>
              </a:rPr>
              <a:t>that identification of whether inputs are observable or unobservable inputs is a key distinction when determining where the input fits into the fair value hierarchy.</a:t>
            </a:r>
          </a:p>
          <a:p>
            <a:endParaRPr lang="en-US" b="1" dirty="0">
              <a:latin typeface="+mn-lt"/>
              <a:cs typeface="+mn-cs"/>
            </a:endParaRPr>
          </a:p>
          <a:p>
            <a:r>
              <a:rPr lang="en-US" b="1" dirty="0">
                <a:latin typeface="+mn-lt"/>
                <a:cs typeface="+mn-cs"/>
              </a:rPr>
              <a:t>Explain </a:t>
            </a:r>
            <a:r>
              <a:rPr lang="en-US" dirty="0">
                <a:latin typeface="+mn-lt"/>
                <a:cs typeface="+mn-cs"/>
              </a:rPr>
              <a:t>that the fair value hierarchy prescribed by GASB 72 prioritizes the inputs to valuation techniques used to measure fair value into three broad levels; highest priority given to quoted market prices (unadjusted) in active markets for identical assets or liabilities (Level 1) and the lowest priority to unobservable inputs (Level 3).</a:t>
            </a:r>
          </a:p>
          <a:p>
            <a:endParaRPr lang="en-US" dirty="0">
              <a:latin typeface="+mn-lt"/>
              <a:cs typeface="+mn-cs"/>
            </a:endParaRPr>
          </a:p>
          <a:p>
            <a:r>
              <a:rPr lang="en-US" b="1" dirty="0">
                <a:latin typeface="+mn-lt"/>
                <a:cs typeface="+mn-cs"/>
              </a:rPr>
              <a:t>Highlight </a:t>
            </a:r>
            <a:r>
              <a:rPr lang="en-US" dirty="0">
                <a:latin typeface="+mn-lt"/>
                <a:cs typeface="+mn-cs"/>
              </a:rPr>
              <a:t>that valuation techniques shall maximize use of observable inputs and minimize use of unobservable inputs.  We will discuss this in more detail in the next section. </a:t>
            </a:r>
          </a:p>
          <a:p>
            <a:endParaRPr lang="en-US" b="1" dirty="0">
              <a:latin typeface="+mn-lt"/>
              <a:cs typeface="+mn-cs"/>
            </a:endParaRPr>
          </a:p>
          <a:p>
            <a:r>
              <a:rPr lang="en-US" b="1" dirty="0">
                <a:latin typeface="+mn-lt"/>
                <a:cs typeface="+mn-cs"/>
              </a:rPr>
              <a:t>Summarize </a:t>
            </a:r>
            <a:r>
              <a:rPr lang="en-US" dirty="0">
                <a:latin typeface="+mn-lt"/>
                <a:cs typeface="+mn-cs"/>
              </a:rPr>
              <a:t>the various levels within the hierarchy using the slide and the information below:</a:t>
            </a:r>
          </a:p>
          <a:p>
            <a:endParaRPr lang="en-US" u="sng" dirty="0">
              <a:latin typeface="+mn-lt"/>
              <a:cs typeface="+mn-cs"/>
            </a:endParaRPr>
          </a:p>
          <a:p>
            <a:r>
              <a:rPr lang="en-US" u="sng" dirty="0">
                <a:latin typeface="+mn-lt"/>
                <a:cs typeface="+mn-cs"/>
              </a:rPr>
              <a:t>Level 1</a:t>
            </a:r>
            <a:r>
              <a:rPr lang="en-US" dirty="0">
                <a:latin typeface="+mn-lt"/>
                <a:cs typeface="+mn-cs"/>
              </a:rPr>
              <a:t> </a:t>
            </a:r>
          </a:p>
          <a:p>
            <a:r>
              <a:rPr lang="en-US" dirty="0">
                <a:latin typeface="+mn-lt"/>
                <a:cs typeface="+mn-cs"/>
              </a:rPr>
              <a:t>Level 1 inputs are quoted market prices (unadjusted) in active markets for identical assets or liabilities that the government can access at the measurement date.  A quoted market price in an active market provides the most reliable evidence of fair value and shall be used without adjustment, except in situations related to acceptable alternative pricing methods (e.g. matrix pricing) and situations in which significant events occur between the market close and the measurement date.</a:t>
            </a:r>
          </a:p>
          <a:p>
            <a:endParaRPr lang="en-US" u="sng" dirty="0">
              <a:latin typeface="+mn-lt"/>
              <a:cs typeface="+mn-cs"/>
            </a:endParaRPr>
          </a:p>
          <a:p>
            <a:r>
              <a:rPr lang="en-US" u="sng" dirty="0">
                <a:latin typeface="+mn-lt"/>
                <a:cs typeface="+mn-cs"/>
              </a:rPr>
              <a:t>Level 2</a:t>
            </a:r>
            <a:r>
              <a:rPr lang="en-US" dirty="0">
                <a:latin typeface="+mn-lt"/>
                <a:cs typeface="+mn-cs"/>
              </a:rPr>
              <a:t> </a:t>
            </a:r>
          </a:p>
          <a:p>
            <a:r>
              <a:rPr lang="en-US" dirty="0">
                <a:latin typeface="+mn-lt"/>
                <a:cs typeface="+mn-cs"/>
              </a:rPr>
              <a:t>Level 2 inputs are inputs other than quoted market prices included within Level 1 that are observable for the asset or liability, either directly or indirectly and include:  (a) quoted prices for similar assets or liabilities in active markets; (b) quoted prices for identical or similar assets or liabilities in markets that are not active; (c) inputs other than quoted market prices that are observable for the asset or liability (e.g. interest rates, volatilities, yield curves, etc.); or (d) inputs that are derived principally from or corroborated by observable market data or other means.</a:t>
            </a:r>
          </a:p>
          <a:p>
            <a:endParaRPr lang="en-US" u="sng" dirty="0">
              <a:latin typeface="+mn-lt"/>
              <a:cs typeface="+mn-cs"/>
            </a:endParaRPr>
          </a:p>
          <a:p>
            <a:r>
              <a:rPr lang="en-US" u="sng" dirty="0">
                <a:latin typeface="+mn-lt"/>
                <a:cs typeface="+mn-cs"/>
              </a:rPr>
              <a:t>Level 3</a:t>
            </a:r>
            <a:r>
              <a:rPr lang="en-US" dirty="0">
                <a:latin typeface="+mn-lt"/>
                <a:cs typeface="+mn-cs"/>
              </a:rPr>
              <a:t> </a:t>
            </a:r>
          </a:p>
          <a:p>
            <a:r>
              <a:rPr lang="en-US" dirty="0">
                <a:latin typeface="+mn-lt"/>
                <a:cs typeface="+mn-cs"/>
              </a:rPr>
              <a:t>Level 3 inputs are unobservable inputs for the asset or liability.  Unobservable inputs shall be used to measure fair value to the extent that observable inputs are not available, thereby allowing for situations in which there is little, if any, market activity for the asset or liability at the measurement date.  However, they still should reflect the government’s own assumptions about the assumptions that market participants would use in pricing the asset or liability.</a:t>
            </a:r>
          </a:p>
          <a:p>
            <a:endParaRPr lang="en-US" dirty="0">
              <a:latin typeface="+mn-lt"/>
              <a:cs typeface="+mn-cs"/>
            </a:endParaRPr>
          </a:p>
          <a:p>
            <a:r>
              <a:rPr lang="en-US" b="1" dirty="0">
                <a:latin typeface="+mn-lt"/>
                <a:cs typeface="+mn-cs"/>
              </a:rPr>
              <a:t>State</a:t>
            </a:r>
            <a:r>
              <a:rPr lang="en-US" dirty="0">
                <a:latin typeface="+mn-lt"/>
                <a:cs typeface="+mn-cs"/>
              </a:rPr>
              <a:t> in determining the level of the fair-value measurement itself, the lowest-level input that is significant to the fair-value measurement determines the hierarchy level of the measurement.  The lowest-level-significant-input assumption will mean that many fair-value measurements of non-financial assets and asset groups or reporting units will be Level 3 measurements because of their reliance on Level 3 inputs, such as forecasts of the reporting unit’s or assets group’s future cash flows.</a:t>
            </a:r>
            <a:endParaRPr lang="en-US" dirty="0"/>
          </a:p>
        </p:txBody>
      </p:sp>
    </p:spTree>
    <p:extLst>
      <p:ext uri="{BB962C8B-B14F-4D97-AF65-F5344CB8AC3E}">
        <p14:creationId xmlns:p14="http://schemas.microsoft.com/office/powerpoint/2010/main" val="299315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229600" cy="640080"/>
          </a:xfrm>
        </p:spPr>
        <p:txBody>
          <a:bodyPr/>
          <a:lstStyle/>
          <a:p>
            <a:r>
              <a:rPr lang="en-US"/>
              <a:t>Click to edit Master title style</a:t>
            </a:r>
          </a:p>
        </p:txBody>
      </p:sp>
      <p:sp>
        <p:nvSpPr>
          <p:cNvPr id="4" name="Content Placeholder 3"/>
          <p:cNvSpPr>
            <a:spLocks noGrp="1"/>
          </p:cNvSpPr>
          <p:nvPr>
            <p:ph sz="quarter" idx="10"/>
          </p:nvPr>
        </p:nvSpPr>
        <p:spPr>
          <a:xfrm>
            <a:off x="457201" y="1276352"/>
            <a:ext cx="8240573"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745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338D"/>
        </a:solid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035175" y="768096"/>
            <a:ext cx="6400800" cy="1045464"/>
          </a:xfrm>
        </p:spPr>
        <p:txBody>
          <a:bodyPr anchor="t" anchorCtr="0"/>
          <a:lstStyle>
            <a:lvl1pPr algn="l">
              <a:defRPr sz="7200">
                <a:solidFill>
                  <a:schemeClr val="bg1"/>
                </a:solidFill>
                <a:latin typeface="KPMG Light" panose="020B0403030202040204" pitchFamily="34" charset="0"/>
              </a:defRPr>
            </a:lvl1pPr>
          </a:lstStyle>
          <a:p>
            <a:endParaRPr lang="en-US" dirty="0"/>
          </a:p>
        </p:txBody>
      </p:sp>
      <p:sp>
        <p:nvSpPr>
          <p:cNvPr id="6" name="Content Placeholder 3"/>
          <p:cNvSpPr>
            <a:spLocks noGrp="1"/>
          </p:cNvSpPr>
          <p:nvPr>
            <p:ph sz="quarter" idx="10"/>
          </p:nvPr>
        </p:nvSpPr>
        <p:spPr>
          <a:xfrm>
            <a:off x="2034541" y="1908812"/>
            <a:ext cx="6408420" cy="4594225"/>
          </a:xfrm>
        </p:spPr>
        <p:txBody>
          <a:bodyPr/>
          <a:lstStyle>
            <a:lvl1pPr>
              <a:buClr>
                <a:schemeClr val="accent3">
                  <a:lumMod val="20000"/>
                  <a:lumOff val="80000"/>
                </a:schemeClr>
              </a:buClr>
              <a:defRPr>
                <a:solidFill>
                  <a:schemeClr val="bg1"/>
                </a:solidFill>
              </a:defRPr>
            </a:lvl1pPr>
            <a:lvl2pPr>
              <a:buClr>
                <a:schemeClr val="accent3">
                  <a:lumMod val="20000"/>
                  <a:lumOff val="80000"/>
                </a:schemeClr>
              </a:buClr>
              <a:defRPr>
                <a:solidFill>
                  <a:schemeClr val="bg1"/>
                </a:solidFill>
              </a:defRPr>
            </a:lvl2pPr>
            <a:lvl3pPr>
              <a:buClr>
                <a:schemeClr val="accent3">
                  <a:lumMod val="20000"/>
                  <a:lumOff val="80000"/>
                </a:schemeClr>
              </a:buClr>
              <a:defRPr>
                <a:solidFill>
                  <a:schemeClr val="bg1"/>
                </a:solidFill>
              </a:defRPr>
            </a:lvl3pPr>
            <a:lvl4pPr>
              <a:buClr>
                <a:schemeClr val="accent3">
                  <a:lumMod val="20000"/>
                  <a:lumOff val="80000"/>
                </a:schemeClr>
              </a:buClr>
              <a:defRPr>
                <a:solidFill>
                  <a:schemeClr val="bg1"/>
                </a:solidFill>
              </a:defRPr>
            </a:lvl4pPr>
            <a:lvl5pPr>
              <a:buClr>
                <a:schemeClr val="accent3">
                  <a:lumMod val="20000"/>
                  <a:lumOff val="80000"/>
                </a:schemeClr>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5EB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161180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Font Guida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graphicFrame>
        <p:nvGraphicFramePr>
          <p:cNvPr id="6" name="Table 5"/>
          <p:cNvGraphicFramePr>
            <a:graphicFrameLocks noGrp="1"/>
          </p:cNvGraphicFramePr>
          <p:nvPr userDrawn="1">
            <p:extLst/>
          </p:nvPr>
        </p:nvGraphicFramePr>
        <p:xfrm>
          <a:off x="1318260" y="1427480"/>
          <a:ext cx="6553200" cy="3200400"/>
        </p:xfrm>
        <a:graphic>
          <a:graphicData uri="http://schemas.openxmlformats.org/drawingml/2006/table">
            <a:tbl>
              <a:tblPr firstRow="1" bandRow="1">
                <a:tableStyleId>{5940675A-B579-460E-94D1-54222C63F5DA}</a:tableStyleId>
              </a:tblPr>
              <a:tblGrid>
                <a:gridCol w="2396014">
                  <a:extLst>
                    <a:ext uri="{9D8B030D-6E8A-4147-A177-3AD203B41FA5}">
                      <a16:colId xmlns:a16="http://schemas.microsoft.com/office/drawing/2014/main" val="20000"/>
                    </a:ext>
                  </a:extLst>
                </a:gridCol>
                <a:gridCol w="4157186">
                  <a:extLst>
                    <a:ext uri="{9D8B030D-6E8A-4147-A177-3AD203B41FA5}">
                      <a16:colId xmlns:a16="http://schemas.microsoft.com/office/drawing/2014/main" val="20001"/>
                    </a:ext>
                  </a:extLst>
                </a:gridCol>
              </a:tblGrid>
              <a:tr h="293623">
                <a:tc>
                  <a:txBody>
                    <a:bodyPr/>
                    <a:lstStyle/>
                    <a:p>
                      <a:r>
                        <a:rPr lang="en-US" sz="2400" dirty="0">
                          <a:solidFill>
                            <a:srgbClr val="00338D"/>
                          </a:solidFill>
                        </a:rPr>
                        <a:t>Arial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a:t>Use for everything except titles and slide headers (including charts, graphics, text)</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433889">
                <a:tc>
                  <a:txBody>
                    <a:bodyPr/>
                    <a:lstStyle/>
                    <a:p>
                      <a:r>
                        <a:rPr lang="en-US" sz="2400" b="0" kern="1200" dirty="0">
                          <a:solidFill>
                            <a:srgbClr val="00338D"/>
                          </a:solidFill>
                          <a:latin typeface="+mj-lt"/>
                          <a:ea typeface="+mn-ea"/>
                          <a:cs typeface="+mn-cs"/>
                        </a:rPr>
                        <a:t>KPMG Extra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Use for title slide and main headers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51932">
                <a:tc>
                  <a:txBody>
                    <a:bodyPr/>
                    <a:lstStyle/>
                    <a:p>
                      <a:r>
                        <a:rPr lang="en-US" sz="2400" b="0" i="1" dirty="0">
                          <a:solidFill>
                            <a:srgbClr val="00338D"/>
                          </a:solidFill>
                          <a:latin typeface="KPMG Extralight"/>
                        </a:rPr>
                        <a:t>KPMG Extra Light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Use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3889">
                <a:tc>
                  <a:txBody>
                    <a:bodyPr/>
                    <a:lstStyle/>
                    <a:p>
                      <a:r>
                        <a:rPr lang="en-US" sz="2400" b="0" dirty="0">
                          <a:solidFill>
                            <a:srgbClr val="00338D"/>
                          </a:solidFill>
                          <a:latin typeface="KPMG Light" panose="020B0403030202040204" pitchFamily="34" charset="0"/>
                        </a:rPr>
                        <a:t>KPMG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3889">
                <a:tc>
                  <a:txBody>
                    <a:bodyPr/>
                    <a:lstStyle/>
                    <a:p>
                      <a:r>
                        <a:rPr lang="en-US" sz="2400" b="0" i="1" dirty="0">
                          <a:solidFill>
                            <a:srgbClr val="00338D"/>
                          </a:solidFill>
                          <a:latin typeface="KPMG Light" panose="020B0403030202040204" pitchFamily="34" charset="0"/>
                        </a:rPr>
                        <a:t>KPMG Light</a:t>
                      </a:r>
                      <a:r>
                        <a:rPr lang="en-US" sz="2400" b="0" i="1" baseline="0" dirty="0">
                          <a:solidFill>
                            <a:srgbClr val="00338D"/>
                          </a:solidFill>
                          <a:latin typeface="KPMG Light" panose="020B04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1932">
                <a:tc>
                  <a:txBody>
                    <a:bodyPr/>
                    <a:lstStyle/>
                    <a:p>
                      <a:r>
                        <a:rPr lang="en-US" sz="2400" b="0" dirty="0">
                          <a:solidFill>
                            <a:srgbClr val="00338D"/>
                          </a:solidFill>
                          <a:latin typeface="KPMG Thin" panose="020B0203030202040204" pitchFamily="34" charset="0"/>
                        </a:rPr>
                        <a:t>KPMG Thin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33889">
                <a:tc>
                  <a:txBody>
                    <a:bodyPr/>
                    <a:lstStyle/>
                    <a:p>
                      <a:r>
                        <a:rPr lang="en-US" sz="2400" b="0" i="1" dirty="0">
                          <a:solidFill>
                            <a:srgbClr val="00338D"/>
                          </a:solidFill>
                          <a:latin typeface="KPMG Thin" panose="020B0203030202040204" pitchFamily="34" charset="0"/>
                        </a:rPr>
                        <a:t>KPMG Thin</a:t>
                      </a:r>
                      <a:r>
                        <a:rPr lang="en-US" sz="2400" b="0" i="1" baseline="0" dirty="0">
                          <a:solidFill>
                            <a:srgbClr val="00338D"/>
                          </a:solidFill>
                          <a:latin typeface="KPMG Thin" panose="020B02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60693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9" name="object 3"/>
          <p:cNvSpPr/>
          <p:nvPr userDrawn="1"/>
        </p:nvSpPr>
        <p:spPr>
          <a:xfrm>
            <a:off x="3"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sz="1050" dirty="0">
              <a:solidFill>
                <a:srgbClr val="000000"/>
              </a:solidFill>
              <a:latin typeface="Arial" panose="020B0604020202020204" pitchFamily="34" charset="0"/>
              <a:cs typeface="+mn-cs"/>
              <a:sym typeface="Arial" panose="020B0604020202020204" pitchFamily="34" charset="0"/>
            </a:endParaRPr>
          </a:p>
        </p:txBody>
      </p:sp>
      <p:sp>
        <p:nvSpPr>
          <p:cNvPr id="10" name="Text Placeholder 2"/>
          <p:cNvSpPr>
            <a:spLocks noGrp="1"/>
          </p:cNvSpPr>
          <p:nvPr>
            <p:ph type="body" sz="quarter" idx="11"/>
          </p:nvPr>
        </p:nvSpPr>
        <p:spPr>
          <a:xfrm>
            <a:off x="1584001" y="4587244"/>
            <a:ext cx="6815463" cy="846000"/>
          </a:xfrm>
        </p:spPr>
        <p:txBody>
          <a:bodyPr/>
          <a:lstStyle>
            <a:lvl1pPr>
              <a:buFontTx/>
              <a:buNone/>
              <a:defRPr sz="825" b="0">
                <a:solidFill>
                  <a:schemeClr val="bg1">
                    <a:lumMod val="65000"/>
                  </a:schemeClr>
                </a:solidFill>
              </a:defRPr>
            </a:lvl1pPr>
            <a:lvl2pPr marL="0" indent="0">
              <a:buFontTx/>
              <a:buNone/>
              <a:tabLst>
                <a:tab pos="45244" algn="l"/>
              </a:tabLst>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dirty="0"/>
              <a:t>Click to edit Master text styles</a:t>
            </a:r>
          </a:p>
          <a:p>
            <a:pPr lvl="1"/>
            <a:r>
              <a:rPr lang="en-US" noProof="0" dirty="0"/>
              <a:t>Second level</a:t>
            </a:r>
          </a:p>
        </p:txBody>
      </p:sp>
      <p:sp>
        <p:nvSpPr>
          <p:cNvPr id="16" name="Text Placeholder 2"/>
          <p:cNvSpPr>
            <a:spLocks noGrp="1"/>
          </p:cNvSpPr>
          <p:nvPr>
            <p:ph type="body" sz="quarter" idx="12"/>
          </p:nvPr>
        </p:nvSpPr>
        <p:spPr>
          <a:xfrm>
            <a:off x="1584001" y="5634832"/>
            <a:ext cx="6815463" cy="169277"/>
          </a:xfrm>
        </p:spPr>
        <p:txBody>
          <a:bodyPr>
            <a:noAutofit/>
          </a:bodyPr>
          <a:lstStyle>
            <a:lvl1pPr marL="0" indent="0">
              <a:buFontTx/>
              <a:buNone/>
              <a:defRPr sz="825" b="0">
                <a:solidFill>
                  <a:schemeClr val="bg1">
                    <a:lumMod val="65000"/>
                  </a:schemeClr>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dirty="0"/>
              <a:t>Click to edit Master text styles</a:t>
            </a:r>
          </a:p>
        </p:txBody>
      </p:sp>
      <p:sp>
        <p:nvSpPr>
          <p:cNvPr id="17" name="Text Placeholder 2"/>
          <p:cNvSpPr>
            <a:spLocks noGrp="1"/>
          </p:cNvSpPr>
          <p:nvPr>
            <p:ph type="body" sz="quarter" idx="13"/>
          </p:nvPr>
        </p:nvSpPr>
        <p:spPr>
          <a:xfrm>
            <a:off x="1584001" y="3539658"/>
            <a:ext cx="6815463" cy="846000"/>
          </a:xfrm>
        </p:spPr>
        <p:txBody>
          <a:bodyPr/>
          <a:lstStyle>
            <a:lvl1pPr>
              <a:buFontTx/>
              <a:buNone/>
              <a:defRPr sz="825" b="0">
                <a:solidFill>
                  <a:schemeClr val="bg1">
                    <a:lumMod val="65000"/>
                  </a:schemeClr>
                </a:solidFill>
              </a:defRPr>
            </a:lvl1pPr>
            <a:lvl2pPr marL="0" indent="0">
              <a:buFontTx/>
              <a:buNone/>
              <a:defRPr sz="82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dirty="0"/>
              <a:t>Click to edit Master text styles</a:t>
            </a:r>
          </a:p>
          <a:p>
            <a:pPr lvl="1"/>
            <a:r>
              <a:rPr lang="en-US" noProof="0" dirty="0"/>
              <a:t>Second level</a:t>
            </a:r>
          </a:p>
        </p:txBody>
      </p:sp>
      <p:sp>
        <p:nvSpPr>
          <p:cNvPr id="18" name="Text Placeholder 2"/>
          <p:cNvSpPr>
            <a:spLocks noGrp="1"/>
          </p:cNvSpPr>
          <p:nvPr>
            <p:ph type="body" sz="quarter" idx="14"/>
          </p:nvPr>
        </p:nvSpPr>
        <p:spPr>
          <a:xfrm>
            <a:off x="1584001" y="3187907"/>
            <a:ext cx="2411738" cy="119064"/>
          </a:xfrm>
        </p:spPr>
        <p:txBody>
          <a:bodyPr/>
          <a:lstStyle>
            <a:lvl1pPr>
              <a:buFontTx/>
              <a:buNone/>
              <a:defRPr sz="900" b="1">
                <a:solidFill>
                  <a:schemeClr val="tx2"/>
                </a:solidFill>
              </a:defRPr>
            </a:lvl1pPr>
            <a:lvl2pPr>
              <a:buFontTx/>
              <a:buNone/>
              <a:defRPr sz="675" b="0">
                <a:solidFill>
                  <a:schemeClr val="bg1">
                    <a:lumMod val="65000"/>
                  </a:schemeClr>
                </a:solidFill>
              </a:defRPr>
            </a:lvl2pPr>
            <a:lvl3pPr marL="0" indent="0">
              <a:buFontTx/>
              <a:buNone/>
              <a:defRPr sz="675" b="0">
                <a:solidFill>
                  <a:schemeClr val="bg1">
                    <a:lumMod val="65000"/>
                  </a:schemeClr>
                </a:solidFill>
              </a:defRPr>
            </a:lvl3pPr>
            <a:lvl4pPr marL="259200" indent="0">
              <a:buFontTx/>
              <a:buNone/>
              <a:defRPr sz="675" b="0">
                <a:solidFill>
                  <a:schemeClr val="bg1">
                    <a:lumMod val="65000"/>
                  </a:schemeClr>
                </a:solidFill>
              </a:defRPr>
            </a:lvl4pPr>
            <a:lvl5pPr marL="405000" indent="0">
              <a:buFontTx/>
              <a:buNone/>
              <a:defRPr sz="675" b="0">
                <a:solidFill>
                  <a:schemeClr val="bg1">
                    <a:lumMod val="65000"/>
                  </a:schemeClr>
                </a:solidFill>
              </a:defRPr>
            </a:lvl5pPr>
          </a:lstStyle>
          <a:p>
            <a:pPr lvl="0"/>
            <a:r>
              <a:rPr lang="en-US" noProof="0"/>
              <a:t>Click to edit Master text styles</a:t>
            </a:r>
          </a:p>
        </p:txBody>
      </p:sp>
      <p:sp>
        <p:nvSpPr>
          <p:cNvPr id="19" name="Freeform 19"/>
          <p:cNvSpPr>
            <a:spLocks noChangeAspect="1" noEditPoints="1"/>
          </p:cNvSpPr>
          <p:nvPr userDrawn="1"/>
        </p:nvSpPr>
        <p:spPr bwMode="auto">
          <a:xfrm>
            <a:off x="1549667"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9668" y="2585831"/>
            <a:ext cx="1892812" cy="384049"/>
          </a:xfrm>
          <a:prstGeom prst="rect">
            <a:avLst/>
          </a:prstGeom>
        </p:spPr>
      </p:pic>
    </p:spTree>
    <p:extLst>
      <p:ext uri="{BB962C8B-B14F-4D97-AF65-F5344CB8AC3E}">
        <p14:creationId xmlns:p14="http://schemas.microsoft.com/office/powerpoint/2010/main" val="646667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ilitator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17"/>
          <p:cNvSpPr>
            <a:spLocks noGrp="1"/>
          </p:cNvSpPr>
          <p:nvPr>
            <p:ph type="body" sz="quarter" idx="16" hasCustomPrompt="1"/>
          </p:nvPr>
        </p:nvSpPr>
        <p:spPr bwMode="gray">
          <a:xfrm>
            <a:off x="435052" y="4529848"/>
            <a:ext cx="2522156" cy="1143000"/>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7" name="Picture Placeholder 13"/>
          <p:cNvSpPr>
            <a:spLocks noGrp="1"/>
          </p:cNvSpPr>
          <p:nvPr>
            <p:ph type="pic" sz="quarter" idx="27" hasCustomPrompt="1"/>
          </p:nvPr>
        </p:nvSpPr>
        <p:spPr>
          <a:xfrm>
            <a:off x="462559" y="1882303"/>
            <a:ext cx="2474966" cy="2456234"/>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8" name="TextBox 7"/>
          <p:cNvSpPr txBox="1"/>
          <p:nvPr userDrawn="1"/>
        </p:nvSpPr>
        <p:spPr>
          <a:xfrm>
            <a:off x="446817" y="1444510"/>
            <a:ext cx="2522341"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b="1" dirty="0">
                <a:solidFill>
                  <a:prstClr val="white"/>
                </a:solidFill>
                <a:latin typeface="Arial" pitchFamily="34" charset="0"/>
                <a:cs typeface="Arial" pitchFamily="34" charset="0"/>
              </a:rPr>
              <a:t>Facilitator 1</a:t>
            </a:r>
          </a:p>
        </p:txBody>
      </p:sp>
      <p:sp>
        <p:nvSpPr>
          <p:cNvPr id="13" name="Text Placeholder 17"/>
          <p:cNvSpPr>
            <a:spLocks noGrp="1"/>
          </p:cNvSpPr>
          <p:nvPr>
            <p:ph type="body" sz="quarter" idx="28" hasCustomPrompt="1"/>
          </p:nvPr>
        </p:nvSpPr>
        <p:spPr bwMode="gray">
          <a:xfrm>
            <a:off x="3304711" y="4529848"/>
            <a:ext cx="2522156" cy="1143000"/>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14" name="Picture Placeholder 13"/>
          <p:cNvSpPr>
            <a:spLocks noGrp="1"/>
          </p:cNvSpPr>
          <p:nvPr>
            <p:ph type="pic" sz="quarter" idx="29" hasCustomPrompt="1"/>
          </p:nvPr>
        </p:nvSpPr>
        <p:spPr>
          <a:xfrm>
            <a:off x="3332218" y="1882303"/>
            <a:ext cx="2474966" cy="2456234"/>
          </a:xfrm>
          <a:solidFill>
            <a:schemeClr val="bg1">
              <a:lumMod val="75000"/>
            </a:schemeClr>
          </a:solidFill>
        </p:spPr>
        <p:txBody>
          <a:bodyPr/>
          <a:lstStyle>
            <a:lvl1pPr marL="0" indent="0" algn="ctr">
              <a:buNone/>
              <a:defRPr sz="1350" baseline="0">
                <a:solidFill>
                  <a:srgbClr val="00338D"/>
                </a:solidFill>
              </a:defRPr>
            </a:lvl1pPr>
          </a:lstStyle>
          <a:p>
            <a:r>
              <a:rPr lang="en-US" dirty="0"/>
              <a:t>Insert image or click icon to add picture</a:t>
            </a:r>
          </a:p>
        </p:txBody>
      </p:sp>
      <p:sp>
        <p:nvSpPr>
          <p:cNvPr id="15" name="TextBox 14"/>
          <p:cNvSpPr txBox="1"/>
          <p:nvPr userDrawn="1"/>
        </p:nvSpPr>
        <p:spPr>
          <a:xfrm>
            <a:off x="3316476" y="1444510"/>
            <a:ext cx="2522341"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b="1" dirty="0">
                <a:solidFill>
                  <a:prstClr val="white"/>
                </a:solidFill>
                <a:latin typeface="Arial" pitchFamily="34" charset="0"/>
                <a:cs typeface="Arial" pitchFamily="34" charset="0"/>
              </a:rPr>
              <a:t>Facilitator 2</a:t>
            </a:r>
          </a:p>
        </p:txBody>
      </p:sp>
      <p:sp>
        <p:nvSpPr>
          <p:cNvPr id="16" name="Text Placeholder 17"/>
          <p:cNvSpPr>
            <a:spLocks noGrp="1"/>
          </p:cNvSpPr>
          <p:nvPr>
            <p:ph type="body" sz="quarter" idx="30" hasCustomPrompt="1"/>
          </p:nvPr>
        </p:nvSpPr>
        <p:spPr bwMode="gray">
          <a:xfrm>
            <a:off x="6164644" y="4529848"/>
            <a:ext cx="2522156" cy="1143000"/>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17" name="Picture Placeholder 13"/>
          <p:cNvSpPr>
            <a:spLocks noGrp="1"/>
          </p:cNvSpPr>
          <p:nvPr>
            <p:ph type="pic" sz="quarter" idx="31" hasCustomPrompt="1"/>
          </p:nvPr>
        </p:nvSpPr>
        <p:spPr>
          <a:xfrm>
            <a:off x="6192151" y="1882303"/>
            <a:ext cx="2474966" cy="2456234"/>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18" name="TextBox 17"/>
          <p:cNvSpPr txBox="1"/>
          <p:nvPr userDrawn="1"/>
        </p:nvSpPr>
        <p:spPr>
          <a:xfrm>
            <a:off x="6176408" y="1444510"/>
            <a:ext cx="2522341"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b="1" dirty="0">
                <a:solidFill>
                  <a:prstClr val="white"/>
                </a:solidFill>
                <a:latin typeface="Arial" pitchFamily="34" charset="0"/>
                <a:cs typeface="Arial" pitchFamily="34" charset="0"/>
              </a:rPr>
              <a:t>Facilitator 3</a:t>
            </a:r>
          </a:p>
        </p:txBody>
      </p:sp>
    </p:spTree>
    <p:extLst>
      <p:ext uri="{BB962C8B-B14F-4D97-AF65-F5344CB8AC3E}">
        <p14:creationId xmlns:p14="http://schemas.microsoft.com/office/powerpoint/2010/main" val="2903328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Facilitator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2" name="Text Placeholder 17"/>
          <p:cNvSpPr>
            <a:spLocks noGrp="1"/>
          </p:cNvSpPr>
          <p:nvPr>
            <p:ph type="body" sz="quarter" idx="16" hasCustomPrompt="1"/>
          </p:nvPr>
        </p:nvSpPr>
        <p:spPr bwMode="gray">
          <a:xfrm>
            <a:off x="310412" y="3147618"/>
            <a:ext cx="2065788" cy="1490751"/>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19" name="Picture Placeholder 13"/>
          <p:cNvSpPr>
            <a:spLocks noGrp="1"/>
          </p:cNvSpPr>
          <p:nvPr>
            <p:ph type="pic" sz="quarter" idx="27" hasCustomPrompt="1"/>
          </p:nvPr>
        </p:nvSpPr>
        <p:spPr>
          <a:xfrm>
            <a:off x="569589" y="1919896"/>
            <a:ext cx="1547435" cy="1227723"/>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20" name="TextBox 19"/>
          <p:cNvSpPr txBox="1"/>
          <p:nvPr userDrawn="1"/>
        </p:nvSpPr>
        <p:spPr>
          <a:xfrm>
            <a:off x="569588" y="1576081"/>
            <a:ext cx="1547436"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sz="1200" b="1" dirty="0">
                <a:solidFill>
                  <a:prstClr val="white"/>
                </a:solidFill>
                <a:latin typeface="Arial" pitchFamily="34" charset="0"/>
                <a:cs typeface="Arial" pitchFamily="34" charset="0"/>
              </a:rPr>
              <a:t>Facilitator 1</a:t>
            </a:r>
          </a:p>
        </p:txBody>
      </p:sp>
      <p:sp>
        <p:nvSpPr>
          <p:cNvPr id="21" name="TextBox 20"/>
          <p:cNvSpPr txBox="1"/>
          <p:nvPr userDrawn="1"/>
        </p:nvSpPr>
        <p:spPr>
          <a:xfrm>
            <a:off x="2753576" y="1576081"/>
            <a:ext cx="1547436"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sz="1200" b="1" dirty="0">
                <a:solidFill>
                  <a:prstClr val="white"/>
                </a:solidFill>
                <a:latin typeface="Arial" pitchFamily="34" charset="0"/>
                <a:cs typeface="Arial" pitchFamily="34" charset="0"/>
              </a:rPr>
              <a:t>Facilitator 2</a:t>
            </a:r>
          </a:p>
        </p:txBody>
      </p:sp>
      <p:sp>
        <p:nvSpPr>
          <p:cNvPr id="22" name="Picture Placeholder 13"/>
          <p:cNvSpPr>
            <a:spLocks noGrp="1"/>
          </p:cNvSpPr>
          <p:nvPr>
            <p:ph type="pic" sz="quarter" idx="34" hasCustomPrompt="1"/>
          </p:nvPr>
        </p:nvSpPr>
        <p:spPr>
          <a:xfrm>
            <a:off x="2753575" y="1919895"/>
            <a:ext cx="1547435" cy="1227723"/>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23" name="Text Placeholder 17"/>
          <p:cNvSpPr>
            <a:spLocks noGrp="1"/>
          </p:cNvSpPr>
          <p:nvPr>
            <p:ph type="body" sz="quarter" idx="35" hasCustomPrompt="1"/>
          </p:nvPr>
        </p:nvSpPr>
        <p:spPr bwMode="gray">
          <a:xfrm>
            <a:off x="2506712" y="3147619"/>
            <a:ext cx="2065788" cy="1490751"/>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24" name="Text Placeholder 17"/>
          <p:cNvSpPr>
            <a:spLocks noGrp="1"/>
          </p:cNvSpPr>
          <p:nvPr>
            <p:ph type="body" sz="quarter" idx="36" hasCustomPrompt="1"/>
          </p:nvPr>
        </p:nvSpPr>
        <p:spPr bwMode="gray">
          <a:xfrm>
            <a:off x="4678388" y="3147618"/>
            <a:ext cx="2065788" cy="1490751"/>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
        <p:nvSpPr>
          <p:cNvPr id="25" name="Picture Placeholder 13"/>
          <p:cNvSpPr>
            <a:spLocks noGrp="1"/>
          </p:cNvSpPr>
          <p:nvPr>
            <p:ph type="pic" sz="quarter" idx="37" hasCustomPrompt="1"/>
          </p:nvPr>
        </p:nvSpPr>
        <p:spPr>
          <a:xfrm>
            <a:off x="4937560" y="1887624"/>
            <a:ext cx="1547435" cy="1227723"/>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26" name="TextBox 25"/>
          <p:cNvSpPr txBox="1"/>
          <p:nvPr userDrawn="1"/>
        </p:nvSpPr>
        <p:spPr>
          <a:xfrm>
            <a:off x="4937560" y="1543810"/>
            <a:ext cx="1547436"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sz="1200" b="1" dirty="0">
                <a:solidFill>
                  <a:prstClr val="white"/>
                </a:solidFill>
                <a:latin typeface="Arial" pitchFamily="34" charset="0"/>
                <a:cs typeface="Arial" pitchFamily="34" charset="0"/>
              </a:rPr>
              <a:t>Facilitator 3</a:t>
            </a:r>
          </a:p>
        </p:txBody>
      </p:sp>
      <p:sp>
        <p:nvSpPr>
          <p:cNvPr id="27" name="TextBox 26"/>
          <p:cNvSpPr txBox="1"/>
          <p:nvPr userDrawn="1"/>
        </p:nvSpPr>
        <p:spPr>
          <a:xfrm>
            <a:off x="7121543" y="1543810"/>
            <a:ext cx="1547436" cy="276999"/>
          </a:xfrm>
          <a:prstGeom prst="rect">
            <a:avLst/>
          </a:prstGeom>
          <a:solidFill>
            <a:srgbClr val="00338D"/>
          </a:solidFill>
          <a:ln w="12700">
            <a:noFill/>
          </a:ln>
        </p:spPr>
        <p:txBody>
          <a:bodyPr vert="horz" lIns="0" tIns="0" rIns="0" bIns="0" rtlCol="0" anchor="ctr" anchorCtr="1">
            <a:noAutofit/>
          </a:bodyPr>
          <a:lstStyle/>
          <a:p>
            <a:pPr fontAlgn="auto">
              <a:spcBef>
                <a:spcPts val="450"/>
              </a:spcBef>
              <a:spcAft>
                <a:spcPts val="0"/>
              </a:spcAft>
              <a:buFont typeface="Arial" pitchFamily="34" charset="0"/>
              <a:buNone/>
            </a:pPr>
            <a:r>
              <a:rPr lang="en-US" sz="1200" b="1" dirty="0">
                <a:solidFill>
                  <a:prstClr val="white"/>
                </a:solidFill>
                <a:latin typeface="Arial" pitchFamily="34" charset="0"/>
                <a:cs typeface="Arial" pitchFamily="34" charset="0"/>
              </a:rPr>
              <a:t>Facilitator 4</a:t>
            </a:r>
          </a:p>
        </p:txBody>
      </p:sp>
      <p:sp>
        <p:nvSpPr>
          <p:cNvPr id="28" name="Picture Placeholder 13"/>
          <p:cNvSpPr>
            <a:spLocks noGrp="1"/>
          </p:cNvSpPr>
          <p:nvPr>
            <p:ph type="pic" sz="quarter" idx="38" hasCustomPrompt="1"/>
          </p:nvPr>
        </p:nvSpPr>
        <p:spPr>
          <a:xfrm>
            <a:off x="7121542" y="1887623"/>
            <a:ext cx="1547435" cy="1227723"/>
          </a:xfrm>
          <a:solidFill>
            <a:schemeClr val="bg1">
              <a:lumMod val="75000"/>
            </a:schemeClr>
          </a:solidFill>
        </p:spPr>
        <p:txBody>
          <a:bodyPr/>
          <a:lstStyle>
            <a:lvl1pPr marL="0" indent="0" algn="ctr">
              <a:buNone/>
              <a:defRPr sz="1350">
                <a:solidFill>
                  <a:srgbClr val="00338D"/>
                </a:solidFill>
              </a:defRPr>
            </a:lvl1pPr>
          </a:lstStyle>
          <a:p>
            <a:r>
              <a:rPr lang="en-US" dirty="0"/>
              <a:t>Insert image or click icon to add picture</a:t>
            </a:r>
          </a:p>
        </p:txBody>
      </p:sp>
      <p:sp>
        <p:nvSpPr>
          <p:cNvPr id="29" name="Text Placeholder 17"/>
          <p:cNvSpPr>
            <a:spLocks noGrp="1"/>
          </p:cNvSpPr>
          <p:nvPr>
            <p:ph type="body" sz="quarter" idx="39" hasCustomPrompt="1"/>
          </p:nvPr>
        </p:nvSpPr>
        <p:spPr bwMode="gray">
          <a:xfrm>
            <a:off x="6853385" y="3147616"/>
            <a:ext cx="2065788" cy="1490751"/>
          </a:xfrm>
        </p:spPr>
        <p:txBody>
          <a:bodyPr/>
          <a:lstStyle>
            <a:lvl1pPr marL="0" indent="0" algn="ctr">
              <a:buNone/>
              <a:defRPr sz="1050"/>
            </a:lvl1pPr>
          </a:lstStyle>
          <a:p>
            <a:pPr lvl="0"/>
            <a:r>
              <a:rPr lang="en-US" dirty="0"/>
              <a:t>Name Surname in Arial Bold 14pt</a:t>
            </a:r>
            <a:br>
              <a:rPr lang="en-US" dirty="0"/>
            </a:br>
            <a:r>
              <a:rPr lang="en-US" dirty="0"/>
              <a:t>Title</a:t>
            </a:r>
            <a:br>
              <a:rPr lang="en-US" dirty="0"/>
            </a:br>
            <a:r>
              <a:rPr lang="en-US" dirty="0"/>
              <a:t>Department</a:t>
            </a:r>
          </a:p>
        </p:txBody>
      </p:sp>
    </p:spTree>
    <p:extLst>
      <p:ext uri="{BB962C8B-B14F-4D97-AF65-F5344CB8AC3E}">
        <p14:creationId xmlns:p14="http://schemas.microsoft.com/office/powerpoint/2010/main" val="4160730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enario">
    <p:spTree>
      <p:nvGrpSpPr>
        <p:cNvPr id="1" name=""/>
        <p:cNvGrpSpPr/>
        <p:nvPr/>
      </p:nvGrpSpPr>
      <p:grpSpPr>
        <a:xfrm>
          <a:off x="0" y="0"/>
          <a:ext cx="0" cy="0"/>
          <a:chOff x="0" y="0"/>
          <a:chExt cx="0" cy="0"/>
        </a:xfrm>
      </p:grpSpPr>
      <p:sp>
        <p:nvSpPr>
          <p:cNvPr id="21" name="Isosceles Triangle 20"/>
          <p:cNvSpPr/>
          <p:nvPr userDrawn="1"/>
        </p:nvSpPr>
        <p:spPr bwMode="auto">
          <a:xfrm rot="16200000" flipH="1">
            <a:off x="416754" y="1687598"/>
            <a:ext cx="309564" cy="216778"/>
          </a:xfrm>
          <a:prstGeom prst="triangl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22" name="Isosceles Triangle 21"/>
          <p:cNvSpPr/>
          <p:nvPr userDrawn="1"/>
        </p:nvSpPr>
        <p:spPr bwMode="auto">
          <a:xfrm rot="5400000">
            <a:off x="4223336" y="1687598"/>
            <a:ext cx="309564" cy="216778"/>
          </a:xfrm>
          <a:prstGeom prst="triangle">
            <a:avLst/>
          </a:prstGeom>
          <a:solidFill>
            <a:schemeClr val="accent2">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18" name="Isosceles Triangle 17"/>
          <p:cNvSpPr/>
          <p:nvPr/>
        </p:nvSpPr>
        <p:spPr bwMode="auto">
          <a:xfrm rot="16200000" flipH="1">
            <a:off x="4617047" y="1687598"/>
            <a:ext cx="309564" cy="216778"/>
          </a:xfrm>
          <a:prstGeom prst="triangl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19" name="Isosceles Triangle 18"/>
          <p:cNvSpPr/>
          <p:nvPr/>
        </p:nvSpPr>
        <p:spPr bwMode="auto">
          <a:xfrm rot="5400000">
            <a:off x="8423629" y="1687598"/>
            <a:ext cx="309564" cy="216778"/>
          </a:xfrm>
          <a:prstGeom prst="triangl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32"/>
          </p:nvPr>
        </p:nvSpPr>
        <p:spPr>
          <a:xfrm>
            <a:off x="457200" y="1988820"/>
            <a:ext cx="4023360" cy="4160520"/>
          </a:xfrm>
          <a:solidFill>
            <a:schemeClr val="bg1"/>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0"/>
          <p:cNvSpPr>
            <a:spLocks noGrp="1"/>
          </p:cNvSpPr>
          <p:nvPr>
            <p:ph type="body" sz="quarter" idx="26"/>
          </p:nvPr>
        </p:nvSpPr>
        <p:spPr bwMode="gray">
          <a:xfrm>
            <a:off x="463147" y="1280162"/>
            <a:ext cx="4023360" cy="521671"/>
          </a:xfrm>
          <a:prstGeom prst="rect">
            <a:avLst/>
          </a:prstGeom>
          <a:solidFill>
            <a:schemeClr val="accent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
        <p:nvSpPr>
          <p:cNvPr id="9" name="Content Placeholder 6"/>
          <p:cNvSpPr>
            <a:spLocks noGrp="1"/>
          </p:cNvSpPr>
          <p:nvPr>
            <p:ph sz="quarter" idx="33"/>
          </p:nvPr>
        </p:nvSpPr>
        <p:spPr>
          <a:xfrm>
            <a:off x="4663440" y="1988820"/>
            <a:ext cx="4023360" cy="4160520"/>
          </a:xfrm>
          <a:solidFill>
            <a:schemeClr val="bg1"/>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0"/>
          <p:cNvSpPr>
            <a:spLocks noGrp="1"/>
          </p:cNvSpPr>
          <p:nvPr>
            <p:ph type="body" sz="quarter" idx="34"/>
          </p:nvPr>
        </p:nvSpPr>
        <p:spPr bwMode="gray">
          <a:xfrm>
            <a:off x="4663440" y="1280162"/>
            <a:ext cx="4023360" cy="521671"/>
          </a:xfrm>
          <a:prstGeom prst="rect">
            <a:avLst/>
          </a:prstGeom>
          <a:solidFill>
            <a:srgbClr val="0091DA"/>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Tree>
    <p:extLst>
      <p:ext uri="{BB962C8B-B14F-4D97-AF65-F5344CB8AC3E}">
        <p14:creationId xmlns:p14="http://schemas.microsoft.com/office/powerpoint/2010/main" val="259300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ple: comparison layout">
    <p:spTree>
      <p:nvGrpSpPr>
        <p:cNvPr id="1" name=""/>
        <p:cNvGrpSpPr/>
        <p:nvPr/>
      </p:nvGrpSpPr>
      <p:grpSpPr>
        <a:xfrm>
          <a:off x="0" y="0"/>
          <a:ext cx="0" cy="0"/>
          <a:chOff x="0" y="0"/>
          <a:chExt cx="0" cy="0"/>
        </a:xfrm>
      </p:grpSpPr>
      <p:sp>
        <p:nvSpPr>
          <p:cNvPr id="21" name="Isosceles Triangle 20"/>
          <p:cNvSpPr/>
          <p:nvPr userDrawn="1"/>
        </p:nvSpPr>
        <p:spPr bwMode="auto">
          <a:xfrm rot="16200000" flipH="1">
            <a:off x="410807" y="1687598"/>
            <a:ext cx="309564" cy="216778"/>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22" name="Isosceles Triangle 21"/>
          <p:cNvSpPr/>
          <p:nvPr userDrawn="1"/>
        </p:nvSpPr>
        <p:spPr bwMode="auto">
          <a:xfrm rot="5400000">
            <a:off x="4217389" y="1687598"/>
            <a:ext cx="309564" cy="216778"/>
          </a:xfrm>
          <a:prstGeom prst="triangle">
            <a:avLst/>
          </a:prstGeom>
          <a:solidFill>
            <a:schemeClr val="tx2">
              <a:lumMod val="75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18" name="Isosceles Triangle 17"/>
          <p:cNvSpPr/>
          <p:nvPr/>
        </p:nvSpPr>
        <p:spPr bwMode="auto">
          <a:xfrm rot="16200000" flipH="1">
            <a:off x="4617047" y="1715877"/>
            <a:ext cx="309564" cy="216778"/>
          </a:xfrm>
          <a:prstGeom prst="triangle">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19" name="Isosceles Triangle 18"/>
          <p:cNvSpPr/>
          <p:nvPr/>
        </p:nvSpPr>
        <p:spPr bwMode="auto">
          <a:xfrm rot="5400000">
            <a:off x="8423629" y="1687598"/>
            <a:ext cx="309564" cy="216778"/>
          </a:xfrm>
          <a:prstGeom prst="triangle">
            <a:avLst/>
          </a:prstGeom>
          <a:solidFill>
            <a:schemeClr val="accent4">
              <a:lumMod val="50000"/>
            </a:schemeClr>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spcAft>
                <a:spcPts val="0"/>
              </a:spcAft>
            </a:pPr>
            <a:endParaRPr lang="en-US" sz="1050" dirty="0">
              <a:solidFill>
                <a:srgbClr val="0000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32"/>
          </p:nvPr>
        </p:nvSpPr>
        <p:spPr>
          <a:xfrm>
            <a:off x="457200" y="1988820"/>
            <a:ext cx="4023360" cy="4160520"/>
          </a:xfrm>
          <a:solidFill>
            <a:schemeClr val="bg1"/>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0"/>
          <p:cNvSpPr>
            <a:spLocks noGrp="1"/>
          </p:cNvSpPr>
          <p:nvPr>
            <p:ph type="body" sz="quarter" idx="26"/>
          </p:nvPr>
        </p:nvSpPr>
        <p:spPr bwMode="gray">
          <a:xfrm>
            <a:off x="457200" y="1280162"/>
            <a:ext cx="4023360" cy="521671"/>
          </a:xfrm>
          <a:prstGeom prst="rect">
            <a:avLst/>
          </a:prstGeom>
          <a:solidFill>
            <a:srgbClr val="005EB8"/>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
        <p:nvSpPr>
          <p:cNvPr id="9" name="Content Placeholder 6"/>
          <p:cNvSpPr>
            <a:spLocks noGrp="1"/>
          </p:cNvSpPr>
          <p:nvPr>
            <p:ph sz="quarter" idx="33"/>
          </p:nvPr>
        </p:nvSpPr>
        <p:spPr>
          <a:xfrm>
            <a:off x="4663440" y="1988820"/>
            <a:ext cx="4023360" cy="4160520"/>
          </a:xfrm>
          <a:solidFill>
            <a:schemeClr val="bg1"/>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0"/>
          <p:cNvSpPr>
            <a:spLocks noGrp="1"/>
          </p:cNvSpPr>
          <p:nvPr>
            <p:ph type="body" sz="quarter" idx="34"/>
          </p:nvPr>
        </p:nvSpPr>
        <p:spPr bwMode="gray">
          <a:xfrm>
            <a:off x="4663440" y="1280162"/>
            <a:ext cx="4023360" cy="521671"/>
          </a:xfrm>
          <a:prstGeom prst="rect">
            <a:avLst/>
          </a:prstGeom>
          <a:solidFill>
            <a:srgbClr val="00A3A1"/>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Tree>
    <p:extLst>
      <p:ext uri="{BB962C8B-B14F-4D97-AF65-F5344CB8AC3E}">
        <p14:creationId xmlns:p14="http://schemas.microsoft.com/office/powerpoint/2010/main" val="3134606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PE Check-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090" y="227120"/>
            <a:ext cx="8229600" cy="640080"/>
          </a:xfrm>
        </p:spPr>
        <p:txBody>
          <a:bodyPr/>
          <a:lstStyle>
            <a:lvl1pPr>
              <a:defRPr/>
            </a:lvl1pPr>
          </a:lstStyle>
          <a:p>
            <a:r>
              <a:rPr lang="en-US" dirty="0"/>
              <a:t>CPE Check-in now</a:t>
            </a:r>
          </a:p>
        </p:txBody>
      </p:sp>
      <p:grpSp>
        <p:nvGrpSpPr>
          <p:cNvPr id="3" name="Group 2"/>
          <p:cNvGrpSpPr/>
          <p:nvPr userDrawn="1"/>
        </p:nvGrpSpPr>
        <p:grpSpPr>
          <a:xfrm>
            <a:off x="1256743" y="1669430"/>
            <a:ext cx="6566234" cy="4323637"/>
            <a:chOff x="963557" y="1871133"/>
            <a:chExt cx="10175032" cy="3876702"/>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35184" y="1895165"/>
              <a:ext cx="2903405" cy="3852670"/>
            </a:xfrm>
            <a:prstGeom prst="rect">
              <a:avLst/>
            </a:prstGeom>
            <a:ln>
              <a:solidFill>
                <a:schemeClr val="tx1"/>
              </a:solidFill>
            </a:ln>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01350" y="1871133"/>
              <a:ext cx="2992345" cy="387670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3557" y="1895164"/>
              <a:ext cx="2888059" cy="3852670"/>
            </a:xfrm>
            <a:prstGeom prst="rect">
              <a:avLst/>
            </a:prstGeom>
          </p:spPr>
        </p:pic>
        <p:sp>
          <p:nvSpPr>
            <p:cNvPr id="7" name="Rectangle 6"/>
            <p:cNvSpPr/>
            <p:nvPr userDrawn="1"/>
          </p:nvSpPr>
          <p:spPr bwMode="auto">
            <a:xfrm>
              <a:off x="1612488" y="2603090"/>
              <a:ext cx="1641987" cy="346368"/>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pPr>
              <a:endParaRPr lang="en-US" sz="900" dirty="0">
                <a:solidFill>
                  <a:srgbClr val="000000"/>
                </a:solidFill>
              </a:endParaRPr>
            </a:p>
          </p:txBody>
        </p:sp>
        <p:sp>
          <p:nvSpPr>
            <p:cNvPr id="10" name="Rectangle 9"/>
            <p:cNvSpPr/>
            <p:nvPr userDrawn="1"/>
          </p:nvSpPr>
          <p:spPr bwMode="auto">
            <a:xfrm>
              <a:off x="5220926" y="2603090"/>
              <a:ext cx="1677924" cy="346368"/>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pPr>
              <a:endParaRPr lang="en-US" sz="900" dirty="0">
                <a:solidFill>
                  <a:srgbClr val="000000"/>
                </a:solidFill>
              </a:endParaRPr>
            </a:p>
          </p:txBody>
        </p:sp>
        <p:sp>
          <p:nvSpPr>
            <p:cNvPr id="11" name="Rectangle 10"/>
            <p:cNvSpPr/>
            <p:nvPr userDrawn="1"/>
          </p:nvSpPr>
          <p:spPr bwMode="auto">
            <a:xfrm>
              <a:off x="8235184" y="2490020"/>
              <a:ext cx="2796605" cy="260555"/>
            </a:xfrm>
            <a:prstGeom prst="rect">
              <a:avLst/>
            </a:prstGeom>
            <a:noFill/>
            <a:ln w="28575" cap="flat" cmpd="sng" algn="ctr">
              <a:solidFill>
                <a:srgbClr val="FF0000"/>
              </a:solid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spcBef>
                  <a:spcPct val="50000"/>
                </a:spcBef>
              </a:pPr>
              <a:endParaRPr lang="en-US" sz="900" dirty="0">
                <a:solidFill>
                  <a:srgbClr val="000000"/>
                </a:solidFill>
              </a:endParaRPr>
            </a:p>
          </p:txBody>
        </p:sp>
      </p:grpSp>
    </p:spTree>
    <p:extLst>
      <p:ext uri="{BB962C8B-B14F-4D97-AF65-F5344CB8AC3E}">
        <p14:creationId xmlns:p14="http://schemas.microsoft.com/office/powerpoint/2010/main" val="741988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What’s in it for me?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0241" y="3149600"/>
            <a:ext cx="1737710" cy="2934532"/>
          </a:xfrm>
          <a:prstGeom prst="rect">
            <a:avLst/>
          </a:prstGeom>
        </p:spPr>
      </p:pic>
      <p:sp>
        <p:nvSpPr>
          <p:cNvPr id="4" name="Content Placeholder 3"/>
          <p:cNvSpPr>
            <a:spLocks noGrp="1"/>
          </p:cNvSpPr>
          <p:nvPr>
            <p:ph sz="quarter" idx="10"/>
          </p:nvPr>
        </p:nvSpPr>
        <p:spPr>
          <a:xfrm>
            <a:off x="457201" y="1276352"/>
            <a:ext cx="8240573"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7598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Take a poll</a:t>
            </a:r>
          </a:p>
        </p:txBody>
      </p:sp>
      <p:grpSp>
        <p:nvGrpSpPr>
          <p:cNvPr id="3" name="Group 2"/>
          <p:cNvGrpSpPr/>
          <p:nvPr userDrawn="1"/>
        </p:nvGrpSpPr>
        <p:grpSpPr>
          <a:xfrm>
            <a:off x="567031" y="1406769"/>
            <a:ext cx="1702529" cy="4585938"/>
            <a:chOff x="73762" y="1217888"/>
            <a:chExt cx="2427480" cy="4904001"/>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62" y="1217888"/>
              <a:ext cx="1413293" cy="251377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925" y="2349049"/>
              <a:ext cx="1385317" cy="2464018"/>
            </a:xfrm>
            <a:prstGeom prst="rect">
              <a:avLst/>
            </a:prstGeom>
          </p:spPr>
        </p:pic>
        <p:sp>
          <p:nvSpPr>
            <p:cNvPr id="6" name="Rectangle 5"/>
            <p:cNvSpPr/>
            <p:nvPr/>
          </p:nvSpPr>
          <p:spPr>
            <a:xfrm>
              <a:off x="1109318" y="3341341"/>
              <a:ext cx="1390885" cy="366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fontAlgn="auto">
                <a:spcBef>
                  <a:spcPts val="0"/>
                </a:spcBef>
                <a:spcAft>
                  <a:spcPts val="0"/>
                </a:spcAft>
              </a:pPr>
              <a:endParaRPr lang="en-US" sz="1125" dirty="0">
                <a:solidFill>
                  <a:prstClr val="white"/>
                </a:solidFill>
              </a:endParaRPr>
            </a:p>
          </p:txBody>
        </p:sp>
        <p:sp>
          <p:nvSpPr>
            <p:cNvPr id="7" name="Rectangle 6"/>
            <p:cNvSpPr/>
            <p:nvPr/>
          </p:nvSpPr>
          <p:spPr>
            <a:xfrm>
              <a:off x="73762" y="1918164"/>
              <a:ext cx="1413293" cy="3914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fontAlgn="auto">
                <a:spcBef>
                  <a:spcPts val="0"/>
                </a:spcBef>
                <a:spcAft>
                  <a:spcPts val="0"/>
                </a:spcAft>
              </a:pPr>
              <a:endParaRPr lang="en-US" sz="1125" dirty="0">
                <a:solidFill>
                  <a:prstClr val="white"/>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033" y="3708095"/>
              <a:ext cx="1357081" cy="2413794"/>
            </a:xfrm>
            <a:prstGeom prst="rect">
              <a:avLst/>
            </a:prstGeom>
          </p:spPr>
        </p:pic>
        <p:sp>
          <p:nvSpPr>
            <p:cNvPr id="9" name="Rectangle 8"/>
            <p:cNvSpPr/>
            <p:nvPr/>
          </p:nvSpPr>
          <p:spPr>
            <a:xfrm>
              <a:off x="205061" y="4071286"/>
              <a:ext cx="1350820" cy="7915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fontAlgn="auto">
                <a:spcBef>
                  <a:spcPts val="0"/>
                </a:spcBef>
                <a:spcAft>
                  <a:spcPts val="0"/>
                </a:spcAft>
              </a:pPr>
              <a:endParaRPr lang="en-US" sz="1125" dirty="0">
                <a:solidFill>
                  <a:prstClr val="white"/>
                </a:solidFill>
              </a:endParaRPr>
            </a:p>
          </p:txBody>
        </p:sp>
      </p:grpSp>
      <p:sp>
        <p:nvSpPr>
          <p:cNvPr id="10" name="Oval 9"/>
          <p:cNvSpPr/>
          <p:nvPr userDrawn="1"/>
        </p:nvSpPr>
        <p:spPr>
          <a:xfrm>
            <a:off x="2992580" y="1980952"/>
            <a:ext cx="482580" cy="594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500" dirty="0">
                <a:solidFill>
                  <a:prstClr val="white"/>
                </a:solidFill>
              </a:rPr>
              <a:t>1.</a:t>
            </a:r>
          </a:p>
        </p:txBody>
      </p:sp>
      <p:sp>
        <p:nvSpPr>
          <p:cNvPr id="11" name="Oval 10"/>
          <p:cNvSpPr/>
          <p:nvPr userDrawn="1"/>
        </p:nvSpPr>
        <p:spPr>
          <a:xfrm>
            <a:off x="2992580" y="2901721"/>
            <a:ext cx="482580" cy="59405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500" dirty="0">
                <a:solidFill>
                  <a:prstClr val="white"/>
                </a:solidFill>
              </a:rPr>
              <a:t>2.</a:t>
            </a:r>
          </a:p>
        </p:txBody>
      </p:sp>
      <p:sp>
        <p:nvSpPr>
          <p:cNvPr id="12" name="Oval 11"/>
          <p:cNvSpPr/>
          <p:nvPr userDrawn="1"/>
        </p:nvSpPr>
        <p:spPr>
          <a:xfrm>
            <a:off x="2992580" y="3822490"/>
            <a:ext cx="482580" cy="59405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500" dirty="0">
                <a:solidFill>
                  <a:prstClr val="white"/>
                </a:solidFill>
              </a:rPr>
              <a:t>3.</a:t>
            </a:r>
          </a:p>
        </p:txBody>
      </p:sp>
      <p:sp>
        <p:nvSpPr>
          <p:cNvPr id="13" name="Oval 12"/>
          <p:cNvSpPr/>
          <p:nvPr userDrawn="1"/>
        </p:nvSpPr>
        <p:spPr>
          <a:xfrm>
            <a:off x="2992580" y="4743259"/>
            <a:ext cx="482580" cy="594056"/>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500" dirty="0">
                <a:solidFill>
                  <a:prstClr val="white"/>
                </a:solidFill>
              </a:rPr>
              <a:t>4.</a:t>
            </a:r>
          </a:p>
        </p:txBody>
      </p:sp>
      <p:sp>
        <p:nvSpPr>
          <p:cNvPr id="14" name="Oval 13"/>
          <p:cNvSpPr/>
          <p:nvPr userDrawn="1"/>
        </p:nvSpPr>
        <p:spPr>
          <a:xfrm>
            <a:off x="2992580" y="5664029"/>
            <a:ext cx="482580" cy="594056"/>
          </a:xfrm>
          <a:prstGeom prst="ellipse">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500" dirty="0">
                <a:solidFill>
                  <a:prstClr val="white"/>
                </a:solidFill>
              </a:rPr>
              <a:t>5.</a:t>
            </a:r>
          </a:p>
        </p:txBody>
      </p:sp>
      <p:sp>
        <p:nvSpPr>
          <p:cNvPr id="22" name="Text Placeholder 21"/>
          <p:cNvSpPr>
            <a:spLocks noGrp="1"/>
          </p:cNvSpPr>
          <p:nvPr>
            <p:ph type="body" sz="quarter" idx="10" hasCustomPrompt="1"/>
          </p:nvPr>
        </p:nvSpPr>
        <p:spPr>
          <a:xfrm>
            <a:off x="2992041" y="1289050"/>
            <a:ext cx="4947047" cy="446088"/>
          </a:xfrm>
        </p:spPr>
        <p:txBody>
          <a:bodyPr/>
          <a:lstStyle>
            <a:lvl1pPr marL="0" indent="0">
              <a:buNone/>
              <a:defRPr i="1"/>
            </a:lvl1pPr>
          </a:lstStyle>
          <a:p>
            <a:pPr lvl="0"/>
            <a:r>
              <a:rPr lang="en-US" dirty="0"/>
              <a:t>Question text goes here....</a:t>
            </a:r>
          </a:p>
        </p:txBody>
      </p:sp>
      <p:sp>
        <p:nvSpPr>
          <p:cNvPr id="24" name="Text Placeholder 23"/>
          <p:cNvSpPr>
            <a:spLocks noGrp="1"/>
          </p:cNvSpPr>
          <p:nvPr>
            <p:ph type="body" sz="quarter" idx="11"/>
          </p:nvPr>
        </p:nvSpPr>
        <p:spPr>
          <a:xfrm>
            <a:off x="3683794" y="2062164"/>
            <a:ext cx="4317206" cy="365125"/>
          </a:xfrm>
        </p:spPr>
        <p:txBody>
          <a:bodyPr/>
          <a:lstStyle>
            <a:lvl1pPr marL="0" indent="0">
              <a:buNone/>
              <a:defRPr/>
            </a:lvl1pPr>
          </a:lstStyle>
          <a:p>
            <a:pPr lvl="0"/>
            <a:r>
              <a:rPr lang="en-US" dirty="0"/>
              <a:t>Click to edit Master text styles</a:t>
            </a:r>
          </a:p>
        </p:txBody>
      </p:sp>
      <p:sp>
        <p:nvSpPr>
          <p:cNvPr id="25" name="Text Placeholder 23"/>
          <p:cNvSpPr>
            <a:spLocks noGrp="1"/>
          </p:cNvSpPr>
          <p:nvPr>
            <p:ph type="body" sz="quarter" idx="12"/>
          </p:nvPr>
        </p:nvSpPr>
        <p:spPr>
          <a:xfrm>
            <a:off x="3683794" y="3015530"/>
            <a:ext cx="4317206" cy="365125"/>
          </a:xfrm>
        </p:spPr>
        <p:txBody>
          <a:bodyPr/>
          <a:lstStyle>
            <a:lvl1pPr marL="0" indent="0">
              <a:buNone/>
              <a:defRPr/>
            </a:lvl1pPr>
          </a:lstStyle>
          <a:p>
            <a:pPr lvl="0"/>
            <a:r>
              <a:rPr lang="en-US" dirty="0"/>
              <a:t>Click to edit Master text styles</a:t>
            </a:r>
          </a:p>
        </p:txBody>
      </p:sp>
      <p:sp>
        <p:nvSpPr>
          <p:cNvPr id="26" name="Text Placeholder 23"/>
          <p:cNvSpPr>
            <a:spLocks noGrp="1"/>
          </p:cNvSpPr>
          <p:nvPr>
            <p:ph type="body" sz="quarter" idx="13"/>
          </p:nvPr>
        </p:nvSpPr>
        <p:spPr>
          <a:xfrm>
            <a:off x="3683794" y="3936956"/>
            <a:ext cx="4317206" cy="365125"/>
          </a:xfrm>
        </p:spPr>
        <p:txBody>
          <a:bodyPr/>
          <a:lstStyle>
            <a:lvl1pPr marL="0" indent="0">
              <a:buNone/>
              <a:defRPr/>
            </a:lvl1pPr>
          </a:lstStyle>
          <a:p>
            <a:pPr lvl="0"/>
            <a:r>
              <a:rPr lang="en-US" dirty="0"/>
              <a:t>Click to edit Master text styles</a:t>
            </a:r>
          </a:p>
        </p:txBody>
      </p:sp>
      <p:sp>
        <p:nvSpPr>
          <p:cNvPr id="27" name="Text Placeholder 23"/>
          <p:cNvSpPr>
            <a:spLocks noGrp="1"/>
          </p:cNvSpPr>
          <p:nvPr>
            <p:ph type="body" sz="quarter" idx="14"/>
          </p:nvPr>
        </p:nvSpPr>
        <p:spPr>
          <a:xfrm>
            <a:off x="3683794" y="4858382"/>
            <a:ext cx="4317206" cy="365125"/>
          </a:xfrm>
        </p:spPr>
        <p:txBody>
          <a:bodyPr/>
          <a:lstStyle>
            <a:lvl1pPr marL="0" indent="0">
              <a:buNone/>
              <a:defRPr/>
            </a:lvl1pPr>
          </a:lstStyle>
          <a:p>
            <a:pPr lvl="0"/>
            <a:r>
              <a:rPr lang="en-US" dirty="0"/>
              <a:t>Click to edit Master text styles</a:t>
            </a:r>
          </a:p>
        </p:txBody>
      </p:sp>
      <p:sp>
        <p:nvSpPr>
          <p:cNvPr id="28" name="Text Placeholder 23"/>
          <p:cNvSpPr>
            <a:spLocks noGrp="1"/>
          </p:cNvSpPr>
          <p:nvPr>
            <p:ph type="body" sz="quarter" idx="15"/>
          </p:nvPr>
        </p:nvSpPr>
        <p:spPr>
          <a:xfrm>
            <a:off x="3683794" y="5779808"/>
            <a:ext cx="4317206" cy="365125"/>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39793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2850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Questions to be addressed</a:t>
            </a:r>
          </a:p>
        </p:txBody>
      </p:sp>
      <p:sp>
        <p:nvSpPr>
          <p:cNvPr id="7" name="Oval 6"/>
          <p:cNvSpPr/>
          <p:nvPr userDrawn="1"/>
        </p:nvSpPr>
        <p:spPr>
          <a:xfrm>
            <a:off x="1173614" y="1389092"/>
            <a:ext cx="542432" cy="723242"/>
          </a:xfrm>
          <a:prstGeom prst="ellipse">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800" b="1" dirty="0">
                <a:solidFill>
                  <a:prstClr val="white"/>
                </a:solidFill>
              </a:rPr>
              <a:t>1</a:t>
            </a:r>
          </a:p>
        </p:txBody>
      </p:sp>
      <p:sp>
        <p:nvSpPr>
          <p:cNvPr id="8" name="Oval 7"/>
          <p:cNvSpPr/>
          <p:nvPr userDrawn="1"/>
        </p:nvSpPr>
        <p:spPr>
          <a:xfrm>
            <a:off x="1173614" y="2684055"/>
            <a:ext cx="542432" cy="723242"/>
          </a:xfrm>
          <a:prstGeom prst="ellipse">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800" b="1" dirty="0">
                <a:solidFill>
                  <a:prstClr val="white"/>
                </a:solidFill>
              </a:rPr>
              <a:t>2</a:t>
            </a:r>
          </a:p>
        </p:txBody>
      </p:sp>
      <p:sp>
        <p:nvSpPr>
          <p:cNvPr id="9" name="Oval 8"/>
          <p:cNvSpPr/>
          <p:nvPr userDrawn="1"/>
        </p:nvSpPr>
        <p:spPr>
          <a:xfrm>
            <a:off x="1173614" y="3927664"/>
            <a:ext cx="542432" cy="723242"/>
          </a:xfrm>
          <a:prstGeom prst="ellipse">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800" b="1" dirty="0">
                <a:solidFill>
                  <a:prstClr val="white"/>
                </a:solidFill>
              </a:rPr>
              <a:t>3</a:t>
            </a:r>
          </a:p>
        </p:txBody>
      </p:sp>
      <p:sp>
        <p:nvSpPr>
          <p:cNvPr id="10" name="Oval 9"/>
          <p:cNvSpPr/>
          <p:nvPr userDrawn="1"/>
        </p:nvSpPr>
        <p:spPr>
          <a:xfrm>
            <a:off x="1173614" y="5193163"/>
            <a:ext cx="542432" cy="723242"/>
          </a:xfrm>
          <a:prstGeom prst="ellipse">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40958" tIns="40958" rIns="40958" bIns="40958" rtlCol="0" anchor="ctr"/>
          <a:lstStyle/>
          <a:p>
            <a:pPr algn="ctr" fontAlgn="auto">
              <a:spcBef>
                <a:spcPts val="0"/>
              </a:spcBef>
              <a:spcAft>
                <a:spcPts val="0"/>
              </a:spcAft>
            </a:pPr>
            <a:r>
              <a:rPr lang="en-US" sz="1800" b="1" dirty="0">
                <a:solidFill>
                  <a:prstClr val="white"/>
                </a:solidFill>
              </a:rPr>
              <a:t>4</a:t>
            </a:r>
          </a:p>
        </p:txBody>
      </p:sp>
      <p:sp>
        <p:nvSpPr>
          <p:cNvPr id="12" name="Text Placeholder 11"/>
          <p:cNvSpPr>
            <a:spLocks noGrp="1"/>
          </p:cNvSpPr>
          <p:nvPr>
            <p:ph type="body" sz="quarter" idx="10"/>
          </p:nvPr>
        </p:nvSpPr>
        <p:spPr>
          <a:xfrm>
            <a:off x="1969020" y="1551482"/>
            <a:ext cx="6278165" cy="398463"/>
          </a:xfrm>
        </p:spPr>
        <p:txBody>
          <a:bodyPr/>
          <a:lstStyle>
            <a:lvl1pPr marL="0" indent="0">
              <a:buNone/>
              <a:defRPr/>
            </a:lvl1pPr>
          </a:lstStyle>
          <a:p>
            <a:pPr lvl="0"/>
            <a:r>
              <a:rPr lang="en-US" dirty="0"/>
              <a:t>Click to edit Master text styles</a:t>
            </a:r>
          </a:p>
        </p:txBody>
      </p:sp>
      <p:sp>
        <p:nvSpPr>
          <p:cNvPr id="13" name="Text Placeholder 11"/>
          <p:cNvSpPr>
            <a:spLocks noGrp="1"/>
          </p:cNvSpPr>
          <p:nvPr>
            <p:ph type="body" sz="quarter" idx="11"/>
          </p:nvPr>
        </p:nvSpPr>
        <p:spPr>
          <a:xfrm>
            <a:off x="1969020" y="2846445"/>
            <a:ext cx="6278165" cy="398463"/>
          </a:xfrm>
        </p:spPr>
        <p:txBody>
          <a:bodyPr/>
          <a:lstStyle>
            <a:lvl1pPr marL="0" indent="0">
              <a:buNone/>
              <a:defRPr/>
            </a:lvl1pPr>
          </a:lstStyle>
          <a:p>
            <a:pPr lvl="0"/>
            <a:r>
              <a:rPr lang="en-US" dirty="0"/>
              <a:t>Click to edit Master text styles</a:t>
            </a:r>
          </a:p>
        </p:txBody>
      </p:sp>
      <p:sp>
        <p:nvSpPr>
          <p:cNvPr id="14" name="Text Placeholder 11"/>
          <p:cNvSpPr>
            <a:spLocks noGrp="1"/>
          </p:cNvSpPr>
          <p:nvPr>
            <p:ph type="body" sz="quarter" idx="12"/>
          </p:nvPr>
        </p:nvSpPr>
        <p:spPr>
          <a:xfrm>
            <a:off x="1969020" y="4141408"/>
            <a:ext cx="6278165" cy="398463"/>
          </a:xfrm>
        </p:spPr>
        <p:txBody>
          <a:bodyPr/>
          <a:lstStyle>
            <a:lvl1pPr marL="0" indent="0">
              <a:buNone/>
              <a:defRPr/>
            </a:lvl1pPr>
          </a:lstStyle>
          <a:p>
            <a:pPr lvl="0"/>
            <a:r>
              <a:rPr lang="en-US" dirty="0"/>
              <a:t>Click to edit Master text styles</a:t>
            </a:r>
          </a:p>
        </p:txBody>
      </p:sp>
      <p:sp>
        <p:nvSpPr>
          <p:cNvPr id="15" name="Text Placeholder 11"/>
          <p:cNvSpPr>
            <a:spLocks noGrp="1"/>
          </p:cNvSpPr>
          <p:nvPr>
            <p:ph type="body" sz="quarter" idx="13"/>
          </p:nvPr>
        </p:nvSpPr>
        <p:spPr>
          <a:xfrm>
            <a:off x="1969020" y="5355553"/>
            <a:ext cx="6278165" cy="398463"/>
          </a:xfrm>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57844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2"/>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35384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8250">
                <a:solidFill>
                  <a:schemeClr val="bg1"/>
                </a:solidFill>
              </a:defRPr>
            </a:lvl1pPr>
          </a:lstStyle>
          <a:p>
            <a:r>
              <a:rPr lang="en-US" noProof="0" dirty="0"/>
              <a:t>Section divider one title style</a:t>
            </a:r>
          </a:p>
        </p:txBody>
      </p:sp>
      <p:sp>
        <p:nvSpPr>
          <p:cNvPr id="4" name="object 3"/>
          <p:cNvSpPr/>
          <p:nvPr userDrawn="1"/>
        </p:nvSpPr>
        <p:spPr>
          <a:xfrm>
            <a:off x="1"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825" baseline="0">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2920238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651" y="1306287"/>
            <a:ext cx="4156075" cy="4819877"/>
          </a:xfrm>
        </p:spPr>
        <p:txBody>
          <a:bodyPr/>
          <a:lstStyle>
            <a:lvl1pPr>
              <a:defRPr sz="15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3126" y="1306287"/>
            <a:ext cx="4156075" cy="4819877"/>
          </a:xfrm>
        </p:spPr>
        <p:txBody>
          <a:bodyPr/>
          <a:lstStyle>
            <a:lvl1pPr>
              <a:defRPr sz="15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3"/>
          <p:cNvSpPr>
            <a:spLocks noGrp="1" noChangeArrowheads="1"/>
          </p:cNvSpPr>
          <p:nvPr>
            <p:ph type="sldNum" sz="quarter" idx="10"/>
          </p:nvPr>
        </p:nvSpPr>
        <p:spPr>
          <a:xfrm>
            <a:off x="8420100" y="6499227"/>
            <a:ext cx="609600" cy="244475"/>
          </a:xfrm>
          <a:prstGeom prst="rect">
            <a:avLst/>
          </a:prstGeom>
          <a:ln/>
        </p:spPr>
        <p:txBody>
          <a:bodyPr/>
          <a:lstStyle>
            <a:lvl1pPr>
              <a:defRPr/>
            </a:lvl1pPr>
          </a:lstStyle>
          <a:p>
            <a:pPr fontAlgn="auto">
              <a:spcBef>
                <a:spcPts val="0"/>
              </a:spcBef>
              <a:spcAft>
                <a:spcPts val="0"/>
              </a:spcAft>
              <a:defRPr/>
            </a:pPr>
            <a:fld id="{4E7E98A9-4BF1-41DA-8CEC-9FAC514E23CA}"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403753100"/>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Section Break Slide 3">
    <p:spTree>
      <p:nvGrpSpPr>
        <p:cNvPr id="1" name=""/>
        <p:cNvGrpSpPr/>
        <p:nvPr/>
      </p:nvGrpSpPr>
      <p:grpSpPr>
        <a:xfrm>
          <a:off x="0" y="0"/>
          <a:ext cx="0" cy="0"/>
          <a:chOff x="0" y="0"/>
          <a:chExt cx="0" cy="0"/>
        </a:xfrm>
      </p:grpSpPr>
      <p:sp>
        <p:nvSpPr>
          <p:cNvPr id="2" name="Title 1"/>
          <p:cNvSpPr>
            <a:spLocks noGrp="1"/>
          </p:cNvSpPr>
          <p:nvPr>
            <p:ph type="ctrTitle"/>
          </p:nvPr>
        </p:nvSpPr>
        <p:spPr bwMode="ltGray">
          <a:xfrm>
            <a:off x="300597" y="525600"/>
            <a:ext cx="4860000" cy="2357454"/>
          </a:xfrm>
          <a:prstGeom prst="rect">
            <a:avLst/>
          </a:prstGeom>
        </p:spPr>
        <p:txBody>
          <a:bodyPr/>
          <a:lstStyle>
            <a:lvl1pPr algn="l">
              <a:lnSpc>
                <a:spcPts val="3240"/>
              </a:lnSpc>
              <a:defRPr sz="3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bwMode="ltGray">
          <a:xfrm>
            <a:off x="300597" y="2900143"/>
            <a:ext cx="4680000" cy="1752600"/>
          </a:xfrm>
          <a:prstGeom prst="rect">
            <a:avLst/>
          </a:prstGeom>
        </p:spPr>
        <p:txBody>
          <a:bodyPr bIns="0"/>
          <a:lstStyle>
            <a:lvl1pPr marL="0" indent="0" algn="l">
              <a:buNone/>
              <a:defRPr sz="20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4151857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679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r="-21" b="-17"/>
          <a:stretch/>
        </p:blipFill>
        <p:spPr>
          <a:xfrm flipH="1">
            <a:off x="0" y="-9235"/>
            <a:ext cx="9144000" cy="6867235"/>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tx2"/>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64723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US" noProof="0" dirty="0"/>
              <a:t>Title slide 2</a:t>
            </a:r>
            <a:br>
              <a:rPr lang="en-US" noProof="0" dirty="0"/>
            </a:br>
            <a:r>
              <a:rPr lang="en-US" noProof="0" dirty="0"/>
              <a:t>dark left vertical image</a:t>
            </a:r>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10" name="Text Placeholder 3"/>
          <p:cNvSpPr>
            <a:spLocks noGrp="1"/>
          </p:cNvSpPr>
          <p:nvPr>
            <p:ph type="body" sz="quarter" idx="11" hasCustomPrompt="1"/>
          </p:nvPr>
        </p:nvSpPr>
        <p:spPr>
          <a:xfrm>
            <a:off x="3444975" y="5036400"/>
            <a:ext cx="495448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5" name="Text Placeholder 4"/>
          <p:cNvSpPr>
            <a:spLocks noGrp="1"/>
          </p:cNvSpPr>
          <p:nvPr>
            <p:ph type="body" sz="quarter" idx="12" hasCustomPrompt="1"/>
          </p:nvPr>
        </p:nvSpPr>
        <p:spPr>
          <a:xfrm>
            <a:off x="3444975"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175345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100" dirty="0">
              <a:solidFill>
                <a:srgbClr val="000000"/>
              </a:solidFill>
              <a:latin typeface="Arial"/>
              <a:cs typeface="+mn-cs"/>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9"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3839166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1639" y="0"/>
            <a:ext cx="7552361" cy="6858000"/>
          </a:xfrm>
          <a:prstGeom prst="rect">
            <a:avLst/>
          </a:prstGeom>
        </p:spPr>
      </p:pic>
      <p:sp>
        <p:nvSpPr>
          <p:cNvPr id="10"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tx2"/>
                </a:solidFill>
              </a:defRPr>
            </a:lvl1pPr>
          </a:lstStyle>
          <a:p>
            <a:r>
              <a:rPr lang="en-US" noProof="0" dirty="0"/>
              <a:t>Title slide 4</a:t>
            </a:r>
            <a:br>
              <a:rPr lang="en-US" noProof="0" dirty="0"/>
            </a:br>
            <a:r>
              <a:rPr lang="en-US" noProof="0" dirty="0"/>
              <a:t>light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1" name="Text Placeholder 4"/>
          <p:cNvSpPr>
            <a:spLocks noGrp="1"/>
          </p:cNvSpPr>
          <p:nvPr>
            <p:ph type="body" sz="quarter" idx="12" hasCustomPrompt="1"/>
          </p:nvPr>
        </p:nvSpPr>
        <p:spPr>
          <a:xfrm>
            <a:off x="2064100" y="5502275"/>
            <a:ext cx="1889125" cy="487363"/>
          </a:xfrm>
        </p:spPr>
        <p:txBody>
          <a:bodyPr/>
          <a:lstStyle>
            <a:lvl1pPr>
              <a:defRPr sz="1100" b="0" baseline="0">
                <a:solidFill>
                  <a:srgbClr val="00338D"/>
                </a:solidFill>
              </a:defRPr>
            </a:lvl1pPr>
          </a:lstStyle>
          <a:p>
            <a:pPr lvl="0"/>
            <a:r>
              <a:rPr lang="en-US" dirty="0"/>
              <a:t>Date here</a:t>
            </a:r>
          </a:p>
        </p:txBody>
      </p:sp>
    </p:spTree>
    <p:extLst>
      <p:ext uri="{BB962C8B-B14F-4D97-AF65-F5344CB8AC3E}">
        <p14:creationId xmlns:p14="http://schemas.microsoft.com/office/powerpoint/2010/main" val="160621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KPMG Light" panose="020B0403030202040204" pitchFamily="34" charset="0"/>
              </a:defRPr>
            </a:lvl1pPr>
          </a:lstStyle>
          <a:p>
            <a:r>
              <a:rPr lang="en-US" dirty="0"/>
              <a:t>Click to edit Master title style</a:t>
            </a:r>
          </a:p>
        </p:txBody>
      </p:sp>
      <p:sp>
        <p:nvSpPr>
          <p:cNvPr id="11" name="Content Placeholder 4"/>
          <p:cNvSpPr>
            <a:spLocks noGrp="1"/>
          </p:cNvSpPr>
          <p:nvPr>
            <p:ph sz="quarter" idx="16"/>
          </p:nvPr>
        </p:nvSpPr>
        <p:spPr>
          <a:xfrm>
            <a:off x="4663440" y="1280160"/>
            <a:ext cx="4032000" cy="5029200"/>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4"/>
          <p:cNvSpPr>
            <a:spLocks noGrp="1"/>
          </p:cNvSpPr>
          <p:nvPr>
            <p:ph sz="quarter" idx="17"/>
          </p:nvPr>
        </p:nvSpPr>
        <p:spPr>
          <a:xfrm>
            <a:off x="457200" y="1280160"/>
            <a:ext cx="4032000" cy="5029200"/>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07935"/>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446247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150013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4209044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1790342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3607200"/>
            <a:ext cx="7639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2743001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a:xfrm>
            <a:off x="7524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a:xfrm>
            <a:off x="33768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479531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8137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1966120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225419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47036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32"/>
          </p:nvPr>
        </p:nvSpPr>
        <p:spPr>
          <a:xfrm>
            <a:off x="457200" y="1813560"/>
            <a:ext cx="4023360" cy="4335780"/>
          </a:xfrm>
          <a:solidFill>
            <a:schemeClr val="bg1">
              <a:lumMod val="85000"/>
            </a:schemeClr>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0"/>
          <p:cNvSpPr>
            <a:spLocks noGrp="1"/>
          </p:cNvSpPr>
          <p:nvPr>
            <p:ph type="body" sz="quarter" idx="26"/>
          </p:nvPr>
        </p:nvSpPr>
        <p:spPr bwMode="gray">
          <a:xfrm>
            <a:off x="457200" y="1280162"/>
            <a:ext cx="4023360" cy="521671"/>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
        <p:nvSpPr>
          <p:cNvPr id="9" name="Content Placeholder 6"/>
          <p:cNvSpPr>
            <a:spLocks noGrp="1"/>
          </p:cNvSpPr>
          <p:nvPr>
            <p:ph sz="quarter" idx="33"/>
          </p:nvPr>
        </p:nvSpPr>
        <p:spPr>
          <a:xfrm>
            <a:off x="4663440" y="1813560"/>
            <a:ext cx="4023360" cy="4335780"/>
          </a:xfrm>
          <a:solidFill>
            <a:schemeClr val="bg1">
              <a:lumMod val="85000"/>
            </a:schemeClr>
          </a:solidFill>
        </p:spPr>
        <p:txBody>
          <a:bodyPr lIns="91440" tIns="45720" rIns="91440" bIns="45720"/>
          <a:lstStyle>
            <a:lvl1pPr>
              <a:defRPr sz="1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0"/>
          <p:cNvSpPr>
            <a:spLocks noGrp="1"/>
          </p:cNvSpPr>
          <p:nvPr>
            <p:ph type="body" sz="quarter" idx="34"/>
          </p:nvPr>
        </p:nvSpPr>
        <p:spPr bwMode="gray">
          <a:xfrm>
            <a:off x="4663440" y="1280162"/>
            <a:ext cx="4023360" cy="521671"/>
          </a:xfrm>
          <a:prstGeom prst="rect">
            <a:avLst/>
          </a:prstGeom>
          <a:solidFill>
            <a:schemeClr val="tx2"/>
          </a:solidFill>
          <a:ln w="12700">
            <a:noFill/>
          </a:ln>
        </p:spPr>
        <p:txBody>
          <a:bodyPr vert="horz" lIns="91440" tIns="0" rIns="0" bIns="0" rtlCol="0" anchor="ctr" anchorCtr="0">
            <a:normAutofit/>
          </a:bodyPr>
          <a:lstStyle>
            <a:lvl1pPr>
              <a:defRPr lang="en-US" sz="1500" b="1" i="0" kern="1200" noProof="0" dirty="0" smtClean="0">
                <a:solidFill>
                  <a:schemeClr val="bg1"/>
                </a:solidFill>
                <a:latin typeface="+mn-lt"/>
                <a:ea typeface="+mn-ea"/>
                <a:cs typeface="Arial"/>
              </a:defRPr>
            </a:lvl1pPr>
            <a:lvl5pPr>
              <a:defRPr/>
            </a:lvl5pPr>
            <a:lvl6pPr>
              <a:defRPr baseline="0"/>
            </a:lvl6pPr>
            <a:lvl7pPr>
              <a:defRPr baseline="0"/>
            </a:lvl7pPr>
            <a:lvl8pPr>
              <a:defRPr baseline="0"/>
            </a:lvl8pPr>
          </a:lstStyle>
          <a:p>
            <a:pPr marL="0" lvl="0" indent="0" algn="l" defTabSz="685800" rtl="0" eaLnBrk="1" latinLnBrk="0" hangingPunct="1">
              <a:lnSpc>
                <a:spcPct val="100000"/>
              </a:lnSpc>
              <a:spcBef>
                <a:spcPts val="450"/>
              </a:spcBef>
              <a:buFont typeface="Arial" pitchFamily="34" charset="0"/>
              <a:buNone/>
            </a:pPr>
            <a:r>
              <a:rPr lang="en-US" dirty="0"/>
              <a:t>Click to edit Master text styles</a:t>
            </a:r>
          </a:p>
        </p:txBody>
      </p:sp>
    </p:spTree>
    <p:extLst>
      <p:ext uri="{BB962C8B-B14F-4D97-AF65-F5344CB8AC3E}">
        <p14:creationId xmlns:p14="http://schemas.microsoft.com/office/powerpoint/2010/main" val="2951905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4220535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one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1456314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two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25032047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sz="1400" dirty="0">
              <a:solidFill>
                <a:srgbClr val="000000"/>
              </a:solidFill>
              <a:latin typeface="Arial" panose="020B0604020202020204" pitchFamily="34" charset="0"/>
              <a:cs typeface="+mn-cs"/>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000000"/>
              </a:solidFill>
              <a:latin typeface="Arial"/>
              <a:cs typeface="+mn-cs"/>
            </a:endParaRPr>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Tree>
    <p:extLst>
      <p:ext uri="{BB962C8B-B14F-4D97-AF65-F5344CB8AC3E}">
        <p14:creationId xmlns:p14="http://schemas.microsoft.com/office/powerpoint/2010/main" val="29674998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p:cNvSpPr>
            <a:spLocks noGrp="1"/>
          </p:cNvSpPr>
          <p:nvPr>
            <p:ph idx="1" hasCustomPrompt="1"/>
          </p:nvPr>
        </p:nvSpPr>
        <p:spPr>
          <a:xfrm>
            <a:off x="374650" y="1353788"/>
            <a:ext cx="8464550" cy="4772376"/>
          </a:xfrm>
        </p:spPr>
        <p:txBody>
          <a:bodyPr/>
          <a:lstStyle>
            <a:lvl1pPr marL="0" indent="0">
              <a:spcBef>
                <a:spcPts val="800"/>
              </a:spcBef>
              <a:buNone/>
              <a:defRPr/>
            </a:lvl1pPr>
          </a:lstStyle>
          <a:p>
            <a:pPr lvl="0"/>
            <a:r>
              <a:rPr lang="en-US" dirty="0"/>
              <a:t>Content</a:t>
            </a:r>
          </a:p>
        </p:txBody>
      </p:sp>
    </p:spTree>
    <p:extLst>
      <p:ext uri="{BB962C8B-B14F-4D97-AF65-F5344CB8AC3E}">
        <p14:creationId xmlns:p14="http://schemas.microsoft.com/office/powerpoint/2010/main" val="3203443433"/>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a:xfrm>
            <a:off x="203200" y="115888"/>
            <a:ext cx="6942138" cy="792162"/>
          </a:xfrm>
          <a:prstGeom prst="rect">
            <a:avLst/>
          </a:prstGeom>
        </p:spPr>
        <p:txBody>
          <a:bodyPr/>
          <a:lstStyle/>
          <a:p>
            <a:pPr lvl="0"/>
            <a:r>
              <a:rPr lang="en-US" dirty="0"/>
              <a:t>Click to edit Master title style</a:t>
            </a:r>
            <a:endParaRPr lang="en-GB" dirty="0"/>
          </a:p>
        </p:txBody>
      </p:sp>
      <p:sp>
        <p:nvSpPr>
          <p:cNvPr id="6" name="Text Placeholder 5"/>
          <p:cNvSpPr>
            <a:spLocks noGrp="1"/>
          </p:cNvSpPr>
          <p:nvPr>
            <p:ph type="body" sz="quarter" idx="10"/>
          </p:nvPr>
        </p:nvSpPr>
        <p:spPr bwMode="gray">
          <a:xfrm>
            <a:off x="298450" y="1308100"/>
            <a:ext cx="8545513" cy="4800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4730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SLIDE 5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5 – </a:t>
            </a:r>
            <a:br>
              <a:rPr lang="en-US" noProof="0" dirty="0"/>
            </a:br>
            <a:r>
              <a:rPr lang="en-US" noProof="0" dirty="0"/>
              <a:t>no 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8"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1167474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8762201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6"/>
          <p:cNvSpPr txBox="1">
            <a:spLocks noChangeArrowheads="1"/>
          </p:cNvSpPr>
          <p:nvPr/>
        </p:nvSpPr>
        <p:spPr bwMode="white">
          <a:xfrm>
            <a:off x="1173163" y="6567488"/>
            <a:ext cx="3962400" cy="290512"/>
          </a:xfrm>
          <a:prstGeom prst="rect">
            <a:avLst/>
          </a:prstGeom>
          <a:ln/>
        </p:spPr>
        <p:txBody>
          <a:bodyPr/>
          <a:lstStyle/>
          <a:p>
            <a:pPr fontAlgn="auto">
              <a:spcBef>
                <a:spcPts val="0"/>
              </a:spcBef>
              <a:spcAft>
                <a:spcPts val="0"/>
              </a:spcAft>
              <a:defRPr/>
            </a:pPr>
            <a:r>
              <a:rPr lang="en-US" sz="1100" dirty="0">
                <a:solidFill>
                  <a:prstClr val="white"/>
                </a:solidFill>
                <a:latin typeface="Arial"/>
                <a:cs typeface="+mn-cs"/>
              </a:rPr>
              <a:t>American Institute of CPAs</a:t>
            </a:r>
          </a:p>
        </p:txBody>
      </p:sp>
      <p:sp>
        <p:nvSpPr>
          <p:cNvPr id="6" name="Title 1"/>
          <p:cNvSpPr>
            <a:spLocks noGrp="1"/>
          </p:cNvSpPr>
          <p:nvPr>
            <p:ph type="title"/>
          </p:nvPr>
        </p:nvSpPr>
        <p:spPr>
          <a:xfrm>
            <a:off x="508680" y="149066"/>
            <a:ext cx="8178120" cy="901011"/>
          </a:xfrm>
          <a:prstGeom prst="rect">
            <a:avLst/>
          </a:prstGeom>
        </p:spPr>
        <p:txBody>
          <a:bodyPr>
            <a:normAutofit/>
          </a:bodyPr>
          <a:lstStyle>
            <a:lvl1pPr algn="l">
              <a:defRPr sz="2600" b="1"/>
            </a:lvl1pPr>
          </a:lstStyle>
          <a:p>
            <a:r>
              <a:rPr lang="en-US" dirty="0"/>
              <a:t>Click to edit Master title style</a:t>
            </a:r>
          </a:p>
        </p:txBody>
      </p:sp>
      <p:sp>
        <p:nvSpPr>
          <p:cNvPr id="7" name="Content Placeholder 2"/>
          <p:cNvSpPr>
            <a:spLocks noGrp="1"/>
          </p:cNvSpPr>
          <p:nvPr>
            <p:ph idx="1"/>
          </p:nvPr>
        </p:nvSpPr>
        <p:spPr>
          <a:xfrm>
            <a:off x="508680" y="1500323"/>
            <a:ext cx="8178120" cy="4766661"/>
          </a:xfrm>
          <a:prstGeom prst="rect">
            <a:avLst/>
          </a:prstGeom>
        </p:spPr>
        <p:txBody>
          <a:bodyPr/>
          <a:lstStyle>
            <a:lvl1pPr>
              <a:defRPr sz="2400"/>
            </a:lvl1pPr>
            <a:lvl2pPr>
              <a:defRPr sz="2400"/>
            </a:lvl2pPr>
            <a:lvl3pPr>
              <a:buClr>
                <a:srgbClr val="00338D"/>
              </a:buClr>
              <a:buFont typeface="Wingdings" pitchFamily="2" charset="2"/>
              <a:buChar char=""/>
              <a:defRPr sz="2400"/>
            </a:lvl3pPr>
            <a:lvl4pPr>
              <a:buClr>
                <a:srgbClr val="002060"/>
              </a:buClr>
              <a:defRPr sz="2200"/>
            </a:lvl4pPr>
            <a:lvl5pPr>
              <a:buClr>
                <a:srgbClr val="00338D"/>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1198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3"/>
          <p:cNvSpPr>
            <a:spLocks noGrp="1" noChangeArrowheads="1"/>
          </p:cNvSpPr>
          <p:nvPr>
            <p:ph type="sldNum" sz="quarter" idx="10"/>
          </p:nvPr>
        </p:nvSpPr>
        <p:spPr>
          <a:xfrm>
            <a:off x="8420100" y="6499225"/>
            <a:ext cx="609600" cy="244475"/>
          </a:xfrm>
          <a:prstGeom prst="rect">
            <a:avLst/>
          </a:prstGeom>
          <a:ln/>
        </p:spPr>
        <p:txBody>
          <a:bodyPr/>
          <a:lstStyle>
            <a:lvl1pPr>
              <a:defRPr/>
            </a:lvl1pPr>
          </a:lstStyle>
          <a:p>
            <a:pPr>
              <a:defRPr/>
            </a:pPr>
            <a:fld id="{DBE74015-DB78-4567-B848-1A1C1CE11680}" type="slidenum">
              <a:rPr lang="en-US"/>
              <a:pPr>
                <a:defRPr/>
              </a:pPr>
              <a:t>‹#›</a:t>
            </a:fld>
            <a:endParaRPr lang="en-US" dirty="0"/>
          </a:p>
        </p:txBody>
      </p:sp>
    </p:spTree>
    <p:extLst>
      <p:ext uri="{BB962C8B-B14F-4D97-AF65-F5344CB8AC3E}">
        <p14:creationId xmlns:p14="http://schemas.microsoft.com/office/powerpoint/2010/main" val="68703658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accent4"/>
        </a:solidFill>
        <a:effectLst/>
      </p:bgPr>
    </p:bg>
    <p:spTree>
      <p:nvGrpSpPr>
        <p:cNvPr id="1" name=""/>
        <p:cNvGrpSpPr/>
        <p:nvPr/>
      </p:nvGrpSpPr>
      <p:grpSpPr>
        <a:xfrm>
          <a:off x="0" y="0"/>
          <a:ext cx="0" cy="0"/>
          <a:chOff x="0" y="0"/>
          <a:chExt cx="0" cy="0"/>
        </a:xfrm>
      </p:grpSpPr>
      <p:sp>
        <p:nvSpPr>
          <p:cNvPr id="166" name="Title 1"/>
          <p:cNvSpPr>
            <a:spLocks noGrp="1"/>
          </p:cNvSpPr>
          <p:nvPr>
            <p:ph type="title"/>
          </p:nvPr>
        </p:nvSpPr>
        <p:spPr>
          <a:xfrm>
            <a:off x="1546542" y="454027"/>
            <a:ext cx="3756026" cy="5247311"/>
          </a:xfrm>
        </p:spPr>
        <p:txBody>
          <a:bodyPr anchor="t" anchorCtr="0"/>
          <a:lstStyle>
            <a:lvl1pPr>
              <a:lnSpc>
                <a:spcPts val="7500"/>
              </a:lnSpc>
              <a:defRPr sz="8625" b="0" i="0">
                <a:solidFill>
                  <a:srgbClr val="FFFFFF"/>
                </a:solidFill>
                <a:latin typeface="KPMG Light" panose="020B0403030202040204" pitchFamily="34" charset="0"/>
                <a:cs typeface="KPMG Light" panose="020B0403030202040204" pitchFamily="34" charset="0"/>
              </a:defRPr>
            </a:lvl1pPr>
          </a:lstStyle>
          <a:p>
            <a:endParaRPr lang="en-US" dirty="0"/>
          </a:p>
        </p:txBody>
      </p:sp>
      <p:grpSp>
        <p:nvGrpSpPr>
          <p:cNvPr id="167" name="Group 166"/>
          <p:cNvGrpSpPr/>
          <p:nvPr userDrawn="1"/>
        </p:nvGrpSpPr>
        <p:grpSpPr>
          <a:xfrm>
            <a:off x="6686551" y="771281"/>
            <a:ext cx="2457452" cy="5670871"/>
            <a:chOff x="8184332" y="771280"/>
            <a:chExt cx="4007671" cy="5670871"/>
          </a:xfrm>
        </p:grpSpPr>
        <p:sp>
          <p:nvSpPr>
            <p:cNvPr id="168" name="Freeform 167"/>
            <p:cNvSpPr>
              <a:spLocks noChangeArrowheads="1"/>
            </p:cNvSpPr>
            <p:nvPr/>
          </p:nvSpPr>
          <p:spPr bwMode="auto">
            <a:xfrm rot="16200000">
              <a:off x="10307464" y="1625592"/>
              <a:ext cx="138661" cy="600043"/>
            </a:xfrm>
            <a:custGeom>
              <a:avLst/>
              <a:gdLst>
                <a:gd name="T0" fmla="*/ 38 w 478"/>
                <a:gd name="T1" fmla="*/ 1604 h 1605"/>
                <a:gd name="T2" fmla="*/ 477 w 478"/>
                <a:gd name="T3" fmla="*/ 1604 h 1605"/>
                <a:gd name="T4" fmla="*/ 458 w 478"/>
                <a:gd name="T5" fmla="*/ 0 h 1605"/>
                <a:gd name="T6" fmla="*/ 0 w 478"/>
                <a:gd name="T7" fmla="*/ 0 h 1605"/>
                <a:gd name="T8" fmla="*/ 38 w 478"/>
                <a:gd name="T9" fmla="*/ 1604 h 1605"/>
              </a:gdLst>
              <a:ahLst/>
              <a:cxnLst>
                <a:cxn ang="0">
                  <a:pos x="T0" y="T1"/>
                </a:cxn>
                <a:cxn ang="0">
                  <a:pos x="T2" y="T3"/>
                </a:cxn>
                <a:cxn ang="0">
                  <a:pos x="T4" y="T5"/>
                </a:cxn>
                <a:cxn ang="0">
                  <a:pos x="T6" y="T7"/>
                </a:cxn>
                <a:cxn ang="0">
                  <a:pos x="T8" y="T9"/>
                </a:cxn>
              </a:cxnLst>
              <a:rect l="0" t="0" r="r" b="b"/>
              <a:pathLst>
                <a:path w="478" h="1605">
                  <a:moveTo>
                    <a:pt x="38" y="1604"/>
                  </a:moveTo>
                  <a:lnTo>
                    <a:pt x="477" y="1604"/>
                  </a:lnTo>
                  <a:lnTo>
                    <a:pt x="458" y="0"/>
                  </a:lnTo>
                  <a:lnTo>
                    <a:pt x="0" y="0"/>
                  </a:lnTo>
                  <a:lnTo>
                    <a:pt x="38" y="1604"/>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69" name="Freeform 168"/>
            <p:cNvSpPr>
              <a:spLocks noChangeArrowheads="1"/>
            </p:cNvSpPr>
            <p:nvPr/>
          </p:nvSpPr>
          <p:spPr bwMode="auto">
            <a:xfrm rot="16200000">
              <a:off x="10013308" y="1839164"/>
              <a:ext cx="133526" cy="178035"/>
            </a:xfrm>
            <a:custGeom>
              <a:avLst/>
              <a:gdLst>
                <a:gd name="T0" fmla="*/ 0 w 459"/>
                <a:gd name="T1" fmla="*/ 248 h 478"/>
                <a:gd name="T2" fmla="*/ 0 w 459"/>
                <a:gd name="T3" fmla="*/ 248 h 478"/>
                <a:gd name="T4" fmla="*/ 229 w 459"/>
                <a:gd name="T5" fmla="*/ 477 h 478"/>
                <a:gd name="T6" fmla="*/ 439 w 459"/>
                <a:gd name="T7" fmla="*/ 229 h 478"/>
                <a:gd name="T8" fmla="*/ 229 w 459"/>
                <a:gd name="T9" fmla="*/ 0 h 478"/>
                <a:gd name="T10" fmla="*/ 0 w 459"/>
                <a:gd name="T11" fmla="*/ 248 h 478"/>
              </a:gdLst>
              <a:ahLst/>
              <a:cxnLst>
                <a:cxn ang="0">
                  <a:pos x="T0" y="T1"/>
                </a:cxn>
                <a:cxn ang="0">
                  <a:pos x="T2" y="T3"/>
                </a:cxn>
                <a:cxn ang="0">
                  <a:pos x="T4" y="T5"/>
                </a:cxn>
                <a:cxn ang="0">
                  <a:pos x="T6" y="T7"/>
                </a:cxn>
                <a:cxn ang="0">
                  <a:pos x="T8" y="T9"/>
                </a:cxn>
                <a:cxn ang="0">
                  <a:pos x="T10" y="T11"/>
                </a:cxn>
              </a:cxnLst>
              <a:rect l="0" t="0" r="r" b="b"/>
              <a:pathLst>
                <a:path w="459" h="478">
                  <a:moveTo>
                    <a:pt x="0" y="248"/>
                  </a:moveTo>
                  <a:lnTo>
                    <a:pt x="0" y="248"/>
                  </a:lnTo>
                  <a:cubicBezTo>
                    <a:pt x="19" y="363"/>
                    <a:pt x="114" y="477"/>
                    <a:pt x="229" y="477"/>
                  </a:cubicBezTo>
                  <a:cubicBezTo>
                    <a:pt x="363" y="477"/>
                    <a:pt x="458" y="363"/>
                    <a:pt x="439" y="229"/>
                  </a:cubicBezTo>
                  <a:cubicBezTo>
                    <a:pt x="439" y="114"/>
                    <a:pt x="343" y="0"/>
                    <a:pt x="229" y="0"/>
                  </a:cubicBezTo>
                  <a:cubicBezTo>
                    <a:pt x="95" y="0"/>
                    <a:pt x="0" y="114"/>
                    <a:pt x="0" y="248"/>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70" name="Freeform 169"/>
            <p:cNvSpPr>
              <a:spLocks noChangeArrowheads="1"/>
            </p:cNvSpPr>
            <p:nvPr/>
          </p:nvSpPr>
          <p:spPr bwMode="auto">
            <a:xfrm rot="16200000">
              <a:off x="10009392" y="1875890"/>
              <a:ext cx="100144" cy="107151"/>
            </a:xfrm>
            <a:custGeom>
              <a:avLst/>
              <a:gdLst>
                <a:gd name="T0" fmla="*/ 172 w 345"/>
                <a:gd name="T1" fmla="*/ 287 h 288"/>
                <a:gd name="T2" fmla="*/ 172 w 345"/>
                <a:gd name="T3" fmla="*/ 287 h 288"/>
                <a:gd name="T4" fmla="*/ 344 w 345"/>
                <a:gd name="T5" fmla="*/ 134 h 288"/>
                <a:gd name="T6" fmla="*/ 172 w 345"/>
                <a:gd name="T7" fmla="*/ 0 h 288"/>
                <a:gd name="T8" fmla="*/ 0 w 345"/>
                <a:gd name="T9" fmla="*/ 134 h 288"/>
                <a:gd name="T10" fmla="*/ 172 w 345"/>
                <a:gd name="T11" fmla="*/ 287 h 288"/>
              </a:gdLst>
              <a:ahLst/>
              <a:cxnLst>
                <a:cxn ang="0">
                  <a:pos x="T0" y="T1"/>
                </a:cxn>
                <a:cxn ang="0">
                  <a:pos x="T2" y="T3"/>
                </a:cxn>
                <a:cxn ang="0">
                  <a:pos x="T4" y="T5"/>
                </a:cxn>
                <a:cxn ang="0">
                  <a:pos x="T6" y="T7"/>
                </a:cxn>
                <a:cxn ang="0">
                  <a:pos x="T8" y="T9"/>
                </a:cxn>
                <a:cxn ang="0">
                  <a:pos x="T10" y="T11"/>
                </a:cxn>
              </a:cxnLst>
              <a:rect l="0" t="0" r="r" b="b"/>
              <a:pathLst>
                <a:path w="345" h="288">
                  <a:moveTo>
                    <a:pt x="172" y="287"/>
                  </a:moveTo>
                  <a:lnTo>
                    <a:pt x="172" y="287"/>
                  </a:lnTo>
                  <a:cubicBezTo>
                    <a:pt x="267" y="287"/>
                    <a:pt x="344" y="210"/>
                    <a:pt x="344" y="134"/>
                  </a:cubicBezTo>
                  <a:cubicBezTo>
                    <a:pt x="344" y="57"/>
                    <a:pt x="267" y="0"/>
                    <a:pt x="172" y="0"/>
                  </a:cubicBezTo>
                  <a:cubicBezTo>
                    <a:pt x="77" y="0"/>
                    <a:pt x="0" y="57"/>
                    <a:pt x="0" y="134"/>
                  </a:cubicBezTo>
                  <a:cubicBezTo>
                    <a:pt x="0" y="210"/>
                    <a:pt x="77" y="287"/>
                    <a:pt x="172" y="287"/>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76" name="Freeform 175"/>
            <p:cNvSpPr>
              <a:spLocks noChangeArrowheads="1"/>
            </p:cNvSpPr>
            <p:nvPr/>
          </p:nvSpPr>
          <p:spPr bwMode="auto">
            <a:xfrm rot="16200000">
              <a:off x="10295093" y="1695470"/>
              <a:ext cx="150217" cy="728623"/>
            </a:xfrm>
            <a:custGeom>
              <a:avLst/>
              <a:gdLst>
                <a:gd name="T0" fmla="*/ 38 w 516"/>
                <a:gd name="T1" fmla="*/ 1947 h 1948"/>
                <a:gd name="T2" fmla="*/ 515 w 516"/>
                <a:gd name="T3" fmla="*/ 1928 h 1948"/>
                <a:gd name="T4" fmla="*/ 477 w 516"/>
                <a:gd name="T5" fmla="*/ 0 h 1948"/>
                <a:gd name="T6" fmla="*/ 0 w 516"/>
                <a:gd name="T7" fmla="*/ 20 h 1948"/>
                <a:gd name="T8" fmla="*/ 38 w 516"/>
                <a:gd name="T9" fmla="*/ 1947 h 1948"/>
              </a:gdLst>
              <a:ahLst/>
              <a:cxnLst>
                <a:cxn ang="0">
                  <a:pos x="T0" y="T1"/>
                </a:cxn>
                <a:cxn ang="0">
                  <a:pos x="T2" y="T3"/>
                </a:cxn>
                <a:cxn ang="0">
                  <a:pos x="T4" y="T5"/>
                </a:cxn>
                <a:cxn ang="0">
                  <a:pos x="T6" y="T7"/>
                </a:cxn>
                <a:cxn ang="0">
                  <a:pos x="T8" y="T9"/>
                </a:cxn>
              </a:cxnLst>
              <a:rect l="0" t="0" r="r" b="b"/>
              <a:pathLst>
                <a:path w="516" h="1948">
                  <a:moveTo>
                    <a:pt x="38" y="1947"/>
                  </a:moveTo>
                  <a:lnTo>
                    <a:pt x="515" y="1928"/>
                  </a:lnTo>
                  <a:lnTo>
                    <a:pt x="477" y="0"/>
                  </a:lnTo>
                  <a:lnTo>
                    <a:pt x="0" y="20"/>
                  </a:lnTo>
                  <a:lnTo>
                    <a:pt x="38" y="1947"/>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77" name="Freeform 176"/>
            <p:cNvSpPr>
              <a:spLocks noChangeArrowheads="1"/>
            </p:cNvSpPr>
            <p:nvPr/>
          </p:nvSpPr>
          <p:spPr bwMode="auto">
            <a:xfrm rot="16200000">
              <a:off x="9937470" y="1972508"/>
              <a:ext cx="145081" cy="179684"/>
            </a:xfrm>
            <a:custGeom>
              <a:avLst/>
              <a:gdLst>
                <a:gd name="T0" fmla="*/ 0 w 497"/>
                <a:gd name="T1" fmla="*/ 249 h 479"/>
                <a:gd name="T2" fmla="*/ 0 w 497"/>
                <a:gd name="T3" fmla="*/ 249 h 479"/>
                <a:gd name="T4" fmla="*/ 248 w 497"/>
                <a:gd name="T5" fmla="*/ 478 h 479"/>
                <a:gd name="T6" fmla="*/ 477 w 497"/>
                <a:gd name="T7" fmla="*/ 229 h 479"/>
                <a:gd name="T8" fmla="*/ 229 w 497"/>
                <a:gd name="T9" fmla="*/ 0 h 479"/>
                <a:gd name="T10" fmla="*/ 0 w 497"/>
                <a:gd name="T11" fmla="*/ 249 h 479"/>
              </a:gdLst>
              <a:ahLst/>
              <a:cxnLst>
                <a:cxn ang="0">
                  <a:pos x="T0" y="T1"/>
                </a:cxn>
                <a:cxn ang="0">
                  <a:pos x="T2" y="T3"/>
                </a:cxn>
                <a:cxn ang="0">
                  <a:pos x="T4" y="T5"/>
                </a:cxn>
                <a:cxn ang="0">
                  <a:pos x="T6" y="T7"/>
                </a:cxn>
                <a:cxn ang="0">
                  <a:pos x="T8" y="T9"/>
                </a:cxn>
                <a:cxn ang="0">
                  <a:pos x="T10" y="T11"/>
                </a:cxn>
              </a:cxnLst>
              <a:rect l="0" t="0" r="r" b="b"/>
              <a:pathLst>
                <a:path w="497" h="479">
                  <a:moveTo>
                    <a:pt x="0" y="249"/>
                  </a:moveTo>
                  <a:lnTo>
                    <a:pt x="0" y="249"/>
                  </a:lnTo>
                  <a:cubicBezTo>
                    <a:pt x="0" y="382"/>
                    <a:pt x="114" y="478"/>
                    <a:pt x="248" y="478"/>
                  </a:cubicBezTo>
                  <a:cubicBezTo>
                    <a:pt x="382" y="478"/>
                    <a:pt x="496" y="363"/>
                    <a:pt x="477" y="229"/>
                  </a:cubicBezTo>
                  <a:cubicBezTo>
                    <a:pt x="477" y="96"/>
                    <a:pt x="362" y="0"/>
                    <a:pt x="229" y="0"/>
                  </a:cubicBezTo>
                  <a:cubicBezTo>
                    <a:pt x="95" y="0"/>
                    <a:pt x="0" y="115"/>
                    <a:pt x="0" y="249"/>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78" name="Freeform 177"/>
            <p:cNvSpPr>
              <a:spLocks noChangeArrowheads="1"/>
            </p:cNvSpPr>
            <p:nvPr/>
          </p:nvSpPr>
          <p:spPr bwMode="auto">
            <a:xfrm rot="16200000">
              <a:off x="10327429" y="1856560"/>
              <a:ext cx="139945" cy="670927"/>
            </a:xfrm>
            <a:custGeom>
              <a:avLst/>
              <a:gdLst>
                <a:gd name="T0" fmla="*/ 38 w 479"/>
                <a:gd name="T1" fmla="*/ 1794 h 1795"/>
                <a:gd name="T2" fmla="*/ 478 w 479"/>
                <a:gd name="T3" fmla="*/ 1794 h 1795"/>
                <a:gd name="T4" fmla="*/ 440 w 479"/>
                <a:gd name="T5" fmla="*/ 0 h 1795"/>
                <a:gd name="T6" fmla="*/ 0 w 479"/>
                <a:gd name="T7" fmla="*/ 19 h 1795"/>
                <a:gd name="T8" fmla="*/ 38 w 479"/>
                <a:gd name="T9" fmla="*/ 1794 h 1795"/>
              </a:gdLst>
              <a:ahLst/>
              <a:cxnLst>
                <a:cxn ang="0">
                  <a:pos x="T0" y="T1"/>
                </a:cxn>
                <a:cxn ang="0">
                  <a:pos x="T2" y="T3"/>
                </a:cxn>
                <a:cxn ang="0">
                  <a:pos x="T4" y="T5"/>
                </a:cxn>
                <a:cxn ang="0">
                  <a:pos x="T6" y="T7"/>
                </a:cxn>
                <a:cxn ang="0">
                  <a:pos x="T8" y="T9"/>
                </a:cxn>
              </a:cxnLst>
              <a:rect l="0" t="0" r="r" b="b"/>
              <a:pathLst>
                <a:path w="479" h="1795">
                  <a:moveTo>
                    <a:pt x="38" y="1794"/>
                  </a:moveTo>
                  <a:lnTo>
                    <a:pt x="478" y="1794"/>
                  </a:lnTo>
                  <a:lnTo>
                    <a:pt x="440" y="0"/>
                  </a:lnTo>
                  <a:lnTo>
                    <a:pt x="0" y="19"/>
                  </a:lnTo>
                  <a:lnTo>
                    <a:pt x="38" y="1794"/>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79" name="Freeform 178"/>
            <p:cNvSpPr>
              <a:spLocks noChangeArrowheads="1"/>
            </p:cNvSpPr>
            <p:nvPr/>
          </p:nvSpPr>
          <p:spPr bwMode="auto">
            <a:xfrm rot="16200000">
              <a:off x="10002688" y="2115378"/>
              <a:ext cx="128390" cy="164847"/>
            </a:xfrm>
            <a:custGeom>
              <a:avLst/>
              <a:gdLst>
                <a:gd name="T0" fmla="*/ 0 w 441"/>
                <a:gd name="T1" fmla="*/ 229 h 440"/>
                <a:gd name="T2" fmla="*/ 0 w 441"/>
                <a:gd name="T3" fmla="*/ 229 h 440"/>
                <a:gd name="T4" fmla="*/ 230 w 441"/>
                <a:gd name="T5" fmla="*/ 439 h 440"/>
                <a:gd name="T6" fmla="*/ 440 w 441"/>
                <a:gd name="T7" fmla="*/ 210 h 440"/>
                <a:gd name="T8" fmla="*/ 230 w 441"/>
                <a:gd name="T9" fmla="*/ 0 h 440"/>
                <a:gd name="T10" fmla="*/ 0 w 441"/>
                <a:gd name="T11" fmla="*/ 229 h 440"/>
              </a:gdLst>
              <a:ahLst/>
              <a:cxnLst>
                <a:cxn ang="0">
                  <a:pos x="T0" y="T1"/>
                </a:cxn>
                <a:cxn ang="0">
                  <a:pos x="T2" y="T3"/>
                </a:cxn>
                <a:cxn ang="0">
                  <a:pos x="T4" y="T5"/>
                </a:cxn>
                <a:cxn ang="0">
                  <a:pos x="T6" y="T7"/>
                </a:cxn>
                <a:cxn ang="0">
                  <a:pos x="T8" y="T9"/>
                </a:cxn>
                <a:cxn ang="0">
                  <a:pos x="T10" y="T11"/>
                </a:cxn>
              </a:cxnLst>
              <a:rect l="0" t="0" r="r" b="b"/>
              <a:pathLst>
                <a:path w="441" h="440">
                  <a:moveTo>
                    <a:pt x="0" y="229"/>
                  </a:moveTo>
                  <a:lnTo>
                    <a:pt x="0" y="229"/>
                  </a:lnTo>
                  <a:cubicBezTo>
                    <a:pt x="0" y="344"/>
                    <a:pt x="96" y="439"/>
                    <a:pt x="230" y="439"/>
                  </a:cubicBezTo>
                  <a:cubicBezTo>
                    <a:pt x="344" y="439"/>
                    <a:pt x="440" y="344"/>
                    <a:pt x="440" y="210"/>
                  </a:cubicBezTo>
                  <a:cubicBezTo>
                    <a:pt x="440" y="96"/>
                    <a:pt x="344" y="0"/>
                    <a:pt x="230" y="0"/>
                  </a:cubicBezTo>
                  <a:cubicBezTo>
                    <a:pt x="96" y="0"/>
                    <a:pt x="0" y="96"/>
                    <a:pt x="0" y="229"/>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0" name="Freeform 179"/>
            <p:cNvSpPr>
              <a:spLocks noChangeArrowheads="1"/>
            </p:cNvSpPr>
            <p:nvPr/>
          </p:nvSpPr>
          <p:spPr bwMode="auto">
            <a:xfrm rot="16200000">
              <a:off x="10422960" y="2055549"/>
              <a:ext cx="121971" cy="514323"/>
            </a:xfrm>
            <a:custGeom>
              <a:avLst/>
              <a:gdLst>
                <a:gd name="T0" fmla="*/ 19 w 420"/>
                <a:gd name="T1" fmla="*/ 1374 h 1375"/>
                <a:gd name="T2" fmla="*/ 419 w 420"/>
                <a:gd name="T3" fmla="*/ 1355 h 1375"/>
                <a:gd name="T4" fmla="*/ 400 w 420"/>
                <a:gd name="T5" fmla="*/ 0 h 1375"/>
                <a:gd name="T6" fmla="*/ 0 w 420"/>
                <a:gd name="T7" fmla="*/ 0 h 1375"/>
                <a:gd name="T8" fmla="*/ 19 w 420"/>
                <a:gd name="T9" fmla="*/ 1374 h 1375"/>
              </a:gdLst>
              <a:ahLst/>
              <a:cxnLst>
                <a:cxn ang="0">
                  <a:pos x="T0" y="T1"/>
                </a:cxn>
                <a:cxn ang="0">
                  <a:pos x="T2" y="T3"/>
                </a:cxn>
                <a:cxn ang="0">
                  <a:pos x="T4" y="T5"/>
                </a:cxn>
                <a:cxn ang="0">
                  <a:pos x="T6" y="T7"/>
                </a:cxn>
                <a:cxn ang="0">
                  <a:pos x="T8" y="T9"/>
                </a:cxn>
              </a:cxnLst>
              <a:rect l="0" t="0" r="r" b="b"/>
              <a:pathLst>
                <a:path w="420" h="1375">
                  <a:moveTo>
                    <a:pt x="19" y="1374"/>
                  </a:moveTo>
                  <a:lnTo>
                    <a:pt x="419" y="1355"/>
                  </a:lnTo>
                  <a:lnTo>
                    <a:pt x="400" y="0"/>
                  </a:lnTo>
                  <a:lnTo>
                    <a:pt x="0" y="0"/>
                  </a:lnTo>
                  <a:lnTo>
                    <a:pt x="19" y="1374"/>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1" name="Freeform 180"/>
            <p:cNvSpPr>
              <a:spLocks noChangeArrowheads="1"/>
            </p:cNvSpPr>
            <p:nvPr/>
          </p:nvSpPr>
          <p:spPr bwMode="auto">
            <a:xfrm rot="16200000">
              <a:off x="10164245" y="2240273"/>
              <a:ext cx="116836" cy="150011"/>
            </a:xfrm>
            <a:custGeom>
              <a:avLst/>
              <a:gdLst>
                <a:gd name="T0" fmla="*/ 0 w 401"/>
                <a:gd name="T1" fmla="*/ 210 h 402"/>
                <a:gd name="T2" fmla="*/ 0 w 401"/>
                <a:gd name="T3" fmla="*/ 210 h 402"/>
                <a:gd name="T4" fmla="*/ 210 w 401"/>
                <a:gd name="T5" fmla="*/ 401 h 402"/>
                <a:gd name="T6" fmla="*/ 400 w 401"/>
                <a:gd name="T7" fmla="*/ 210 h 402"/>
                <a:gd name="T8" fmla="*/ 190 w 401"/>
                <a:gd name="T9" fmla="*/ 0 h 402"/>
                <a:gd name="T10" fmla="*/ 0 w 401"/>
                <a:gd name="T11" fmla="*/ 210 h 402"/>
              </a:gdLst>
              <a:ahLst/>
              <a:cxnLst>
                <a:cxn ang="0">
                  <a:pos x="T0" y="T1"/>
                </a:cxn>
                <a:cxn ang="0">
                  <a:pos x="T2" y="T3"/>
                </a:cxn>
                <a:cxn ang="0">
                  <a:pos x="T4" y="T5"/>
                </a:cxn>
                <a:cxn ang="0">
                  <a:pos x="T6" y="T7"/>
                </a:cxn>
                <a:cxn ang="0">
                  <a:pos x="T8" y="T9"/>
                </a:cxn>
                <a:cxn ang="0">
                  <a:pos x="T10" y="T11"/>
                </a:cxn>
              </a:cxnLst>
              <a:rect l="0" t="0" r="r" b="b"/>
              <a:pathLst>
                <a:path w="401" h="402">
                  <a:moveTo>
                    <a:pt x="0" y="210"/>
                  </a:moveTo>
                  <a:lnTo>
                    <a:pt x="0" y="210"/>
                  </a:lnTo>
                  <a:cubicBezTo>
                    <a:pt x="0" y="325"/>
                    <a:pt x="95" y="401"/>
                    <a:pt x="210" y="401"/>
                  </a:cubicBezTo>
                  <a:cubicBezTo>
                    <a:pt x="305" y="401"/>
                    <a:pt x="400" y="305"/>
                    <a:pt x="400" y="210"/>
                  </a:cubicBezTo>
                  <a:cubicBezTo>
                    <a:pt x="400" y="96"/>
                    <a:pt x="305" y="0"/>
                    <a:pt x="190" y="0"/>
                  </a:cubicBezTo>
                  <a:cubicBezTo>
                    <a:pt x="76" y="0"/>
                    <a:pt x="0" y="96"/>
                    <a:pt x="0" y="210"/>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2" name="Freeform 181"/>
            <p:cNvSpPr>
              <a:spLocks noChangeArrowheads="1"/>
            </p:cNvSpPr>
            <p:nvPr/>
          </p:nvSpPr>
          <p:spPr bwMode="auto">
            <a:xfrm rot="16200000">
              <a:off x="10623755" y="1818091"/>
              <a:ext cx="50072" cy="72532"/>
            </a:xfrm>
            <a:custGeom>
              <a:avLst/>
              <a:gdLst>
                <a:gd name="T0" fmla="*/ 115 w 172"/>
                <a:gd name="T1" fmla="*/ 0 h 192"/>
                <a:gd name="T2" fmla="*/ 0 w 172"/>
                <a:gd name="T3" fmla="*/ 172 h 192"/>
                <a:gd name="T4" fmla="*/ 76 w 172"/>
                <a:gd name="T5" fmla="*/ 191 h 192"/>
                <a:gd name="T6" fmla="*/ 171 w 172"/>
                <a:gd name="T7" fmla="*/ 191 h 192"/>
                <a:gd name="T8" fmla="*/ 171 w 172"/>
                <a:gd name="T9" fmla="*/ 115 h 192"/>
                <a:gd name="T10" fmla="*/ 115 w 172"/>
                <a:gd name="T11" fmla="*/ 0 h 192"/>
              </a:gdLst>
              <a:ahLst/>
              <a:cxnLst>
                <a:cxn ang="0">
                  <a:pos x="T0" y="T1"/>
                </a:cxn>
                <a:cxn ang="0">
                  <a:pos x="T2" y="T3"/>
                </a:cxn>
                <a:cxn ang="0">
                  <a:pos x="T4" y="T5"/>
                </a:cxn>
                <a:cxn ang="0">
                  <a:pos x="T6" y="T7"/>
                </a:cxn>
                <a:cxn ang="0">
                  <a:pos x="T8" y="T9"/>
                </a:cxn>
                <a:cxn ang="0">
                  <a:pos x="T10" y="T11"/>
                </a:cxn>
              </a:cxnLst>
              <a:rect l="0" t="0" r="r" b="b"/>
              <a:pathLst>
                <a:path w="172" h="192">
                  <a:moveTo>
                    <a:pt x="115" y="0"/>
                  </a:moveTo>
                  <a:lnTo>
                    <a:pt x="0" y="172"/>
                  </a:lnTo>
                  <a:lnTo>
                    <a:pt x="76" y="191"/>
                  </a:lnTo>
                  <a:lnTo>
                    <a:pt x="171" y="191"/>
                  </a:lnTo>
                  <a:lnTo>
                    <a:pt x="171" y="115"/>
                  </a:lnTo>
                  <a:lnTo>
                    <a:pt x="115"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3" name="Freeform 182"/>
            <p:cNvSpPr>
              <a:spLocks noChangeArrowheads="1"/>
            </p:cNvSpPr>
            <p:nvPr/>
          </p:nvSpPr>
          <p:spPr bwMode="auto">
            <a:xfrm rot="16200000">
              <a:off x="10599845" y="1482399"/>
              <a:ext cx="195153" cy="542345"/>
            </a:xfrm>
            <a:custGeom>
              <a:avLst/>
              <a:gdLst>
                <a:gd name="T0" fmla="*/ 516 w 669"/>
                <a:gd name="T1" fmla="*/ 496 h 1451"/>
                <a:gd name="T2" fmla="*/ 516 w 669"/>
                <a:gd name="T3" fmla="*/ 496 h 1451"/>
                <a:gd name="T4" fmla="*/ 631 w 669"/>
                <a:gd name="T5" fmla="*/ 248 h 1451"/>
                <a:gd name="T6" fmla="*/ 497 w 669"/>
                <a:gd name="T7" fmla="*/ 38 h 1451"/>
                <a:gd name="T8" fmla="*/ 229 w 669"/>
                <a:gd name="T9" fmla="*/ 152 h 1451"/>
                <a:gd name="T10" fmla="*/ 0 w 669"/>
                <a:gd name="T11" fmla="*/ 515 h 1451"/>
                <a:gd name="T12" fmla="*/ 0 w 669"/>
                <a:gd name="T13" fmla="*/ 1450 h 1451"/>
                <a:gd name="T14" fmla="*/ 516 w 669"/>
                <a:gd name="T15" fmla="*/ 496 h 14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1451">
                  <a:moveTo>
                    <a:pt x="516" y="496"/>
                  </a:moveTo>
                  <a:lnTo>
                    <a:pt x="516" y="496"/>
                  </a:lnTo>
                  <a:cubicBezTo>
                    <a:pt x="631" y="248"/>
                    <a:pt x="631" y="248"/>
                    <a:pt x="631" y="248"/>
                  </a:cubicBezTo>
                  <a:cubicBezTo>
                    <a:pt x="631" y="248"/>
                    <a:pt x="668" y="114"/>
                    <a:pt x="497" y="38"/>
                  </a:cubicBezTo>
                  <a:cubicBezTo>
                    <a:pt x="497" y="38"/>
                    <a:pt x="344" y="0"/>
                    <a:pt x="229" y="152"/>
                  </a:cubicBezTo>
                  <a:cubicBezTo>
                    <a:pt x="0" y="515"/>
                    <a:pt x="0" y="515"/>
                    <a:pt x="0" y="515"/>
                  </a:cubicBezTo>
                  <a:cubicBezTo>
                    <a:pt x="0" y="1450"/>
                    <a:pt x="0" y="1450"/>
                    <a:pt x="0" y="1450"/>
                  </a:cubicBezTo>
                  <a:lnTo>
                    <a:pt x="516" y="496"/>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4" name="Freeform 183"/>
            <p:cNvSpPr>
              <a:spLocks noChangeArrowheads="1"/>
            </p:cNvSpPr>
            <p:nvPr/>
          </p:nvSpPr>
          <p:spPr bwMode="auto">
            <a:xfrm rot="16200000">
              <a:off x="10499091" y="1642703"/>
              <a:ext cx="83453" cy="143416"/>
            </a:xfrm>
            <a:custGeom>
              <a:avLst/>
              <a:gdLst>
                <a:gd name="T0" fmla="*/ 286 w 287"/>
                <a:gd name="T1" fmla="*/ 134 h 383"/>
                <a:gd name="T2" fmla="*/ 286 w 287"/>
                <a:gd name="T3" fmla="*/ 134 h 383"/>
                <a:gd name="T4" fmla="*/ 191 w 287"/>
                <a:gd name="T5" fmla="*/ 0 h 383"/>
                <a:gd name="T6" fmla="*/ 38 w 287"/>
                <a:gd name="T7" fmla="*/ 230 h 383"/>
                <a:gd name="T8" fmla="*/ 114 w 287"/>
                <a:gd name="T9" fmla="*/ 382 h 383"/>
                <a:gd name="T10" fmla="*/ 153 w 287"/>
                <a:gd name="T11" fmla="*/ 382 h 383"/>
                <a:gd name="T12" fmla="*/ 286 w 287"/>
                <a:gd name="T13" fmla="*/ 134 h 383"/>
              </a:gdLst>
              <a:ahLst/>
              <a:cxnLst>
                <a:cxn ang="0">
                  <a:pos x="T0" y="T1"/>
                </a:cxn>
                <a:cxn ang="0">
                  <a:pos x="T2" y="T3"/>
                </a:cxn>
                <a:cxn ang="0">
                  <a:pos x="T4" y="T5"/>
                </a:cxn>
                <a:cxn ang="0">
                  <a:pos x="T6" y="T7"/>
                </a:cxn>
                <a:cxn ang="0">
                  <a:pos x="T8" y="T9"/>
                </a:cxn>
                <a:cxn ang="0">
                  <a:pos x="T10" y="T11"/>
                </a:cxn>
                <a:cxn ang="0">
                  <a:pos x="T12" y="T13"/>
                </a:cxn>
              </a:cxnLst>
              <a:rect l="0" t="0" r="r" b="b"/>
              <a:pathLst>
                <a:path w="287" h="383">
                  <a:moveTo>
                    <a:pt x="286" y="134"/>
                  </a:moveTo>
                  <a:lnTo>
                    <a:pt x="286" y="134"/>
                  </a:lnTo>
                  <a:cubicBezTo>
                    <a:pt x="286" y="134"/>
                    <a:pt x="286" y="0"/>
                    <a:pt x="191" y="0"/>
                  </a:cubicBezTo>
                  <a:cubicBezTo>
                    <a:pt x="191" y="0"/>
                    <a:pt x="133" y="19"/>
                    <a:pt x="38" y="230"/>
                  </a:cubicBezTo>
                  <a:cubicBezTo>
                    <a:pt x="38" y="230"/>
                    <a:pt x="0" y="344"/>
                    <a:pt x="114" y="382"/>
                  </a:cubicBezTo>
                  <a:cubicBezTo>
                    <a:pt x="153" y="382"/>
                    <a:pt x="153" y="382"/>
                    <a:pt x="153" y="382"/>
                  </a:cubicBezTo>
                  <a:lnTo>
                    <a:pt x="286" y="134"/>
                  </a:ln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5" name="Freeform 184"/>
            <p:cNvSpPr>
              <a:spLocks noChangeArrowheads="1"/>
            </p:cNvSpPr>
            <p:nvPr/>
          </p:nvSpPr>
          <p:spPr bwMode="auto">
            <a:xfrm rot="16200000">
              <a:off x="10590168" y="1888293"/>
              <a:ext cx="550794" cy="407172"/>
            </a:xfrm>
            <a:custGeom>
              <a:avLst/>
              <a:gdLst>
                <a:gd name="T0" fmla="*/ 1795 w 1891"/>
                <a:gd name="T1" fmla="*/ 0 h 1088"/>
                <a:gd name="T2" fmla="*/ 1795 w 1891"/>
                <a:gd name="T3" fmla="*/ 0 h 1088"/>
                <a:gd name="T4" fmla="*/ 1814 w 1891"/>
                <a:gd name="T5" fmla="*/ 572 h 1088"/>
                <a:gd name="T6" fmla="*/ 1890 w 1891"/>
                <a:gd name="T7" fmla="*/ 572 h 1088"/>
                <a:gd name="T8" fmla="*/ 1795 w 1891"/>
                <a:gd name="T9" fmla="*/ 705 h 1088"/>
                <a:gd name="T10" fmla="*/ 1775 w 1891"/>
                <a:gd name="T11" fmla="*/ 782 h 1088"/>
                <a:gd name="T12" fmla="*/ 1279 w 1891"/>
                <a:gd name="T13" fmla="*/ 1049 h 1088"/>
                <a:gd name="T14" fmla="*/ 1279 w 1891"/>
                <a:gd name="T15" fmla="*/ 1049 h 1088"/>
                <a:gd name="T16" fmla="*/ 1164 w 1891"/>
                <a:gd name="T17" fmla="*/ 1068 h 1088"/>
                <a:gd name="T18" fmla="*/ 553 w 1891"/>
                <a:gd name="T19" fmla="*/ 1087 h 1088"/>
                <a:gd name="T20" fmla="*/ 18 w 1891"/>
                <a:gd name="T21" fmla="*/ 686 h 1088"/>
                <a:gd name="T22" fmla="*/ 18 w 1891"/>
                <a:gd name="T23" fmla="*/ 629 h 1088"/>
                <a:gd name="T24" fmla="*/ 0 w 1891"/>
                <a:gd name="T25" fmla="*/ 19 h 1088"/>
                <a:gd name="T26" fmla="*/ 1795 w 1891"/>
                <a:gd name="T27" fmla="*/ 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1" h="1088">
                  <a:moveTo>
                    <a:pt x="1795" y="0"/>
                  </a:moveTo>
                  <a:lnTo>
                    <a:pt x="1795" y="0"/>
                  </a:lnTo>
                  <a:cubicBezTo>
                    <a:pt x="1814" y="572"/>
                    <a:pt x="1814" y="572"/>
                    <a:pt x="1814" y="572"/>
                  </a:cubicBezTo>
                  <a:cubicBezTo>
                    <a:pt x="1890" y="572"/>
                    <a:pt x="1890" y="572"/>
                    <a:pt x="1890" y="572"/>
                  </a:cubicBezTo>
                  <a:cubicBezTo>
                    <a:pt x="1890" y="572"/>
                    <a:pt x="1851" y="629"/>
                    <a:pt x="1795" y="705"/>
                  </a:cubicBezTo>
                  <a:cubicBezTo>
                    <a:pt x="1775" y="782"/>
                    <a:pt x="1775" y="782"/>
                    <a:pt x="1775" y="782"/>
                  </a:cubicBezTo>
                  <a:cubicBezTo>
                    <a:pt x="1775" y="782"/>
                    <a:pt x="1680" y="1030"/>
                    <a:pt x="1279" y="1049"/>
                  </a:cubicBezTo>
                  <a:lnTo>
                    <a:pt x="1279" y="1049"/>
                  </a:lnTo>
                  <a:cubicBezTo>
                    <a:pt x="1240" y="1068"/>
                    <a:pt x="1203" y="1068"/>
                    <a:pt x="1164" y="1068"/>
                  </a:cubicBezTo>
                  <a:cubicBezTo>
                    <a:pt x="553" y="1087"/>
                    <a:pt x="553" y="1087"/>
                    <a:pt x="553" y="1087"/>
                  </a:cubicBezTo>
                  <a:cubicBezTo>
                    <a:pt x="553" y="1087"/>
                    <a:pt x="114" y="1087"/>
                    <a:pt x="18" y="686"/>
                  </a:cubicBezTo>
                  <a:cubicBezTo>
                    <a:pt x="18" y="629"/>
                    <a:pt x="18" y="629"/>
                    <a:pt x="18" y="629"/>
                  </a:cubicBezTo>
                  <a:cubicBezTo>
                    <a:pt x="0" y="19"/>
                    <a:pt x="0" y="19"/>
                    <a:pt x="0" y="19"/>
                  </a:cubicBezTo>
                  <a:lnTo>
                    <a:pt x="1795"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6" name="Freeform 185"/>
            <p:cNvSpPr>
              <a:spLocks noChangeArrowheads="1"/>
            </p:cNvSpPr>
            <p:nvPr/>
          </p:nvSpPr>
          <p:spPr bwMode="auto">
            <a:xfrm rot="16200000">
              <a:off x="11129003" y="1784638"/>
              <a:ext cx="328679" cy="636308"/>
            </a:xfrm>
            <a:custGeom>
              <a:avLst/>
              <a:gdLst>
                <a:gd name="T0" fmla="*/ 37 w 1127"/>
                <a:gd name="T1" fmla="*/ 1699 h 1700"/>
                <a:gd name="T2" fmla="*/ 1126 w 1127"/>
                <a:gd name="T3" fmla="*/ 1680 h 1700"/>
                <a:gd name="T4" fmla="*/ 1107 w 1127"/>
                <a:gd name="T5" fmla="*/ 0 h 1700"/>
                <a:gd name="T6" fmla="*/ 0 w 1127"/>
                <a:gd name="T7" fmla="*/ 19 h 1700"/>
                <a:gd name="T8" fmla="*/ 37 w 1127"/>
                <a:gd name="T9" fmla="*/ 1699 h 1700"/>
              </a:gdLst>
              <a:ahLst/>
              <a:cxnLst>
                <a:cxn ang="0">
                  <a:pos x="T0" y="T1"/>
                </a:cxn>
                <a:cxn ang="0">
                  <a:pos x="T2" y="T3"/>
                </a:cxn>
                <a:cxn ang="0">
                  <a:pos x="T4" y="T5"/>
                </a:cxn>
                <a:cxn ang="0">
                  <a:pos x="T6" y="T7"/>
                </a:cxn>
                <a:cxn ang="0">
                  <a:pos x="T8" y="T9"/>
                </a:cxn>
              </a:cxnLst>
              <a:rect l="0" t="0" r="r" b="b"/>
              <a:pathLst>
                <a:path w="1127" h="1700">
                  <a:moveTo>
                    <a:pt x="37" y="1699"/>
                  </a:moveTo>
                  <a:lnTo>
                    <a:pt x="1126" y="1680"/>
                  </a:lnTo>
                  <a:lnTo>
                    <a:pt x="1107" y="0"/>
                  </a:lnTo>
                  <a:lnTo>
                    <a:pt x="0" y="19"/>
                  </a:lnTo>
                  <a:lnTo>
                    <a:pt x="37" y="1699"/>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7" name="Freeform 186"/>
            <p:cNvSpPr>
              <a:spLocks noChangeArrowheads="1"/>
            </p:cNvSpPr>
            <p:nvPr/>
          </p:nvSpPr>
          <p:spPr bwMode="auto">
            <a:xfrm rot="16200000">
              <a:off x="9936859" y="2008133"/>
              <a:ext cx="100144" cy="107151"/>
            </a:xfrm>
            <a:custGeom>
              <a:avLst/>
              <a:gdLst>
                <a:gd name="T0" fmla="*/ 172 w 344"/>
                <a:gd name="T1" fmla="*/ 287 h 288"/>
                <a:gd name="T2" fmla="*/ 172 w 344"/>
                <a:gd name="T3" fmla="*/ 287 h 288"/>
                <a:gd name="T4" fmla="*/ 343 w 344"/>
                <a:gd name="T5" fmla="*/ 134 h 288"/>
                <a:gd name="T6" fmla="*/ 172 w 344"/>
                <a:gd name="T7" fmla="*/ 0 h 288"/>
                <a:gd name="T8" fmla="*/ 0 w 344"/>
                <a:gd name="T9" fmla="*/ 134 h 288"/>
                <a:gd name="T10" fmla="*/ 172 w 344"/>
                <a:gd name="T11" fmla="*/ 287 h 288"/>
              </a:gdLst>
              <a:ahLst/>
              <a:cxnLst>
                <a:cxn ang="0">
                  <a:pos x="T0" y="T1"/>
                </a:cxn>
                <a:cxn ang="0">
                  <a:pos x="T2" y="T3"/>
                </a:cxn>
                <a:cxn ang="0">
                  <a:pos x="T4" y="T5"/>
                </a:cxn>
                <a:cxn ang="0">
                  <a:pos x="T6" y="T7"/>
                </a:cxn>
                <a:cxn ang="0">
                  <a:pos x="T8" y="T9"/>
                </a:cxn>
                <a:cxn ang="0">
                  <a:pos x="T10" y="T11"/>
                </a:cxn>
              </a:cxnLst>
              <a:rect l="0" t="0" r="r" b="b"/>
              <a:pathLst>
                <a:path w="344" h="288">
                  <a:moveTo>
                    <a:pt x="172" y="287"/>
                  </a:moveTo>
                  <a:lnTo>
                    <a:pt x="172" y="287"/>
                  </a:lnTo>
                  <a:cubicBezTo>
                    <a:pt x="267" y="287"/>
                    <a:pt x="343" y="211"/>
                    <a:pt x="343" y="134"/>
                  </a:cubicBezTo>
                  <a:cubicBezTo>
                    <a:pt x="343" y="58"/>
                    <a:pt x="267" y="0"/>
                    <a:pt x="172" y="0"/>
                  </a:cubicBezTo>
                  <a:cubicBezTo>
                    <a:pt x="76" y="0"/>
                    <a:pt x="0" y="58"/>
                    <a:pt x="0" y="134"/>
                  </a:cubicBezTo>
                  <a:cubicBezTo>
                    <a:pt x="0" y="211"/>
                    <a:pt x="76" y="287"/>
                    <a:pt x="172" y="287"/>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8" name="Freeform 187"/>
            <p:cNvSpPr>
              <a:spLocks noChangeArrowheads="1"/>
            </p:cNvSpPr>
            <p:nvPr/>
          </p:nvSpPr>
          <p:spPr bwMode="auto">
            <a:xfrm rot="16200000">
              <a:off x="10006182" y="2144868"/>
              <a:ext cx="106564" cy="107151"/>
            </a:xfrm>
            <a:custGeom>
              <a:avLst/>
              <a:gdLst>
                <a:gd name="T0" fmla="*/ 192 w 364"/>
                <a:gd name="T1" fmla="*/ 287 h 288"/>
                <a:gd name="T2" fmla="*/ 192 w 364"/>
                <a:gd name="T3" fmla="*/ 287 h 288"/>
                <a:gd name="T4" fmla="*/ 363 w 364"/>
                <a:gd name="T5" fmla="*/ 134 h 288"/>
                <a:gd name="T6" fmla="*/ 192 w 364"/>
                <a:gd name="T7" fmla="*/ 0 h 288"/>
                <a:gd name="T8" fmla="*/ 0 w 364"/>
                <a:gd name="T9" fmla="*/ 134 h 288"/>
                <a:gd name="T10" fmla="*/ 192 w 364"/>
                <a:gd name="T11" fmla="*/ 287 h 288"/>
              </a:gdLst>
              <a:ahLst/>
              <a:cxnLst>
                <a:cxn ang="0">
                  <a:pos x="T0" y="T1"/>
                </a:cxn>
                <a:cxn ang="0">
                  <a:pos x="T2" y="T3"/>
                </a:cxn>
                <a:cxn ang="0">
                  <a:pos x="T4" y="T5"/>
                </a:cxn>
                <a:cxn ang="0">
                  <a:pos x="T6" y="T7"/>
                </a:cxn>
                <a:cxn ang="0">
                  <a:pos x="T8" y="T9"/>
                </a:cxn>
                <a:cxn ang="0">
                  <a:pos x="T10" y="T11"/>
                </a:cxn>
              </a:cxnLst>
              <a:rect l="0" t="0" r="r" b="b"/>
              <a:pathLst>
                <a:path w="364" h="288">
                  <a:moveTo>
                    <a:pt x="192" y="287"/>
                  </a:moveTo>
                  <a:lnTo>
                    <a:pt x="192" y="287"/>
                  </a:lnTo>
                  <a:cubicBezTo>
                    <a:pt x="287" y="287"/>
                    <a:pt x="363" y="229"/>
                    <a:pt x="363" y="134"/>
                  </a:cubicBezTo>
                  <a:cubicBezTo>
                    <a:pt x="363" y="57"/>
                    <a:pt x="287" y="0"/>
                    <a:pt x="192" y="0"/>
                  </a:cubicBezTo>
                  <a:cubicBezTo>
                    <a:pt x="96" y="0"/>
                    <a:pt x="0" y="57"/>
                    <a:pt x="0" y="134"/>
                  </a:cubicBezTo>
                  <a:cubicBezTo>
                    <a:pt x="0" y="229"/>
                    <a:pt x="96" y="287"/>
                    <a:pt x="192" y="287"/>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89" name="Freeform 188"/>
            <p:cNvSpPr>
              <a:spLocks noChangeArrowheads="1"/>
            </p:cNvSpPr>
            <p:nvPr/>
          </p:nvSpPr>
          <p:spPr bwMode="auto">
            <a:xfrm rot="16200000">
              <a:off x="10170309" y="2271047"/>
              <a:ext cx="89873" cy="92315"/>
            </a:xfrm>
            <a:custGeom>
              <a:avLst/>
              <a:gdLst>
                <a:gd name="T0" fmla="*/ 153 w 307"/>
                <a:gd name="T1" fmla="*/ 248 h 249"/>
                <a:gd name="T2" fmla="*/ 153 w 307"/>
                <a:gd name="T3" fmla="*/ 248 h 249"/>
                <a:gd name="T4" fmla="*/ 306 w 307"/>
                <a:gd name="T5" fmla="*/ 134 h 249"/>
                <a:gd name="T6" fmla="*/ 153 w 307"/>
                <a:gd name="T7" fmla="*/ 0 h 249"/>
                <a:gd name="T8" fmla="*/ 0 w 307"/>
                <a:gd name="T9" fmla="*/ 134 h 249"/>
                <a:gd name="T10" fmla="*/ 153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53" y="248"/>
                  </a:moveTo>
                  <a:lnTo>
                    <a:pt x="153" y="248"/>
                  </a:lnTo>
                  <a:cubicBezTo>
                    <a:pt x="249" y="248"/>
                    <a:pt x="306" y="192"/>
                    <a:pt x="306" y="134"/>
                  </a:cubicBezTo>
                  <a:cubicBezTo>
                    <a:pt x="306" y="58"/>
                    <a:pt x="249" y="0"/>
                    <a:pt x="153" y="0"/>
                  </a:cubicBezTo>
                  <a:cubicBezTo>
                    <a:pt x="77" y="0"/>
                    <a:pt x="0" y="58"/>
                    <a:pt x="0" y="134"/>
                  </a:cubicBezTo>
                  <a:cubicBezTo>
                    <a:pt x="0" y="192"/>
                    <a:pt x="77" y="248"/>
                    <a:pt x="153" y="248"/>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0" name="Freeform 189"/>
            <p:cNvSpPr>
              <a:spLocks noChangeArrowheads="1"/>
            </p:cNvSpPr>
            <p:nvPr/>
          </p:nvSpPr>
          <p:spPr bwMode="auto">
            <a:xfrm rot="16200000">
              <a:off x="10363916" y="1907281"/>
              <a:ext cx="83453" cy="14837"/>
            </a:xfrm>
            <a:custGeom>
              <a:avLst/>
              <a:gdLst>
                <a:gd name="T0" fmla="*/ 0 w 287"/>
                <a:gd name="T1" fmla="*/ 19 h 40"/>
                <a:gd name="T2" fmla="*/ 0 w 287"/>
                <a:gd name="T3" fmla="*/ 19 h 40"/>
                <a:gd name="T4" fmla="*/ 38 w 287"/>
                <a:gd name="T5" fmla="*/ 19 h 40"/>
                <a:gd name="T6" fmla="*/ 133 w 287"/>
                <a:gd name="T7" fmla="*/ 0 h 40"/>
                <a:gd name="T8" fmla="*/ 229 w 287"/>
                <a:gd name="T9" fmla="*/ 19 h 40"/>
                <a:gd name="T10" fmla="*/ 286 w 287"/>
                <a:gd name="T11" fmla="*/ 19 h 40"/>
                <a:gd name="T12" fmla="*/ 229 w 287"/>
                <a:gd name="T13" fmla="*/ 19 h 40"/>
                <a:gd name="T14" fmla="*/ 133 w 287"/>
                <a:gd name="T15" fmla="*/ 19 h 40"/>
                <a:gd name="T16" fmla="*/ 38 w 287"/>
                <a:gd name="T17" fmla="*/ 19 h 40"/>
                <a:gd name="T18" fmla="*/ 0 w 287"/>
                <a:gd name="T19"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0">
                  <a:moveTo>
                    <a:pt x="0" y="19"/>
                  </a:moveTo>
                  <a:lnTo>
                    <a:pt x="0" y="19"/>
                  </a:lnTo>
                  <a:cubicBezTo>
                    <a:pt x="0" y="19"/>
                    <a:pt x="19" y="19"/>
                    <a:pt x="38" y="19"/>
                  </a:cubicBezTo>
                  <a:cubicBezTo>
                    <a:pt x="76" y="0"/>
                    <a:pt x="95" y="0"/>
                    <a:pt x="133" y="0"/>
                  </a:cubicBezTo>
                  <a:cubicBezTo>
                    <a:pt x="171" y="0"/>
                    <a:pt x="209" y="19"/>
                    <a:pt x="229" y="19"/>
                  </a:cubicBezTo>
                  <a:cubicBezTo>
                    <a:pt x="267" y="19"/>
                    <a:pt x="286" y="19"/>
                    <a:pt x="286" y="19"/>
                  </a:cubicBezTo>
                  <a:cubicBezTo>
                    <a:pt x="286" y="19"/>
                    <a:pt x="267" y="19"/>
                    <a:pt x="229" y="19"/>
                  </a:cubicBezTo>
                  <a:cubicBezTo>
                    <a:pt x="209" y="19"/>
                    <a:pt x="171" y="39"/>
                    <a:pt x="133" y="19"/>
                  </a:cubicBezTo>
                  <a:cubicBezTo>
                    <a:pt x="95" y="19"/>
                    <a:pt x="76" y="19"/>
                    <a:pt x="38" y="19"/>
                  </a:cubicBezTo>
                  <a:cubicBezTo>
                    <a:pt x="19"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1" name="Freeform 190"/>
            <p:cNvSpPr>
              <a:spLocks noChangeArrowheads="1"/>
            </p:cNvSpPr>
            <p:nvPr/>
          </p:nvSpPr>
          <p:spPr bwMode="auto">
            <a:xfrm rot="16200000">
              <a:off x="10360723" y="1913790"/>
              <a:ext cx="66763" cy="8241"/>
            </a:xfrm>
            <a:custGeom>
              <a:avLst/>
              <a:gdLst>
                <a:gd name="T0" fmla="*/ 0 w 230"/>
                <a:gd name="T1" fmla="*/ 0 h 20"/>
                <a:gd name="T2" fmla="*/ 0 w 230"/>
                <a:gd name="T3" fmla="*/ 0 h 20"/>
                <a:gd name="T4" fmla="*/ 38 w 230"/>
                <a:gd name="T5" fmla="*/ 0 h 20"/>
                <a:gd name="T6" fmla="*/ 114 w 230"/>
                <a:gd name="T7" fmla="*/ 0 h 20"/>
                <a:gd name="T8" fmla="*/ 190 w 230"/>
                <a:gd name="T9" fmla="*/ 0 h 20"/>
                <a:gd name="T10" fmla="*/ 229 w 230"/>
                <a:gd name="T11" fmla="*/ 0 h 20"/>
                <a:gd name="T12" fmla="*/ 190 w 230"/>
                <a:gd name="T13" fmla="*/ 19 h 20"/>
                <a:gd name="T14" fmla="*/ 114 w 230"/>
                <a:gd name="T15" fmla="*/ 19 h 20"/>
                <a:gd name="T16" fmla="*/ 38 w 230"/>
                <a:gd name="T17" fmla="*/ 19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76" y="0"/>
                    <a:pt x="114" y="0"/>
                  </a:cubicBezTo>
                  <a:cubicBezTo>
                    <a:pt x="133" y="0"/>
                    <a:pt x="171" y="0"/>
                    <a:pt x="190" y="0"/>
                  </a:cubicBezTo>
                  <a:cubicBezTo>
                    <a:pt x="210" y="0"/>
                    <a:pt x="229" y="0"/>
                    <a:pt x="229" y="0"/>
                  </a:cubicBezTo>
                  <a:cubicBezTo>
                    <a:pt x="229" y="0"/>
                    <a:pt x="210" y="19"/>
                    <a:pt x="190" y="19"/>
                  </a:cubicBezTo>
                  <a:cubicBezTo>
                    <a:pt x="171" y="19"/>
                    <a:pt x="133" y="19"/>
                    <a:pt x="114" y="19"/>
                  </a:cubicBezTo>
                  <a:cubicBezTo>
                    <a:pt x="76" y="19"/>
                    <a:pt x="57" y="19"/>
                    <a:pt x="38" y="19"/>
                  </a:cubicBezTo>
                  <a:cubicBezTo>
                    <a:pt x="19" y="19"/>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2" name="Freeform 191"/>
            <p:cNvSpPr>
              <a:spLocks noChangeArrowheads="1"/>
            </p:cNvSpPr>
            <p:nvPr/>
          </p:nvSpPr>
          <p:spPr bwMode="auto">
            <a:xfrm rot="16200000">
              <a:off x="10336812" y="2043375"/>
              <a:ext cx="78318" cy="14837"/>
            </a:xfrm>
            <a:custGeom>
              <a:avLst/>
              <a:gdLst>
                <a:gd name="T0" fmla="*/ 0 w 268"/>
                <a:gd name="T1" fmla="*/ 19 h 39"/>
                <a:gd name="T2" fmla="*/ 0 w 268"/>
                <a:gd name="T3" fmla="*/ 19 h 39"/>
                <a:gd name="T4" fmla="*/ 38 w 268"/>
                <a:gd name="T5" fmla="*/ 19 h 39"/>
                <a:gd name="T6" fmla="*/ 134 w 268"/>
                <a:gd name="T7" fmla="*/ 0 h 39"/>
                <a:gd name="T8" fmla="*/ 230 w 268"/>
                <a:gd name="T9" fmla="*/ 19 h 39"/>
                <a:gd name="T10" fmla="*/ 267 w 268"/>
                <a:gd name="T11" fmla="*/ 19 h 39"/>
                <a:gd name="T12" fmla="*/ 230 w 268"/>
                <a:gd name="T13" fmla="*/ 19 h 39"/>
                <a:gd name="T14" fmla="*/ 134 w 268"/>
                <a:gd name="T15" fmla="*/ 38 h 39"/>
                <a:gd name="T16" fmla="*/ 38 w 268"/>
                <a:gd name="T17" fmla="*/ 19 h 39"/>
                <a:gd name="T18" fmla="*/ 0 w 268"/>
                <a:gd name="T19" fmla="*/ 1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0" y="19"/>
                  </a:moveTo>
                  <a:lnTo>
                    <a:pt x="0" y="19"/>
                  </a:lnTo>
                  <a:cubicBezTo>
                    <a:pt x="0" y="19"/>
                    <a:pt x="19" y="19"/>
                    <a:pt x="38" y="19"/>
                  </a:cubicBezTo>
                  <a:cubicBezTo>
                    <a:pt x="57" y="19"/>
                    <a:pt x="96" y="0"/>
                    <a:pt x="134" y="0"/>
                  </a:cubicBezTo>
                  <a:cubicBezTo>
                    <a:pt x="172" y="0"/>
                    <a:pt x="210" y="19"/>
                    <a:pt x="230" y="19"/>
                  </a:cubicBezTo>
                  <a:cubicBezTo>
                    <a:pt x="249" y="19"/>
                    <a:pt x="267" y="19"/>
                    <a:pt x="267" y="19"/>
                  </a:cubicBezTo>
                  <a:cubicBezTo>
                    <a:pt x="267" y="19"/>
                    <a:pt x="249" y="19"/>
                    <a:pt x="230" y="19"/>
                  </a:cubicBezTo>
                  <a:cubicBezTo>
                    <a:pt x="210" y="19"/>
                    <a:pt x="172" y="38"/>
                    <a:pt x="134" y="38"/>
                  </a:cubicBezTo>
                  <a:cubicBezTo>
                    <a:pt x="96" y="38"/>
                    <a:pt x="57" y="19"/>
                    <a:pt x="38" y="19"/>
                  </a:cubicBezTo>
                  <a:cubicBezTo>
                    <a:pt x="19"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3" name="Freeform 192"/>
            <p:cNvSpPr>
              <a:spLocks noChangeArrowheads="1"/>
            </p:cNvSpPr>
            <p:nvPr/>
          </p:nvSpPr>
          <p:spPr bwMode="auto">
            <a:xfrm rot="16200000">
              <a:off x="10332699" y="2047314"/>
              <a:ext cx="66763" cy="8243"/>
            </a:xfrm>
            <a:custGeom>
              <a:avLst/>
              <a:gdLst>
                <a:gd name="T0" fmla="*/ 0 w 231"/>
                <a:gd name="T1" fmla="*/ 19 h 20"/>
                <a:gd name="T2" fmla="*/ 0 w 231"/>
                <a:gd name="T3" fmla="*/ 19 h 20"/>
                <a:gd name="T4" fmla="*/ 38 w 231"/>
                <a:gd name="T5" fmla="*/ 0 h 20"/>
                <a:gd name="T6" fmla="*/ 115 w 231"/>
                <a:gd name="T7" fmla="*/ 0 h 20"/>
                <a:gd name="T8" fmla="*/ 191 w 231"/>
                <a:gd name="T9" fmla="*/ 0 h 20"/>
                <a:gd name="T10" fmla="*/ 230 w 231"/>
                <a:gd name="T11" fmla="*/ 19 h 20"/>
                <a:gd name="T12" fmla="*/ 191 w 231"/>
                <a:gd name="T13" fmla="*/ 19 h 20"/>
                <a:gd name="T14" fmla="*/ 115 w 231"/>
                <a:gd name="T15" fmla="*/ 19 h 20"/>
                <a:gd name="T16" fmla="*/ 38 w 231"/>
                <a:gd name="T17" fmla="*/ 19 h 20"/>
                <a:gd name="T18" fmla="*/ 0 w 231"/>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19"/>
                  </a:moveTo>
                  <a:lnTo>
                    <a:pt x="0" y="19"/>
                  </a:lnTo>
                  <a:cubicBezTo>
                    <a:pt x="0" y="19"/>
                    <a:pt x="0" y="0"/>
                    <a:pt x="38" y="0"/>
                  </a:cubicBezTo>
                  <a:cubicBezTo>
                    <a:pt x="58" y="0"/>
                    <a:pt x="77" y="0"/>
                    <a:pt x="115" y="0"/>
                  </a:cubicBezTo>
                  <a:cubicBezTo>
                    <a:pt x="134" y="0"/>
                    <a:pt x="172" y="0"/>
                    <a:pt x="191" y="0"/>
                  </a:cubicBezTo>
                  <a:cubicBezTo>
                    <a:pt x="211" y="0"/>
                    <a:pt x="230" y="19"/>
                    <a:pt x="230" y="19"/>
                  </a:cubicBezTo>
                  <a:cubicBezTo>
                    <a:pt x="230" y="19"/>
                    <a:pt x="211" y="19"/>
                    <a:pt x="191" y="19"/>
                  </a:cubicBezTo>
                  <a:cubicBezTo>
                    <a:pt x="172" y="19"/>
                    <a:pt x="134" y="19"/>
                    <a:pt x="115" y="19"/>
                  </a:cubicBezTo>
                  <a:cubicBezTo>
                    <a:pt x="77" y="19"/>
                    <a:pt x="58" y="19"/>
                    <a:pt x="38" y="19"/>
                  </a:cubicBezTo>
                  <a:cubicBezTo>
                    <a:pt x="0"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4" name="Freeform 193"/>
            <p:cNvSpPr>
              <a:spLocks noChangeArrowheads="1"/>
            </p:cNvSpPr>
            <p:nvPr/>
          </p:nvSpPr>
          <p:spPr bwMode="auto">
            <a:xfrm rot="16200000">
              <a:off x="10345782" y="2189187"/>
              <a:ext cx="83454" cy="8241"/>
            </a:xfrm>
            <a:custGeom>
              <a:avLst/>
              <a:gdLst>
                <a:gd name="T0" fmla="*/ 0 w 287"/>
                <a:gd name="T1" fmla="*/ 19 h 20"/>
                <a:gd name="T2" fmla="*/ 0 w 287"/>
                <a:gd name="T3" fmla="*/ 19 h 20"/>
                <a:gd name="T4" fmla="*/ 38 w 287"/>
                <a:gd name="T5" fmla="*/ 0 h 20"/>
                <a:gd name="T6" fmla="*/ 134 w 287"/>
                <a:gd name="T7" fmla="*/ 0 h 20"/>
                <a:gd name="T8" fmla="*/ 248 w 287"/>
                <a:gd name="T9" fmla="*/ 0 h 20"/>
                <a:gd name="T10" fmla="*/ 286 w 287"/>
                <a:gd name="T11" fmla="*/ 19 h 20"/>
                <a:gd name="T12" fmla="*/ 248 w 287"/>
                <a:gd name="T13" fmla="*/ 19 h 20"/>
                <a:gd name="T14" fmla="*/ 134 w 287"/>
                <a:gd name="T15" fmla="*/ 19 h 20"/>
                <a:gd name="T16" fmla="*/ 38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0"/>
                    <a:pt x="38" y="0"/>
                  </a:cubicBezTo>
                  <a:cubicBezTo>
                    <a:pt x="76" y="0"/>
                    <a:pt x="115" y="0"/>
                    <a:pt x="134" y="0"/>
                  </a:cubicBezTo>
                  <a:cubicBezTo>
                    <a:pt x="171" y="0"/>
                    <a:pt x="210" y="0"/>
                    <a:pt x="248" y="0"/>
                  </a:cubicBezTo>
                  <a:cubicBezTo>
                    <a:pt x="267" y="0"/>
                    <a:pt x="286" y="19"/>
                    <a:pt x="286" y="19"/>
                  </a:cubicBezTo>
                  <a:cubicBezTo>
                    <a:pt x="286" y="19"/>
                    <a:pt x="267" y="19"/>
                    <a:pt x="248" y="19"/>
                  </a:cubicBezTo>
                  <a:cubicBezTo>
                    <a:pt x="210" y="19"/>
                    <a:pt x="171" y="19"/>
                    <a:pt x="134" y="19"/>
                  </a:cubicBezTo>
                  <a:cubicBezTo>
                    <a:pt x="115" y="19"/>
                    <a:pt x="76" y="19"/>
                    <a:pt x="38" y="19"/>
                  </a:cubicBezTo>
                  <a:cubicBezTo>
                    <a:pt x="19"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5" name="Freeform 194"/>
            <p:cNvSpPr>
              <a:spLocks noChangeArrowheads="1"/>
            </p:cNvSpPr>
            <p:nvPr/>
          </p:nvSpPr>
          <p:spPr bwMode="auto">
            <a:xfrm rot="16200000">
              <a:off x="10347535" y="2191113"/>
              <a:ext cx="66763" cy="8241"/>
            </a:xfrm>
            <a:custGeom>
              <a:avLst/>
              <a:gdLst>
                <a:gd name="T0" fmla="*/ 0 w 230"/>
                <a:gd name="T1" fmla="*/ 0 h 20"/>
                <a:gd name="T2" fmla="*/ 0 w 230"/>
                <a:gd name="T3" fmla="*/ 0 h 20"/>
                <a:gd name="T4" fmla="*/ 38 w 230"/>
                <a:gd name="T5" fmla="*/ 0 h 20"/>
                <a:gd name="T6" fmla="*/ 115 w 230"/>
                <a:gd name="T7" fmla="*/ 0 h 20"/>
                <a:gd name="T8" fmla="*/ 191 w 230"/>
                <a:gd name="T9" fmla="*/ 0 h 20"/>
                <a:gd name="T10" fmla="*/ 229 w 230"/>
                <a:gd name="T11" fmla="*/ 0 h 20"/>
                <a:gd name="T12" fmla="*/ 191 w 230"/>
                <a:gd name="T13" fmla="*/ 0 h 20"/>
                <a:gd name="T14" fmla="*/ 115 w 230"/>
                <a:gd name="T15" fmla="*/ 19 h 20"/>
                <a:gd name="T16" fmla="*/ 38 w 230"/>
                <a:gd name="T17" fmla="*/ 0 h 20"/>
                <a:gd name="T18" fmla="*/ 0 w 23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0"/>
                  </a:moveTo>
                  <a:lnTo>
                    <a:pt x="0" y="0"/>
                  </a:lnTo>
                  <a:cubicBezTo>
                    <a:pt x="0" y="0"/>
                    <a:pt x="19" y="0"/>
                    <a:pt x="38" y="0"/>
                  </a:cubicBezTo>
                  <a:cubicBezTo>
                    <a:pt x="57" y="0"/>
                    <a:pt x="96" y="0"/>
                    <a:pt x="115" y="0"/>
                  </a:cubicBezTo>
                  <a:cubicBezTo>
                    <a:pt x="152" y="0"/>
                    <a:pt x="172" y="0"/>
                    <a:pt x="191" y="0"/>
                  </a:cubicBezTo>
                  <a:cubicBezTo>
                    <a:pt x="229" y="0"/>
                    <a:pt x="229" y="0"/>
                    <a:pt x="229" y="0"/>
                  </a:cubicBezTo>
                  <a:cubicBezTo>
                    <a:pt x="229" y="0"/>
                    <a:pt x="229" y="0"/>
                    <a:pt x="191" y="0"/>
                  </a:cubicBezTo>
                  <a:cubicBezTo>
                    <a:pt x="172" y="19"/>
                    <a:pt x="152"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6" name="Freeform 195"/>
            <p:cNvSpPr>
              <a:spLocks noChangeArrowheads="1"/>
            </p:cNvSpPr>
            <p:nvPr/>
          </p:nvSpPr>
          <p:spPr bwMode="auto">
            <a:xfrm rot="16200000">
              <a:off x="10422445" y="2311798"/>
              <a:ext cx="71899" cy="8243"/>
            </a:xfrm>
            <a:custGeom>
              <a:avLst/>
              <a:gdLst>
                <a:gd name="T0" fmla="*/ 0 w 249"/>
                <a:gd name="T1" fmla="*/ 0 h 20"/>
                <a:gd name="T2" fmla="*/ 0 w 249"/>
                <a:gd name="T3" fmla="*/ 0 h 20"/>
                <a:gd name="T4" fmla="*/ 38 w 249"/>
                <a:gd name="T5" fmla="*/ 0 h 20"/>
                <a:gd name="T6" fmla="*/ 114 w 249"/>
                <a:gd name="T7" fmla="*/ 0 h 20"/>
                <a:gd name="T8" fmla="*/ 210 w 249"/>
                <a:gd name="T9" fmla="*/ 0 h 20"/>
                <a:gd name="T10" fmla="*/ 248 w 249"/>
                <a:gd name="T11" fmla="*/ 0 h 20"/>
                <a:gd name="T12" fmla="*/ 210 w 249"/>
                <a:gd name="T13" fmla="*/ 19 h 20"/>
                <a:gd name="T14" fmla="*/ 114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14" y="0"/>
                  </a:cubicBezTo>
                  <a:cubicBezTo>
                    <a:pt x="153" y="0"/>
                    <a:pt x="191" y="0"/>
                    <a:pt x="210" y="0"/>
                  </a:cubicBezTo>
                  <a:cubicBezTo>
                    <a:pt x="229" y="0"/>
                    <a:pt x="248" y="0"/>
                    <a:pt x="248" y="0"/>
                  </a:cubicBezTo>
                  <a:cubicBezTo>
                    <a:pt x="248" y="0"/>
                    <a:pt x="229" y="19"/>
                    <a:pt x="210" y="19"/>
                  </a:cubicBezTo>
                  <a:cubicBezTo>
                    <a:pt x="191" y="19"/>
                    <a:pt x="153" y="19"/>
                    <a:pt x="114"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7" name="Freeform 196"/>
            <p:cNvSpPr>
              <a:spLocks noChangeArrowheads="1"/>
            </p:cNvSpPr>
            <p:nvPr/>
          </p:nvSpPr>
          <p:spPr bwMode="auto">
            <a:xfrm rot="16200000">
              <a:off x="10420987" y="2310515"/>
              <a:ext cx="61627" cy="8243"/>
            </a:xfrm>
            <a:custGeom>
              <a:avLst/>
              <a:gdLst>
                <a:gd name="T0" fmla="*/ 0 w 211"/>
                <a:gd name="T1" fmla="*/ 0 h 20"/>
                <a:gd name="T2" fmla="*/ 0 w 211"/>
                <a:gd name="T3" fmla="*/ 0 h 20"/>
                <a:gd name="T4" fmla="*/ 19 w 211"/>
                <a:gd name="T5" fmla="*/ 0 h 20"/>
                <a:gd name="T6" fmla="*/ 95 w 211"/>
                <a:gd name="T7" fmla="*/ 0 h 20"/>
                <a:gd name="T8" fmla="*/ 172 w 211"/>
                <a:gd name="T9" fmla="*/ 0 h 20"/>
                <a:gd name="T10" fmla="*/ 210 w 211"/>
                <a:gd name="T11" fmla="*/ 0 h 20"/>
                <a:gd name="T12" fmla="*/ 172 w 211"/>
                <a:gd name="T13" fmla="*/ 0 h 20"/>
                <a:gd name="T14" fmla="*/ 95 w 211"/>
                <a:gd name="T15" fmla="*/ 19 h 20"/>
                <a:gd name="T16" fmla="*/ 19 w 211"/>
                <a:gd name="T17" fmla="*/ 0 h 20"/>
                <a:gd name="T18" fmla="*/ 0 w 21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0">
                  <a:moveTo>
                    <a:pt x="0" y="0"/>
                  </a:moveTo>
                  <a:lnTo>
                    <a:pt x="0" y="0"/>
                  </a:lnTo>
                  <a:cubicBezTo>
                    <a:pt x="0" y="0"/>
                    <a:pt x="0" y="0"/>
                    <a:pt x="19" y="0"/>
                  </a:cubicBezTo>
                  <a:cubicBezTo>
                    <a:pt x="38" y="0"/>
                    <a:pt x="76" y="0"/>
                    <a:pt x="95" y="0"/>
                  </a:cubicBezTo>
                  <a:cubicBezTo>
                    <a:pt x="115" y="0"/>
                    <a:pt x="153" y="0"/>
                    <a:pt x="172" y="0"/>
                  </a:cubicBezTo>
                  <a:cubicBezTo>
                    <a:pt x="191" y="0"/>
                    <a:pt x="210" y="0"/>
                    <a:pt x="210" y="0"/>
                  </a:cubicBezTo>
                  <a:cubicBezTo>
                    <a:pt x="210" y="0"/>
                    <a:pt x="191" y="0"/>
                    <a:pt x="172" y="0"/>
                  </a:cubicBezTo>
                  <a:cubicBezTo>
                    <a:pt x="153" y="0"/>
                    <a:pt x="115" y="19"/>
                    <a:pt x="95" y="19"/>
                  </a:cubicBezTo>
                  <a:cubicBezTo>
                    <a:pt x="76" y="19"/>
                    <a:pt x="38" y="0"/>
                    <a:pt x="19" y="0"/>
                  </a:cubicBezTo>
                  <a:cubicBezTo>
                    <a:pt x="0"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8" name="Freeform 197"/>
            <p:cNvSpPr>
              <a:spLocks noChangeArrowheads="1"/>
            </p:cNvSpPr>
            <p:nvPr/>
          </p:nvSpPr>
          <p:spPr bwMode="auto">
            <a:xfrm rot="16200000">
              <a:off x="10134049" y="1924703"/>
              <a:ext cx="78318" cy="8241"/>
            </a:xfrm>
            <a:custGeom>
              <a:avLst/>
              <a:gdLst>
                <a:gd name="T0" fmla="*/ 0 w 269"/>
                <a:gd name="T1" fmla="*/ 0 h 20"/>
                <a:gd name="T2" fmla="*/ 0 w 269"/>
                <a:gd name="T3" fmla="*/ 0 h 20"/>
                <a:gd name="T4" fmla="*/ 39 w 269"/>
                <a:gd name="T5" fmla="*/ 0 h 20"/>
                <a:gd name="T6" fmla="*/ 134 w 269"/>
                <a:gd name="T7" fmla="*/ 0 h 20"/>
                <a:gd name="T8" fmla="*/ 229 w 269"/>
                <a:gd name="T9" fmla="*/ 0 h 20"/>
                <a:gd name="T10" fmla="*/ 268 w 269"/>
                <a:gd name="T11" fmla="*/ 0 h 20"/>
                <a:gd name="T12" fmla="*/ 229 w 269"/>
                <a:gd name="T13" fmla="*/ 19 h 20"/>
                <a:gd name="T14" fmla="*/ 134 w 269"/>
                <a:gd name="T15" fmla="*/ 19 h 20"/>
                <a:gd name="T16" fmla="*/ 39 w 269"/>
                <a:gd name="T17" fmla="*/ 0 h 20"/>
                <a:gd name="T18" fmla="*/ 0 w 26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0">
                  <a:moveTo>
                    <a:pt x="0" y="0"/>
                  </a:moveTo>
                  <a:lnTo>
                    <a:pt x="0" y="0"/>
                  </a:lnTo>
                  <a:cubicBezTo>
                    <a:pt x="0" y="0"/>
                    <a:pt x="19" y="0"/>
                    <a:pt x="39" y="0"/>
                  </a:cubicBezTo>
                  <a:cubicBezTo>
                    <a:pt x="58" y="0"/>
                    <a:pt x="96" y="0"/>
                    <a:pt x="134" y="0"/>
                  </a:cubicBezTo>
                  <a:cubicBezTo>
                    <a:pt x="172" y="0"/>
                    <a:pt x="210" y="0"/>
                    <a:pt x="229" y="0"/>
                  </a:cubicBezTo>
                  <a:cubicBezTo>
                    <a:pt x="268" y="0"/>
                    <a:pt x="268" y="0"/>
                    <a:pt x="268" y="0"/>
                  </a:cubicBezTo>
                  <a:cubicBezTo>
                    <a:pt x="268" y="0"/>
                    <a:pt x="268" y="0"/>
                    <a:pt x="229" y="19"/>
                  </a:cubicBezTo>
                  <a:cubicBezTo>
                    <a:pt x="210" y="19"/>
                    <a:pt x="172" y="19"/>
                    <a:pt x="134" y="19"/>
                  </a:cubicBezTo>
                  <a:cubicBezTo>
                    <a:pt x="96" y="19"/>
                    <a:pt x="58" y="19"/>
                    <a:pt x="39" y="0"/>
                  </a:cubicBezTo>
                  <a:cubicBezTo>
                    <a:pt x="19"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199" name="Freeform 198"/>
            <p:cNvSpPr>
              <a:spLocks noChangeArrowheads="1"/>
            </p:cNvSpPr>
            <p:nvPr/>
          </p:nvSpPr>
          <p:spPr bwMode="auto">
            <a:xfrm rot="16200000">
              <a:off x="10126640" y="1925346"/>
              <a:ext cx="66763" cy="8241"/>
            </a:xfrm>
            <a:custGeom>
              <a:avLst/>
              <a:gdLst>
                <a:gd name="T0" fmla="*/ 0 w 230"/>
                <a:gd name="T1" fmla="*/ 19 h 20"/>
                <a:gd name="T2" fmla="*/ 0 w 230"/>
                <a:gd name="T3" fmla="*/ 19 h 20"/>
                <a:gd name="T4" fmla="*/ 39 w 230"/>
                <a:gd name="T5" fmla="*/ 0 h 20"/>
                <a:gd name="T6" fmla="*/ 115 w 230"/>
                <a:gd name="T7" fmla="*/ 0 h 20"/>
                <a:gd name="T8" fmla="*/ 191 w 230"/>
                <a:gd name="T9" fmla="*/ 0 h 20"/>
                <a:gd name="T10" fmla="*/ 229 w 230"/>
                <a:gd name="T11" fmla="*/ 19 h 20"/>
                <a:gd name="T12" fmla="*/ 191 w 230"/>
                <a:gd name="T13" fmla="*/ 19 h 20"/>
                <a:gd name="T14" fmla="*/ 115 w 230"/>
                <a:gd name="T15" fmla="*/ 19 h 20"/>
                <a:gd name="T16" fmla="*/ 39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20" y="19"/>
                    <a:pt x="39" y="0"/>
                  </a:cubicBezTo>
                  <a:cubicBezTo>
                    <a:pt x="58" y="0"/>
                    <a:pt x="77" y="0"/>
                    <a:pt x="115" y="0"/>
                  </a:cubicBezTo>
                  <a:cubicBezTo>
                    <a:pt x="134" y="0"/>
                    <a:pt x="172" y="0"/>
                    <a:pt x="191" y="0"/>
                  </a:cubicBezTo>
                  <a:cubicBezTo>
                    <a:pt x="210" y="19"/>
                    <a:pt x="229" y="19"/>
                    <a:pt x="229" y="19"/>
                  </a:cubicBezTo>
                  <a:cubicBezTo>
                    <a:pt x="229" y="19"/>
                    <a:pt x="210" y="19"/>
                    <a:pt x="191" y="19"/>
                  </a:cubicBezTo>
                  <a:cubicBezTo>
                    <a:pt x="172" y="19"/>
                    <a:pt x="134" y="19"/>
                    <a:pt x="115" y="19"/>
                  </a:cubicBezTo>
                  <a:cubicBezTo>
                    <a:pt x="77" y="19"/>
                    <a:pt x="58" y="19"/>
                    <a:pt x="39" y="19"/>
                  </a:cubicBezTo>
                  <a:cubicBezTo>
                    <a:pt x="20"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0" name="Freeform 199"/>
            <p:cNvSpPr>
              <a:spLocks noChangeArrowheads="1"/>
            </p:cNvSpPr>
            <p:nvPr/>
          </p:nvSpPr>
          <p:spPr bwMode="auto">
            <a:xfrm rot="16200000">
              <a:off x="10075435" y="2049241"/>
              <a:ext cx="83453" cy="8241"/>
            </a:xfrm>
            <a:custGeom>
              <a:avLst/>
              <a:gdLst>
                <a:gd name="T0" fmla="*/ 0 w 287"/>
                <a:gd name="T1" fmla="*/ 0 h 20"/>
                <a:gd name="T2" fmla="*/ 0 w 287"/>
                <a:gd name="T3" fmla="*/ 0 h 20"/>
                <a:gd name="T4" fmla="*/ 38 w 287"/>
                <a:gd name="T5" fmla="*/ 0 h 20"/>
                <a:gd name="T6" fmla="*/ 134 w 287"/>
                <a:gd name="T7" fmla="*/ 0 h 20"/>
                <a:gd name="T8" fmla="*/ 229 w 287"/>
                <a:gd name="T9" fmla="*/ 0 h 20"/>
                <a:gd name="T10" fmla="*/ 286 w 287"/>
                <a:gd name="T11" fmla="*/ 19 h 20"/>
                <a:gd name="T12" fmla="*/ 229 w 287"/>
                <a:gd name="T13" fmla="*/ 19 h 20"/>
                <a:gd name="T14" fmla="*/ 134 w 287"/>
                <a:gd name="T15" fmla="*/ 19 h 20"/>
                <a:gd name="T16" fmla="*/ 38 w 287"/>
                <a:gd name="T17" fmla="*/ 19 h 20"/>
                <a:gd name="T18" fmla="*/ 0 w 287"/>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0"/>
                  </a:moveTo>
                  <a:lnTo>
                    <a:pt x="0" y="0"/>
                  </a:lnTo>
                  <a:cubicBezTo>
                    <a:pt x="0" y="0"/>
                    <a:pt x="19" y="0"/>
                    <a:pt x="38" y="0"/>
                  </a:cubicBezTo>
                  <a:cubicBezTo>
                    <a:pt x="76" y="0"/>
                    <a:pt x="115" y="0"/>
                    <a:pt x="134" y="0"/>
                  </a:cubicBezTo>
                  <a:cubicBezTo>
                    <a:pt x="172" y="0"/>
                    <a:pt x="210" y="0"/>
                    <a:pt x="229" y="0"/>
                  </a:cubicBezTo>
                  <a:cubicBezTo>
                    <a:pt x="268" y="0"/>
                    <a:pt x="286" y="19"/>
                    <a:pt x="286" y="19"/>
                  </a:cubicBezTo>
                  <a:cubicBezTo>
                    <a:pt x="286" y="19"/>
                    <a:pt x="268" y="19"/>
                    <a:pt x="229" y="19"/>
                  </a:cubicBezTo>
                  <a:cubicBezTo>
                    <a:pt x="210" y="19"/>
                    <a:pt x="172" y="19"/>
                    <a:pt x="134" y="19"/>
                  </a:cubicBezTo>
                  <a:cubicBezTo>
                    <a:pt x="115" y="19"/>
                    <a:pt x="76" y="19"/>
                    <a:pt x="38" y="19"/>
                  </a:cubicBezTo>
                  <a:cubicBezTo>
                    <a:pt x="19" y="19"/>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1" name="Freeform 200"/>
            <p:cNvSpPr>
              <a:spLocks noChangeArrowheads="1"/>
            </p:cNvSpPr>
            <p:nvPr/>
          </p:nvSpPr>
          <p:spPr bwMode="auto">
            <a:xfrm rot="16200000">
              <a:off x="10075537" y="2052450"/>
              <a:ext cx="66763" cy="8243"/>
            </a:xfrm>
            <a:custGeom>
              <a:avLst/>
              <a:gdLst>
                <a:gd name="T0" fmla="*/ 0 w 231"/>
                <a:gd name="T1" fmla="*/ 0 h 20"/>
                <a:gd name="T2" fmla="*/ 0 w 231"/>
                <a:gd name="T3" fmla="*/ 0 h 20"/>
                <a:gd name="T4" fmla="*/ 38 w 231"/>
                <a:gd name="T5" fmla="*/ 0 h 20"/>
                <a:gd name="T6" fmla="*/ 115 w 231"/>
                <a:gd name="T7" fmla="*/ 0 h 20"/>
                <a:gd name="T8" fmla="*/ 191 w 231"/>
                <a:gd name="T9" fmla="*/ 0 h 20"/>
                <a:gd name="T10" fmla="*/ 230 w 231"/>
                <a:gd name="T11" fmla="*/ 0 h 20"/>
                <a:gd name="T12" fmla="*/ 191 w 231"/>
                <a:gd name="T13" fmla="*/ 0 h 20"/>
                <a:gd name="T14" fmla="*/ 115 w 231"/>
                <a:gd name="T15" fmla="*/ 19 h 20"/>
                <a:gd name="T16" fmla="*/ 38 w 231"/>
                <a:gd name="T17" fmla="*/ 0 h 20"/>
                <a:gd name="T18" fmla="*/ 0 w 231"/>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20">
                  <a:moveTo>
                    <a:pt x="0" y="0"/>
                  </a:moveTo>
                  <a:lnTo>
                    <a:pt x="0" y="0"/>
                  </a:lnTo>
                  <a:cubicBezTo>
                    <a:pt x="0" y="0"/>
                    <a:pt x="19" y="0"/>
                    <a:pt x="38" y="0"/>
                  </a:cubicBezTo>
                  <a:cubicBezTo>
                    <a:pt x="57" y="0"/>
                    <a:pt x="96" y="0"/>
                    <a:pt x="115" y="0"/>
                  </a:cubicBezTo>
                  <a:cubicBezTo>
                    <a:pt x="153" y="0"/>
                    <a:pt x="172" y="0"/>
                    <a:pt x="191" y="0"/>
                  </a:cubicBezTo>
                  <a:cubicBezTo>
                    <a:pt x="210" y="0"/>
                    <a:pt x="230" y="0"/>
                    <a:pt x="230" y="0"/>
                  </a:cubicBezTo>
                  <a:cubicBezTo>
                    <a:pt x="230" y="0"/>
                    <a:pt x="210" y="0"/>
                    <a:pt x="191" y="0"/>
                  </a:cubicBezTo>
                  <a:cubicBezTo>
                    <a:pt x="172" y="19"/>
                    <a:pt x="153" y="19"/>
                    <a:pt x="115" y="19"/>
                  </a:cubicBezTo>
                  <a:cubicBezTo>
                    <a:pt x="96" y="19"/>
                    <a:pt x="57" y="19"/>
                    <a:pt x="38" y="0"/>
                  </a:cubicBezTo>
                  <a:cubicBezTo>
                    <a:pt x="19"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2" name="Freeform 201"/>
            <p:cNvSpPr>
              <a:spLocks noChangeArrowheads="1"/>
            </p:cNvSpPr>
            <p:nvPr/>
          </p:nvSpPr>
          <p:spPr bwMode="auto">
            <a:xfrm rot="16200000">
              <a:off x="10110052" y="2194321"/>
              <a:ext cx="83454" cy="8243"/>
            </a:xfrm>
            <a:custGeom>
              <a:avLst/>
              <a:gdLst>
                <a:gd name="T0" fmla="*/ 0 w 287"/>
                <a:gd name="T1" fmla="*/ 19 h 20"/>
                <a:gd name="T2" fmla="*/ 0 w 287"/>
                <a:gd name="T3" fmla="*/ 19 h 20"/>
                <a:gd name="T4" fmla="*/ 57 w 287"/>
                <a:gd name="T5" fmla="*/ 0 h 20"/>
                <a:gd name="T6" fmla="*/ 153 w 287"/>
                <a:gd name="T7" fmla="*/ 0 h 20"/>
                <a:gd name="T8" fmla="*/ 248 w 287"/>
                <a:gd name="T9" fmla="*/ 19 h 20"/>
                <a:gd name="T10" fmla="*/ 286 w 287"/>
                <a:gd name="T11" fmla="*/ 19 h 20"/>
                <a:gd name="T12" fmla="*/ 248 w 287"/>
                <a:gd name="T13" fmla="*/ 19 h 20"/>
                <a:gd name="T14" fmla="*/ 153 w 287"/>
                <a:gd name="T15" fmla="*/ 19 h 20"/>
                <a:gd name="T16" fmla="*/ 57 w 287"/>
                <a:gd name="T17" fmla="*/ 19 h 20"/>
                <a:gd name="T18" fmla="*/ 0 w 287"/>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20">
                  <a:moveTo>
                    <a:pt x="0" y="19"/>
                  </a:moveTo>
                  <a:lnTo>
                    <a:pt x="0" y="19"/>
                  </a:lnTo>
                  <a:cubicBezTo>
                    <a:pt x="0" y="19"/>
                    <a:pt x="19" y="19"/>
                    <a:pt x="57" y="0"/>
                  </a:cubicBezTo>
                  <a:cubicBezTo>
                    <a:pt x="76" y="0"/>
                    <a:pt x="114" y="0"/>
                    <a:pt x="153" y="0"/>
                  </a:cubicBezTo>
                  <a:cubicBezTo>
                    <a:pt x="190" y="0"/>
                    <a:pt x="210" y="0"/>
                    <a:pt x="248" y="19"/>
                  </a:cubicBezTo>
                  <a:cubicBezTo>
                    <a:pt x="267" y="19"/>
                    <a:pt x="286" y="19"/>
                    <a:pt x="286" y="19"/>
                  </a:cubicBezTo>
                  <a:cubicBezTo>
                    <a:pt x="286" y="19"/>
                    <a:pt x="267" y="19"/>
                    <a:pt x="248" y="19"/>
                  </a:cubicBezTo>
                  <a:cubicBezTo>
                    <a:pt x="210" y="19"/>
                    <a:pt x="190" y="19"/>
                    <a:pt x="153" y="19"/>
                  </a:cubicBezTo>
                  <a:cubicBezTo>
                    <a:pt x="114" y="19"/>
                    <a:pt x="76" y="19"/>
                    <a:pt x="57" y="19"/>
                  </a:cubicBezTo>
                  <a:cubicBezTo>
                    <a:pt x="19"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3" name="Freeform 202"/>
            <p:cNvSpPr>
              <a:spLocks noChangeArrowheads="1"/>
            </p:cNvSpPr>
            <p:nvPr/>
          </p:nvSpPr>
          <p:spPr bwMode="auto">
            <a:xfrm rot="16200000">
              <a:off x="10109236" y="2194964"/>
              <a:ext cx="71899" cy="8243"/>
            </a:xfrm>
            <a:custGeom>
              <a:avLst/>
              <a:gdLst>
                <a:gd name="T0" fmla="*/ 0 w 249"/>
                <a:gd name="T1" fmla="*/ 0 h 20"/>
                <a:gd name="T2" fmla="*/ 0 w 249"/>
                <a:gd name="T3" fmla="*/ 0 h 20"/>
                <a:gd name="T4" fmla="*/ 38 w 249"/>
                <a:gd name="T5" fmla="*/ 0 h 20"/>
                <a:gd name="T6" fmla="*/ 134 w 249"/>
                <a:gd name="T7" fmla="*/ 0 h 20"/>
                <a:gd name="T8" fmla="*/ 210 w 249"/>
                <a:gd name="T9" fmla="*/ 0 h 20"/>
                <a:gd name="T10" fmla="*/ 248 w 249"/>
                <a:gd name="T11" fmla="*/ 0 h 20"/>
                <a:gd name="T12" fmla="*/ 210 w 249"/>
                <a:gd name="T13" fmla="*/ 19 h 20"/>
                <a:gd name="T14" fmla="*/ 115 w 249"/>
                <a:gd name="T15" fmla="*/ 19 h 20"/>
                <a:gd name="T16" fmla="*/ 38 w 249"/>
                <a:gd name="T17" fmla="*/ 19 h 20"/>
                <a:gd name="T18" fmla="*/ 0 w 249"/>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20">
                  <a:moveTo>
                    <a:pt x="0" y="0"/>
                  </a:moveTo>
                  <a:lnTo>
                    <a:pt x="0" y="0"/>
                  </a:lnTo>
                  <a:cubicBezTo>
                    <a:pt x="0" y="0"/>
                    <a:pt x="19" y="0"/>
                    <a:pt x="38" y="0"/>
                  </a:cubicBezTo>
                  <a:cubicBezTo>
                    <a:pt x="57" y="0"/>
                    <a:pt x="95" y="0"/>
                    <a:pt x="134" y="0"/>
                  </a:cubicBezTo>
                  <a:cubicBezTo>
                    <a:pt x="153" y="0"/>
                    <a:pt x="191" y="0"/>
                    <a:pt x="210" y="0"/>
                  </a:cubicBezTo>
                  <a:cubicBezTo>
                    <a:pt x="229" y="0"/>
                    <a:pt x="248" y="0"/>
                    <a:pt x="248" y="0"/>
                  </a:cubicBezTo>
                  <a:cubicBezTo>
                    <a:pt x="248" y="0"/>
                    <a:pt x="229" y="19"/>
                    <a:pt x="210" y="19"/>
                  </a:cubicBezTo>
                  <a:cubicBezTo>
                    <a:pt x="191" y="19"/>
                    <a:pt x="153" y="19"/>
                    <a:pt x="115" y="19"/>
                  </a:cubicBezTo>
                  <a:cubicBezTo>
                    <a:pt x="95" y="19"/>
                    <a:pt x="57" y="19"/>
                    <a:pt x="38" y="19"/>
                  </a:cubicBezTo>
                  <a:cubicBezTo>
                    <a:pt x="19" y="0"/>
                    <a:pt x="0" y="0"/>
                    <a:pt x="0" y="0"/>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4" name="Freeform 203"/>
            <p:cNvSpPr>
              <a:spLocks noChangeArrowheads="1"/>
            </p:cNvSpPr>
            <p:nvPr/>
          </p:nvSpPr>
          <p:spPr bwMode="auto">
            <a:xfrm rot="16200000">
              <a:off x="10255220" y="2307948"/>
              <a:ext cx="66763" cy="8241"/>
            </a:xfrm>
            <a:custGeom>
              <a:avLst/>
              <a:gdLst>
                <a:gd name="T0" fmla="*/ 0 w 230"/>
                <a:gd name="T1" fmla="*/ 19 h 20"/>
                <a:gd name="T2" fmla="*/ 0 w 230"/>
                <a:gd name="T3" fmla="*/ 19 h 20"/>
                <a:gd name="T4" fmla="*/ 38 w 230"/>
                <a:gd name="T5" fmla="*/ 19 h 20"/>
                <a:gd name="T6" fmla="*/ 115 w 230"/>
                <a:gd name="T7" fmla="*/ 0 h 20"/>
                <a:gd name="T8" fmla="*/ 191 w 230"/>
                <a:gd name="T9" fmla="*/ 19 h 20"/>
                <a:gd name="T10" fmla="*/ 229 w 230"/>
                <a:gd name="T11" fmla="*/ 19 h 20"/>
                <a:gd name="T12" fmla="*/ 191 w 230"/>
                <a:gd name="T13" fmla="*/ 19 h 20"/>
                <a:gd name="T14" fmla="*/ 115 w 230"/>
                <a:gd name="T15" fmla="*/ 19 h 20"/>
                <a:gd name="T16" fmla="*/ 38 w 230"/>
                <a:gd name="T17" fmla="*/ 19 h 20"/>
                <a:gd name="T18" fmla="*/ 0 w 230"/>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
                  <a:moveTo>
                    <a:pt x="0" y="19"/>
                  </a:moveTo>
                  <a:lnTo>
                    <a:pt x="0" y="19"/>
                  </a:lnTo>
                  <a:cubicBezTo>
                    <a:pt x="0" y="19"/>
                    <a:pt x="0" y="19"/>
                    <a:pt x="38" y="19"/>
                  </a:cubicBezTo>
                  <a:cubicBezTo>
                    <a:pt x="57" y="0"/>
                    <a:pt x="76" y="0"/>
                    <a:pt x="115" y="0"/>
                  </a:cubicBezTo>
                  <a:cubicBezTo>
                    <a:pt x="134" y="0"/>
                    <a:pt x="172" y="19"/>
                    <a:pt x="191" y="19"/>
                  </a:cubicBezTo>
                  <a:cubicBezTo>
                    <a:pt x="210" y="19"/>
                    <a:pt x="229" y="19"/>
                    <a:pt x="229" y="19"/>
                  </a:cubicBezTo>
                  <a:cubicBezTo>
                    <a:pt x="229" y="19"/>
                    <a:pt x="210" y="19"/>
                    <a:pt x="191" y="19"/>
                  </a:cubicBezTo>
                  <a:cubicBezTo>
                    <a:pt x="172" y="19"/>
                    <a:pt x="134" y="19"/>
                    <a:pt x="115" y="19"/>
                  </a:cubicBezTo>
                  <a:cubicBezTo>
                    <a:pt x="76" y="19"/>
                    <a:pt x="57" y="19"/>
                    <a:pt x="38" y="19"/>
                  </a:cubicBezTo>
                  <a:cubicBezTo>
                    <a:pt x="0"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5" name="Freeform 204"/>
            <p:cNvSpPr>
              <a:spLocks noChangeArrowheads="1"/>
            </p:cNvSpPr>
            <p:nvPr/>
          </p:nvSpPr>
          <p:spPr bwMode="auto">
            <a:xfrm rot="16200000">
              <a:off x="10252113" y="2313083"/>
              <a:ext cx="56492" cy="8243"/>
            </a:xfrm>
            <a:custGeom>
              <a:avLst/>
              <a:gdLst>
                <a:gd name="T0" fmla="*/ 0 w 192"/>
                <a:gd name="T1" fmla="*/ 19 h 20"/>
                <a:gd name="T2" fmla="*/ 0 w 192"/>
                <a:gd name="T3" fmla="*/ 19 h 20"/>
                <a:gd name="T4" fmla="*/ 38 w 192"/>
                <a:gd name="T5" fmla="*/ 0 h 20"/>
                <a:gd name="T6" fmla="*/ 95 w 192"/>
                <a:gd name="T7" fmla="*/ 0 h 20"/>
                <a:gd name="T8" fmla="*/ 172 w 192"/>
                <a:gd name="T9" fmla="*/ 0 h 20"/>
                <a:gd name="T10" fmla="*/ 191 w 192"/>
                <a:gd name="T11" fmla="*/ 19 h 20"/>
                <a:gd name="T12" fmla="*/ 172 w 192"/>
                <a:gd name="T13" fmla="*/ 19 h 20"/>
                <a:gd name="T14" fmla="*/ 95 w 192"/>
                <a:gd name="T15" fmla="*/ 19 h 20"/>
                <a:gd name="T16" fmla="*/ 38 w 192"/>
                <a:gd name="T17" fmla="*/ 19 h 20"/>
                <a:gd name="T18" fmla="*/ 0 w 192"/>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20">
                  <a:moveTo>
                    <a:pt x="0" y="19"/>
                  </a:moveTo>
                  <a:lnTo>
                    <a:pt x="0" y="19"/>
                  </a:lnTo>
                  <a:cubicBezTo>
                    <a:pt x="0" y="19"/>
                    <a:pt x="19" y="19"/>
                    <a:pt x="38" y="0"/>
                  </a:cubicBezTo>
                  <a:cubicBezTo>
                    <a:pt x="57" y="0"/>
                    <a:pt x="76" y="0"/>
                    <a:pt x="95" y="0"/>
                  </a:cubicBezTo>
                  <a:cubicBezTo>
                    <a:pt x="134" y="0"/>
                    <a:pt x="153" y="0"/>
                    <a:pt x="172" y="0"/>
                  </a:cubicBezTo>
                  <a:cubicBezTo>
                    <a:pt x="191" y="19"/>
                    <a:pt x="191" y="19"/>
                    <a:pt x="191" y="19"/>
                  </a:cubicBezTo>
                  <a:cubicBezTo>
                    <a:pt x="191" y="19"/>
                    <a:pt x="191" y="19"/>
                    <a:pt x="172" y="19"/>
                  </a:cubicBezTo>
                  <a:cubicBezTo>
                    <a:pt x="153" y="19"/>
                    <a:pt x="134" y="19"/>
                    <a:pt x="95" y="19"/>
                  </a:cubicBezTo>
                  <a:cubicBezTo>
                    <a:pt x="76" y="19"/>
                    <a:pt x="57" y="19"/>
                    <a:pt x="38" y="19"/>
                  </a:cubicBezTo>
                  <a:cubicBezTo>
                    <a:pt x="19" y="19"/>
                    <a:pt x="0" y="19"/>
                    <a:pt x="0"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6" name="Freeform 205"/>
            <p:cNvSpPr>
              <a:spLocks noChangeArrowheads="1"/>
            </p:cNvSpPr>
            <p:nvPr/>
          </p:nvSpPr>
          <p:spPr bwMode="auto">
            <a:xfrm rot="16200000">
              <a:off x="10292716" y="1760855"/>
              <a:ext cx="11555" cy="456625"/>
            </a:xfrm>
            <a:custGeom>
              <a:avLst/>
              <a:gdLst>
                <a:gd name="T0" fmla="*/ 0 w 39"/>
                <a:gd name="T1" fmla="*/ 0 h 1223"/>
                <a:gd name="T2" fmla="*/ 0 w 39"/>
                <a:gd name="T3" fmla="*/ 0 h 1223"/>
                <a:gd name="T4" fmla="*/ 19 w 39"/>
                <a:gd name="T5" fmla="*/ 57 h 1223"/>
                <a:gd name="T6" fmla="*/ 19 w 39"/>
                <a:gd name="T7" fmla="*/ 191 h 1223"/>
                <a:gd name="T8" fmla="*/ 19 w 39"/>
                <a:gd name="T9" fmla="*/ 382 h 1223"/>
                <a:gd name="T10" fmla="*/ 38 w 39"/>
                <a:gd name="T11" fmla="*/ 611 h 1223"/>
                <a:gd name="T12" fmla="*/ 38 w 39"/>
                <a:gd name="T13" fmla="*/ 840 h 1223"/>
                <a:gd name="T14" fmla="*/ 38 w 39"/>
                <a:gd name="T15" fmla="*/ 1031 h 1223"/>
                <a:gd name="T16" fmla="*/ 19 w 39"/>
                <a:gd name="T17" fmla="*/ 1165 h 1223"/>
                <a:gd name="T18" fmla="*/ 19 w 39"/>
                <a:gd name="T19" fmla="*/ 1222 h 1223"/>
                <a:gd name="T20" fmla="*/ 19 w 39"/>
                <a:gd name="T21" fmla="*/ 1165 h 1223"/>
                <a:gd name="T22" fmla="*/ 19 w 39"/>
                <a:gd name="T23" fmla="*/ 1031 h 1223"/>
                <a:gd name="T24" fmla="*/ 0 w 39"/>
                <a:gd name="T25" fmla="*/ 840 h 1223"/>
                <a:gd name="T26" fmla="*/ 0 w 39"/>
                <a:gd name="T27" fmla="*/ 611 h 1223"/>
                <a:gd name="T28" fmla="*/ 0 w 39"/>
                <a:gd name="T29" fmla="*/ 382 h 1223"/>
                <a:gd name="T30" fmla="*/ 0 w 39"/>
                <a:gd name="T31" fmla="*/ 191 h 1223"/>
                <a:gd name="T32" fmla="*/ 0 w 39"/>
                <a:gd name="T33" fmla="*/ 57 h 1223"/>
                <a:gd name="T34" fmla="*/ 0 w 39"/>
                <a:gd name="T35"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23">
                  <a:moveTo>
                    <a:pt x="0" y="0"/>
                  </a:moveTo>
                  <a:lnTo>
                    <a:pt x="0" y="0"/>
                  </a:lnTo>
                  <a:cubicBezTo>
                    <a:pt x="0" y="0"/>
                    <a:pt x="19" y="19"/>
                    <a:pt x="19" y="57"/>
                  </a:cubicBezTo>
                  <a:cubicBezTo>
                    <a:pt x="19" y="96"/>
                    <a:pt x="19" y="134"/>
                    <a:pt x="19" y="191"/>
                  </a:cubicBezTo>
                  <a:cubicBezTo>
                    <a:pt x="19" y="248"/>
                    <a:pt x="19" y="325"/>
                    <a:pt x="19" y="382"/>
                  </a:cubicBezTo>
                  <a:cubicBezTo>
                    <a:pt x="38" y="459"/>
                    <a:pt x="38" y="535"/>
                    <a:pt x="38" y="611"/>
                  </a:cubicBezTo>
                  <a:cubicBezTo>
                    <a:pt x="38" y="688"/>
                    <a:pt x="38" y="764"/>
                    <a:pt x="38" y="840"/>
                  </a:cubicBezTo>
                  <a:cubicBezTo>
                    <a:pt x="38" y="897"/>
                    <a:pt x="38" y="974"/>
                    <a:pt x="38" y="1031"/>
                  </a:cubicBezTo>
                  <a:cubicBezTo>
                    <a:pt x="38" y="1088"/>
                    <a:pt x="38" y="1126"/>
                    <a:pt x="19" y="1165"/>
                  </a:cubicBezTo>
                  <a:cubicBezTo>
                    <a:pt x="19" y="1203"/>
                    <a:pt x="19" y="1222"/>
                    <a:pt x="19" y="1222"/>
                  </a:cubicBezTo>
                  <a:cubicBezTo>
                    <a:pt x="19" y="1222"/>
                    <a:pt x="19" y="1203"/>
                    <a:pt x="19" y="1165"/>
                  </a:cubicBezTo>
                  <a:cubicBezTo>
                    <a:pt x="19" y="1126"/>
                    <a:pt x="19" y="1088"/>
                    <a:pt x="19" y="1031"/>
                  </a:cubicBezTo>
                  <a:cubicBezTo>
                    <a:pt x="19" y="974"/>
                    <a:pt x="19" y="897"/>
                    <a:pt x="0" y="840"/>
                  </a:cubicBezTo>
                  <a:cubicBezTo>
                    <a:pt x="0" y="764"/>
                    <a:pt x="0" y="688"/>
                    <a:pt x="0" y="611"/>
                  </a:cubicBezTo>
                  <a:cubicBezTo>
                    <a:pt x="0" y="535"/>
                    <a:pt x="0" y="459"/>
                    <a:pt x="0" y="382"/>
                  </a:cubicBezTo>
                  <a:cubicBezTo>
                    <a:pt x="0" y="325"/>
                    <a:pt x="0" y="248"/>
                    <a:pt x="0" y="191"/>
                  </a:cubicBezTo>
                  <a:cubicBezTo>
                    <a:pt x="0" y="134"/>
                    <a:pt x="0" y="96"/>
                    <a:pt x="0" y="57"/>
                  </a:cubicBezTo>
                  <a:cubicBezTo>
                    <a:pt x="0" y="19"/>
                    <a:pt x="0" y="0"/>
                    <a:pt x="0"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7" name="Freeform 206"/>
            <p:cNvSpPr>
              <a:spLocks noChangeArrowheads="1"/>
            </p:cNvSpPr>
            <p:nvPr/>
          </p:nvSpPr>
          <p:spPr bwMode="auto">
            <a:xfrm rot="16200000">
              <a:off x="10274581" y="1904096"/>
              <a:ext cx="11556" cy="450032"/>
            </a:xfrm>
            <a:custGeom>
              <a:avLst/>
              <a:gdLst>
                <a:gd name="T0" fmla="*/ 0 w 39"/>
                <a:gd name="T1" fmla="*/ 0 h 1204"/>
                <a:gd name="T2" fmla="*/ 0 w 39"/>
                <a:gd name="T3" fmla="*/ 0 h 1204"/>
                <a:gd name="T4" fmla="*/ 0 w 39"/>
                <a:gd name="T5" fmla="*/ 38 h 1204"/>
                <a:gd name="T6" fmla="*/ 19 w 39"/>
                <a:gd name="T7" fmla="*/ 191 h 1204"/>
                <a:gd name="T8" fmla="*/ 19 w 39"/>
                <a:gd name="T9" fmla="*/ 382 h 1204"/>
                <a:gd name="T10" fmla="*/ 19 w 39"/>
                <a:gd name="T11" fmla="*/ 592 h 1204"/>
                <a:gd name="T12" fmla="*/ 38 w 39"/>
                <a:gd name="T13" fmla="*/ 821 h 1204"/>
                <a:gd name="T14" fmla="*/ 19 w 39"/>
                <a:gd name="T15" fmla="*/ 1012 h 1204"/>
                <a:gd name="T16" fmla="*/ 19 w 39"/>
                <a:gd name="T17" fmla="*/ 1145 h 1204"/>
                <a:gd name="T18" fmla="*/ 19 w 39"/>
                <a:gd name="T19" fmla="*/ 1203 h 1204"/>
                <a:gd name="T20" fmla="*/ 19 w 39"/>
                <a:gd name="T21" fmla="*/ 1145 h 1204"/>
                <a:gd name="T22" fmla="*/ 19 w 39"/>
                <a:gd name="T23" fmla="*/ 1012 h 1204"/>
                <a:gd name="T24" fmla="*/ 0 w 39"/>
                <a:gd name="T25" fmla="*/ 821 h 1204"/>
                <a:gd name="T26" fmla="*/ 0 w 39"/>
                <a:gd name="T27" fmla="*/ 592 h 1204"/>
                <a:gd name="T28" fmla="*/ 0 w 39"/>
                <a:gd name="T29" fmla="*/ 382 h 1204"/>
                <a:gd name="T30" fmla="*/ 0 w 39"/>
                <a:gd name="T31" fmla="*/ 191 h 1204"/>
                <a:gd name="T32" fmla="*/ 0 w 39"/>
                <a:gd name="T33" fmla="*/ 38 h 1204"/>
                <a:gd name="T34" fmla="*/ 0 w 39"/>
                <a:gd name="T35"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204">
                  <a:moveTo>
                    <a:pt x="0" y="0"/>
                  </a:moveTo>
                  <a:lnTo>
                    <a:pt x="0" y="0"/>
                  </a:lnTo>
                  <a:cubicBezTo>
                    <a:pt x="0" y="0"/>
                    <a:pt x="0" y="19"/>
                    <a:pt x="0" y="38"/>
                  </a:cubicBezTo>
                  <a:cubicBezTo>
                    <a:pt x="19" y="76"/>
                    <a:pt x="19" y="134"/>
                    <a:pt x="19" y="191"/>
                  </a:cubicBezTo>
                  <a:cubicBezTo>
                    <a:pt x="19" y="229"/>
                    <a:pt x="19" y="305"/>
                    <a:pt x="19" y="382"/>
                  </a:cubicBezTo>
                  <a:cubicBezTo>
                    <a:pt x="19" y="439"/>
                    <a:pt x="19" y="515"/>
                    <a:pt x="19" y="592"/>
                  </a:cubicBezTo>
                  <a:cubicBezTo>
                    <a:pt x="38" y="668"/>
                    <a:pt x="38" y="745"/>
                    <a:pt x="38" y="821"/>
                  </a:cubicBezTo>
                  <a:cubicBezTo>
                    <a:pt x="38" y="897"/>
                    <a:pt x="19" y="955"/>
                    <a:pt x="19" y="1012"/>
                  </a:cubicBezTo>
                  <a:cubicBezTo>
                    <a:pt x="19" y="1069"/>
                    <a:pt x="19" y="1107"/>
                    <a:pt x="19" y="1145"/>
                  </a:cubicBezTo>
                  <a:cubicBezTo>
                    <a:pt x="19" y="1184"/>
                    <a:pt x="19" y="1203"/>
                    <a:pt x="19" y="1203"/>
                  </a:cubicBezTo>
                  <a:cubicBezTo>
                    <a:pt x="19" y="1203"/>
                    <a:pt x="19" y="1184"/>
                    <a:pt x="19" y="1145"/>
                  </a:cubicBezTo>
                  <a:cubicBezTo>
                    <a:pt x="19" y="1107"/>
                    <a:pt x="19" y="1069"/>
                    <a:pt x="19" y="1012"/>
                  </a:cubicBezTo>
                  <a:cubicBezTo>
                    <a:pt x="19" y="955"/>
                    <a:pt x="0" y="897"/>
                    <a:pt x="0" y="821"/>
                  </a:cubicBezTo>
                  <a:cubicBezTo>
                    <a:pt x="0" y="745"/>
                    <a:pt x="0" y="668"/>
                    <a:pt x="0" y="592"/>
                  </a:cubicBezTo>
                  <a:cubicBezTo>
                    <a:pt x="0" y="515"/>
                    <a:pt x="0" y="439"/>
                    <a:pt x="0" y="382"/>
                  </a:cubicBezTo>
                  <a:cubicBezTo>
                    <a:pt x="0" y="305"/>
                    <a:pt x="0" y="229"/>
                    <a:pt x="0" y="191"/>
                  </a:cubicBezTo>
                  <a:cubicBezTo>
                    <a:pt x="0" y="134"/>
                    <a:pt x="0" y="76"/>
                    <a:pt x="0" y="38"/>
                  </a:cubicBezTo>
                  <a:cubicBezTo>
                    <a:pt x="0" y="19"/>
                    <a:pt x="0" y="0"/>
                    <a:pt x="0"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8" name="Freeform 207"/>
            <p:cNvSpPr>
              <a:spLocks noChangeArrowheads="1"/>
            </p:cNvSpPr>
            <p:nvPr/>
          </p:nvSpPr>
          <p:spPr bwMode="auto">
            <a:xfrm rot="16200000">
              <a:off x="10362871" y="2098061"/>
              <a:ext cx="6419" cy="321451"/>
            </a:xfrm>
            <a:custGeom>
              <a:avLst/>
              <a:gdLst>
                <a:gd name="T0" fmla="*/ 0 w 20"/>
                <a:gd name="T1" fmla="*/ 0 h 860"/>
                <a:gd name="T2" fmla="*/ 0 w 20"/>
                <a:gd name="T3" fmla="*/ 0 h 860"/>
                <a:gd name="T4" fmla="*/ 0 w 20"/>
                <a:gd name="T5" fmla="*/ 38 h 860"/>
                <a:gd name="T6" fmla="*/ 19 w 20"/>
                <a:gd name="T7" fmla="*/ 133 h 860"/>
                <a:gd name="T8" fmla="*/ 19 w 20"/>
                <a:gd name="T9" fmla="*/ 267 h 860"/>
                <a:gd name="T10" fmla="*/ 19 w 20"/>
                <a:gd name="T11" fmla="*/ 439 h 860"/>
                <a:gd name="T12" fmla="*/ 19 w 20"/>
                <a:gd name="T13" fmla="*/ 592 h 860"/>
                <a:gd name="T14" fmla="*/ 19 w 20"/>
                <a:gd name="T15" fmla="*/ 725 h 860"/>
                <a:gd name="T16" fmla="*/ 19 w 20"/>
                <a:gd name="T17" fmla="*/ 821 h 860"/>
                <a:gd name="T18" fmla="*/ 19 w 20"/>
                <a:gd name="T19" fmla="*/ 859 h 860"/>
                <a:gd name="T20" fmla="*/ 19 w 20"/>
                <a:gd name="T21" fmla="*/ 821 h 860"/>
                <a:gd name="T22" fmla="*/ 0 w 20"/>
                <a:gd name="T23" fmla="*/ 725 h 860"/>
                <a:gd name="T24" fmla="*/ 0 w 20"/>
                <a:gd name="T25" fmla="*/ 592 h 860"/>
                <a:gd name="T26" fmla="*/ 0 w 20"/>
                <a:gd name="T27" fmla="*/ 439 h 860"/>
                <a:gd name="T28" fmla="*/ 0 w 20"/>
                <a:gd name="T29" fmla="*/ 267 h 860"/>
                <a:gd name="T30" fmla="*/ 0 w 20"/>
                <a:gd name="T31" fmla="*/ 133 h 860"/>
                <a:gd name="T32" fmla="*/ 0 w 20"/>
                <a:gd name="T33" fmla="*/ 38 h 860"/>
                <a:gd name="T34" fmla="*/ 0 w 20"/>
                <a:gd name="T3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860">
                  <a:moveTo>
                    <a:pt x="0" y="0"/>
                  </a:moveTo>
                  <a:lnTo>
                    <a:pt x="0" y="0"/>
                  </a:lnTo>
                  <a:cubicBezTo>
                    <a:pt x="0" y="0"/>
                    <a:pt x="0" y="19"/>
                    <a:pt x="0" y="38"/>
                  </a:cubicBezTo>
                  <a:cubicBezTo>
                    <a:pt x="19" y="57"/>
                    <a:pt x="19" y="96"/>
                    <a:pt x="19" y="133"/>
                  </a:cubicBezTo>
                  <a:cubicBezTo>
                    <a:pt x="19" y="172"/>
                    <a:pt x="19" y="229"/>
                    <a:pt x="19" y="267"/>
                  </a:cubicBezTo>
                  <a:cubicBezTo>
                    <a:pt x="19" y="325"/>
                    <a:pt x="19" y="381"/>
                    <a:pt x="19" y="439"/>
                  </a:cubicBezTo>
                  <a:cubicBezTo>
                    <a:pt x="19" y="477"/>
                    <a:pt x="19" y="534"/>
                    <a:pt x="19" y="592"/>
                  </a:cubicBezTo>
                  <a:cubicBezTo>
                    <a:pt x="19" y="649"/>
                    <a:pt x="19" y="687"/>
                    <a:pt x="19" y="725"/>
                  </a:cubicBezTo>
                  <a:cubicBezTo>
                    <a:pt x="19" y="763"/>
                    <a:pt x="19" y="802"/>
                    <a:pt x="19" y="821"/>
                  </a:cubicBezTo>
                  <a:cubicBezTo>
                    <a:pt x="19" y="840"/>
                    <a:pt x="19" y="859"/>
                    <a:pt x="19" y="859"/>
                  </a:cubicBezTo>
                  <a:cubicBezTo>
                    <a:pt x="19" y="859"/>
                    <a:pt x="19" y="840"/>
                    <a:pt x="19" y="821"/>
                  </a:cubicBezTo>
                  <a:cubicBezTo>
                    <a:pt x="19" y="802"/>
                    <a:pt x="0" y="763"/>
                    <a:pt x="0" y="725"/>
                  </a:cubicBezTo>
                  <a:cubicBezTo>
                    <a:pt x="0" y="687"/>
                    <a:pt x="0" y="649"/>
                    <a:pt x="0" y="592"/>
                  </a:cubicBezTo>
                  <a:cubicBezTo>
                    <a:pt x="0" y="534"/>
                    <a:pt x="0" y="477"/>
                    <a:pt x="0" y="439"/>
                  </a:cubicBezTo>
                  <a:cubicBezTo>
                    <a:pt x="0" y="381"/>
                    <a:pt x="0" y="325"/>
                    <a:pt x="0" y="267"/>
                  </a:cubicBezTo>
                  <a:cubicBezTo>
                    <a:pt x="0" y="229"/>
                    <a:pt x="0" y="172"/>
                    <a:pt x="0" y="133"/>
                  </a:cubicBezTo>
                  <a:cubicBezTo>
                    <a:pt x="0" y="96"/>
                    <a:pt x="0" y="57"/>
                    <a:pt x="0" y="38"/>
                  </a:cubicBezTo>
                  <a:cubicBezTo>
                    <a:pt x="0" y="19"/>
                    <a:pt x="0" y="0"/>
                    <a:pt x="0"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09" name="Freeform 208"/>
            <p:cNvSpPr>
              <a:spLocks noChangeArrowheads="1"/>
            </p:cNvSpPr>
            <p:nvPr/>
          </p:nvSpPr>
          <p:spPr bwMode="auto">
            <a:xfrm rot="16200000">
              <a:off x="10683101" y="1763040"/>
              <a:ext cx="50073" cy="36267"/>
            </a:xfrm>
            <a:custGeom>
              <a:avLst/>
              <a:gdLst>
                <a:gd name="T0" fmla="*/ 172 w 173"/>
                <a:gd name="T1" fmla="*/ 95 h 96"/>
                <a:gd name="T2" fmla="*/ 172 w 173"/>
                <a:gd name="T3" fmla="*/ 95 h 96"/>
                <a:gd name="T4" fmla="*/ 153 w 173"/>
                <a:gd name="T5" fmla="*/ 75 h 96"/>
                <a:gd name="T6" fmla="*/ 76 w 173"/>
                <a:gd name="T7" fmla="*/ 56 h 96"/>
                <a:gd name="T8" fmla="*/ 19 w 173"/>
                <a:gd name="T9" fmla="*/ 18 h 96"/>
                <a:gd name="T10" fmla="*/ 0 w 173"/>
                <a:gd name="T11" fmla="*/ 0 h 96"/>
                <a:gd name="T12" fmla="*/ 19 w 173"/>
                <a:gd name="T13" fmla="*/ 0 h 96"/>
                <a:gd name="T14" fmla="*/ 96 w 173"/>
                <a:gd name="T15" fmla="*/ 37 h 96"/>
                <a:gd name="T16" fmla="*/ 153 w 173"/>
                <a:gd name="T17" fmla="*/ 75 h 96"/>
                <a:gd name="T18" fmla="*/ 172 w 173"/>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96">
                  <a:moveTo>
                    <a:pt x="172" y="95"/>
                  </a:moveTo>
                  <a:lnTo>
                    <a:pt x="172" y="95"/>
                  </a:lnTo>
                  <a:cubicBezTo>
                    <a:pt x="172" y="95"/>
                    <a:pt x="172" y="75"/>
                    <a:pt x="153" y="75"/>
                  </a:cubicBezTo>
                  <a:cubicBezTo>
                    <a:pt x="134" y="75"/>
                    <a:pt x="115" y="56"/>
                    <a:pt x="76" y="56"/>
                  </a:cubicBezTo>
                  <a:cubicBezTo>
                    <a:pt x="57" y="37"/>
                    <a:pt x="38" y="18"/>
                    <a:pt x="19" y="18"/>
                  </a:cubicBezTo>
                  <a:cubicBezTo>
                    <a:pt x="0" y="0"/>
                    <a:pt x="0" y="0"/>
                    <a:pt x="0" y="0"/>
                  </a:cubicBezTo>
                  <a:cubicBezTo>
                    <a:pt x="0" y="0"/>
                    <a:pt x="0" y="0"/>
                    <a:pt x="19" y="0"/>
                  </a:cubicBezTo>
                  <a:cubicBezTo>
                    <a:pt x="38" y="18"/>
                    <a:pt x="76" y="18"/>
                    <a:pt x="96" y="37"/>
                  </a:cubicBezTo>
                  <a:cubicBezTo>
                    <a:pt x="115" y="37"/>
                    <a:pt x="134" y="56"/>
                    <a:pt x="153" y="75"/>
                  </a:cubicBezTo>
                  <a:cubicBezTo>
                    <a:pt x="172" y="75"/>
                    <a:pt x="172" y="95"/>
                    <a:pt x="172" y="95"/>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0" name="Freeform 209"/>
            <p:cNvSpPr>
              <a:spLocks noChangeArrowheads="1"/>
            </p:cNvSpPr>
            <p:nvPr/>
          </p:nvSpPr>
          <p:spPr bwMode="auto">
            <a:xfrm rot="16200000">
              <a:off x="10688966" y="1768906"/>
              <a:ext cx="44937" cy="29672"/>
            </a:xfrm>
            <a:custGeom>
              <a:avLst/>
              <a:gdLst>
                <a:gd name="T0" fmla="*/ 153 w 154"/>
                <a:gd name="T1" fmla="*/ 77 h 78"/>
                <a:gd name="T2" fmla="*/ 153 w 154"/>
                <a:gd name="T3" fmla="*/ 77 h 78"/>
                <a:gd name="T4" fmla="*/ 134 w 154"/>
                <a:gd name="T5" fmla="*/ 77 h 78"/>
                <a:gd name="T6" fmla="*/ 76 w 154"/>
                <a:gd name="T7" fmla="*/ 57 h 78"/>
                <a:gd name="T8" fmla="*/ 38 w 154"/>
                <a:gd name="T9" fmla="*/ 19 h 78"/>
                <a:gd name="T10" fmla="*/ 0 w 154"/>
                <a:gd name="T11" fmla="*/ 0 h 78"/>
                <a:gd name="T12" fmla="*/ 38 w 154"/>
                <a:gd name="T13" fmla="*/ 19 h 78"/>
                <a:gd name="T14" fmla="*/ 96 w 154"/>
                <a:gd name="T15" fmla="*/ 38 h 78"/>
                <a:gd name="T16" fmla="*/ 134 w 154"/>
                <a:gd name="T17" fmla="*/ 77 h 78"/>
                <a:gd name="T18" fmla="*/ 153 w 154"/>
                <a:gd name="T1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78">
                  <a:moveTo>
                    <a:pt x="153" y="77"/>
                  </a:moveTo>
                  <a:lnTo>
                    <a:pt x="153" y="77"/>
                  </a:lnTo>
                  <a:cubicBezTo>
                    <a:pt x="153" y="77"/>
                    <a:pt x="153" y="77"/>
                    <a:pt x="134" y="77"/>
                  </a:cubicBezTo>
                  <a:cubicBezTo>
                    <a:pt x="115" y="77"/>
                    <a:pt x="96" y="57"/>
                    <a:pt x="76" y="57"/>
                  </a:cubicBezTo>
                  <a:cubicBezTo>
                    <a:pt x="57" y="38"/>
                    <a:pt x="38" y="38"/>
                    <a:pt x="38" y="19"/>
                  </a:cubicBezTo>
                  <a:cubicBezTo>
                    <a:pt x="19" y="19"/>
                    <a:pt x="0" y="0"/>
                    <a:pt x="0" y="0"/>
                  </a:cubicBezTo>
                  <a:cubicBezTo>
                    <a:pt x="0" y="0"/>
                    <a:pt x="19" y="19"/>
                    <a:pt x="38" y="19"/>
                  </a:cubicBezTo>
                  <a:cubicBezTo>
                    <a:pt x="38" y="19"/>
                    <a:pt x="76" y="19"/>
                    <a:pt x="96" y="38"/>
                  </a:cubicBezTo>
                  <a:cubicBezTo>
                    <a:pt x="115" y="38"/>
                    <a:pt x="115" y="57"/>
                    <a:pt x="134" y="77"/>
                  </a:cubicBezTo>
                  <a:cubicBezTo>
                    <a:pt x="153" y="77"/>
                    <a:pt x="153" y="77"/>
                    <a:pt x="153" y="77"/>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1" name="Freeform 210"/>
            <p:cNvSpPr>
              <a:spLocks noChangeArrowheads="1"/>
            </p:cNvSpPr>
            <p:nvPr/>
          </p:nvSpPr>
          <p:spPr bwMode="auto">
            <a:xfrm rot="16200000">
              <a:off x="11472914" y="1559599"/>
              <a:ext cx="356537" cy="1081639"/>
            </a:xfrm>
            <a:custGeom>
              <a:avLst/>
              <a:gdLst>
                <a:gd name="connsiteX0" fmla="*/ 356537 w 356537"/>
                <a:gd name="connsiteY0" fmla="*/ 811229 h 811229"/>
                <a:gd name="connsiteX1" fmla="*/ 8764 w 356537"/>
                <a:gd name="connsiteY1" fmla="*/ 811229 h 811229"/>
                <a:gd name="connsiteX2" fmla="*/ 0 w 356537"/>
                <a:gd name="connsiteY2" fmla="*/ 5329 h 811229"/>
                <a:gd name="connsiteX3" fmla="*/ 344774 w 356537"/>
                <a:gd name="connsiteY3" fmla="*/ 0 h 811229"/>
              </a:gdLst>
              <a:ahLst/>
              <a:cxnLst>
                <a:cxn ang="0">
                  <a:pos x="connsiteX0" y="connsiteY0"/>
                </a:cxn>
                <a:cxn ang="0">
                  <a:pos x="connsiteX1" y="connsiteY1"/>
                </a:cxn>
                <a:cxn ang="0">
                  <a:pos x="connsiteX2" y="connsiteY2"/>
                </a:cxn>
                <a:cxn ang="0">
                  <a:pos x="connsiteX3" y="connsiteY3"/>
                </a:cxn>
              </a:cxnLst>
              <a:rect l="l" t="t" r="r" b="b"/>
              <a:pathLst>
                <a:path w="356537" h="811229">
                  <a:moveTo>
                    <a:pt x="356537" y="811229"/>
                  </a:moveTo>
                  <a:lnTo>
                    <a:pt x="8764" y="811229"/>
                  </a:lnTo>
                  <a:lnTo>
                    <a:pt x="0" y="5329"/>
                  </a:lnTo>
                  <a:lnTo>
                    <a:pt x="344774" y="0"/>
                  </a:lnTo>
                  <a:close/>
                </a:path>
              </a:pathLst>
            </a:custGeom>
            <a:solidFill>
              <a:schemeClr val="accent2">
                <a:lumMod val="20000"/>
                <a:lumOff val="80000"/>
              </a:schemeClr>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anchor="ctr">
              <a:noAutofit/>
            </a:bodyPr>
            <a:lstStyle/>
            <a:p>
              <a:pPr fontAlgn="auto">
                <a:spcBef>
                  <a:spcPts val="0"/>
                </a:spcBef>
                <a:spcAft>
                  <a:spcPts val="0"/>
                </a:spcAft>
              </a:pPr>
              <a:endParaRPr lang="en-CA" dirty="0">
                <a:solidFill>
                  <a:srgbClr val="000000"/>
                </a:solidFill>
                <a:latin typeface="Arial"/>
                <a:cs typeface="+mn-cs"/>
              </a:endParaRPr>
            </a:p>
          </p:txBody>
        </p:sp>
        <p:sp>
          <p:nvSpPr>
            <p:cNvPr id="212" name="Freeform 211"/>
            <p:cNvSpPr>
              <a:spLocks noChangeArrowheads="1"/>
            </p:cNvSpPr>
            <p:nvPr/>
          </p:nvSpPr>
          <p:spPr bwMode="auto">
            <a:xfrm rot="16200000">
              <a:off x="9510619" y="4975580"/>
              <a:ext cx="261916" cy="214301"/>
            </a:xfrm>
            <a:custGeom>
              <a:avLst/>
              <a:gdLst>
                <a:gd name="T0" fmla="*/ 897 w 898"/>
                <a:gd name="T1" fmla="*/ 38 h 574"/>
                <a:gd name="T2" fmla="*/ 897 w 898"/>
                <a:gd name="T3" fmla="*/ 38 h 574"/>
                <a:gd name="T4" fmla="*/ 305 w 898"/>
                <a:gd name="T5" fmla="*/ 0 h 574"/>
                <a:gd name="T6" fmla="*/ 210 w 898"/>
                <a:gd name="T7" fmla="*/ 77 h 574"/>
                <a:gd name="T8" fmla="*/ 0 w 898"/>
                <a:gd name="T9" fmla="*/ 573 h 574"/>
                <a:gd name="T10" fmla="*/ 897 w 898"/>
                <a:gd name="T11" fmla="*/ 38 h 574"/>
              </a:gdLst>
              <a:ahLst/>
              <a:cxnLst>
                <a:cxn ang="0">
                  <a:pos x="T0" y="T1"/>
                </a:cxn>
                <a:cxn ang="0">
                  <a:pos x="T2" y="T3"/>
                </a:cxn>
                <a:cxn ang="0">
                  <a:pos x="T4" y="T5"/>
                </a:cxn>
                <a:cxn ang="0">
                  <a:pos x="T6" y="T7"/>
                </a:cxn>
                <a:cxn ang="0">
                  <a:pos x="T8" y="T9"/>
                </a:cxn>
                <a:cxn ang="0">
                  <a:pos x="T10" y="T11"/>
                </a:cxn>
              </a:cxnLst>
              <a:rect l="0" t="0" r="r" b="b"/>
              <a:pathLst>
                <a:path w="898" h="574">
                  <a:moveTo>
                    <a:pt x="897" y="38"/>
                  </a:moveTo>
                  <a:lnTo>
                    <a:pt x="897" y="38"/>
                  </a:lnTo>
                  <a:cubicBezTo>
                    <a:pt x="305" y="0"/>
                    <a:pt x="305" y="0"/>
                    <a:pt x="305" y="0"/>
                  </a:cubicBezTo>
                  <a:cubicBezTo>
                    <a:pt x="305" y="0"/>
                    <a:pt x="229" y="0"/>
                    <a:pt x="210" y="77"/>
                  </a:cubicBezTo>
                  <a:cubicBezTo>
                    <a:pt x="0" y="573"/>
                    <a:pt x="0" y="573"/>
                    <a:pt x="0" y="573"/>
                  </a:cubicBezTo>
                  <a:lnTo>
                    <a:pt x="897" y="38"/>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3" name="Freeform 212"/>
            <p:cNvSpPr>
              <a:spLocks noChangeArrowheads="1"/>
            </p:cNvSpPr>
            <p:nvPr/>
          </p:nvSpPr>
          <p:spPr bwMode="auto">
            <a:xfrm rot="16200000">
              <a:off x="9352588" y="4719688"/>
              <a:ext cx="205424" cy="171441"/>
            </a:xfrm>
            <a:custGeom>
              <a:avLst/>
              <a:gdLst>
                <a:gd name="T0" fmla="*/ 420 w 707"/>
                <a:gd name="T1" fmla="*/ 0 h 459"/>
                <a:gd name="T2" fmla="*/ 420 w 707"/>
                <a:gd name="T3" fmla="*/ 0 h 459"/>
                <a:gd name="T4" fmla="*/ 668 w 707"/>
                <a:gd name="T5" fmla="*/ 153 h 459"/>
                <a:gd name="T6" fmla="*/ 439 w 707"/>
                <a:gd name="T7" fmla="*/ 439 h 459"/>
                <a:gd name="T8" fmla="*/ 0 w 707"/>
                <a:gd name="T9" fmla="*/ 458 h 459"/>
                <a:gd name="T10" fmla="*/ 420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420" y="0"/>
                  </a:moveTo>
                  <a:lnTo>
                    <a:pt x="420" y="0"/>
                  </a:lnTo>
                  <a:cubicBezTo>
                    <a:pt x="420" y="0"/>
                    <a:pt x="706" y="0"/>
                    <a:pt x="668" y="153"/>
                  </a:cubicBezTo>
                  <a:cubicBezTo>
                    <a:pt x="668" y="153"/>
                    <a:pt x="630" y="420"/>
                    <a:pt x="439" y="439"/>
                  </a:cubicBezTo>
                  <a:cubicBezTo>
                    <a:pt x="0" y="458"/>
                    <a:pt x="0" y="458"/>
                    <a:pt x="0" y="458"/>
                  </a:cubicBezTo>
                  <a:lnTo>
                    <a:pt x="420"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4" name="Freeform 213"/>
            <p:cNvSpPr>
              <a:spLocks noChangeArrowheads="1"/>
            </p:cNvSpPr>
            <p:nvPr/>
          </p:nvSpPr>
          <p:spPr bwMode="auto">
            <a:xfrm rot="16200000">
              <a:off x="10201653" y="5053367"/>
              <a:ext cx="322259" cy="242324"/>
            </a:xfrm>
            <a:custGeom>
              <a:avLst/>
              <a:gdLst>
                <a:gd name="T0" fmla="*/ 1107 w 1108"/>
                <a:gd name="T1" fmla="*/ 285 h 649"/>
                <a:gd name="T2" fmla="*/ 973 w 1108"/>
                <a:gd name="T3" fmla="*/ 648 h 649"/>
                <a:gd name="T4" fmla="*/ 0 w 1108"/>
                <a:gd name="T5" fmla="*/ 305 h 649"/>
                <a:gd name="T6" fmla="*/ 114 w 1108"/>
                <a:gd name="T7" fmla="*/ 0 h 649"/>
                <a:gd name="T8" fmla="*/ 1107 w 1108"/>
                <a:gd name="T9" fmla="*/ 285 h 649"/>
              </a:gdLst>
              <a:ahLst/>
              <a:cxnLst>
                <a:cxn ang="0">
                  <a:pos x="T0" y="T1"/>
                </a:cxn>
                <a:cxn ang="0">
                  <a:pos x="T2" y="T3"/>
                </a:cxn>
                <a:cxn ang="0">
                  <a:pos x="T4" y="T5"/>
                </a:cxn>
                <a:cxn ang="0">
                  <a:pos x="T6" y="T7"/>
                </a:cxn>
                <a:cxn ang="0">
                  <a:pos x="T8" y="T9"/>
                </a:cxn>
              </a:cxnLst>
              <a:rect l="0" t="0" r="r" b="b"/>
              <a:pathLst>
                <a:path w="1108" h="649">
                  <a:moveTo>
                    <a:pt x="1107" y="285"/>
                  </a:moveTo>
                  <a:lnTo>
                    <a:pt x="973" y="648"/>
                  </a:lnTo>
                  <a:lnTo>
                    <a:pt x="0" y="305"/>
                  </a:lnTo>
                  <a:lnTo>
                    <a:pt x="114" y="0"/>
                  </a:lnTo>
                  <a:lnTo>
                    <a:pt x="1107" y="285"/>
                  </a:lnTo>
                </a:path>
              </a:pathLst>
            </a:custGeom>
            <a:solidFill>
              <a:srgbClr val="FFFFFF"/>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5" name="Freeform 214"/>
            <p:cNvSpPr>
              <a:spLocks noChangeArrowheads="1"/>
            </p:cNvSpPr>
            <p:nvPr/>
          </p:nvSpPr>
          <p:spPr bwMode="auto">
            <a:xfrm rot="16200000">
              <a:off x="9608505" y="4656181"/>
              <a:ext cx="550795" cy="1041832"/>
            </a:xfrm>
            <a:custGeom>
              <a:avLst/>
              <a:gdLst>
                <a:gd name="T0" fmla="*/ 114 w 1891"/>
                <a:gd name="T1" fmla="*/ 1031 h 2788"/>
                <a:gd name="T2" fmla="*/ 114 w 1891"/>
                <a:gd name="T3" fmla="*/ 1031 h 2788"/>
                <a:gd name="T4" fmla="*/ 744 w 1891"/>
                <a:gd name="T5" fmla="*/ 114 h 2788"/>
                <a:gd name="T6" fmla="*/ 974 w 1891"/>
                <a:gd name="T7" fmla="*/ 0 h 2788"/>
                <a:gd name="T8" fmla="*/ 1050 w 1891"/>
                <a:gd name="T9" fmla="*/ 0 h 2788"/>
                <a:gd name="T10" fmla="*/ 1050 w 1891"/>
                <a:gd name="T11" fmla="*/ 0 h 2788"/>
                <a:gd name="T12" fmla="*/ 1069 w 1891"/>
                <a:gd name="T13" fmla="*/ 0 h 2788"/>
                <a:gd name="T14" fmla="*/ 1069 w 1891"/>
                <a:gd name="T15" fmla="*/ 859 h 2788"/>
                <a:gd name="T16" fmla="*/ 1069 w 1891"/>
                <a:gd name="T17" fmla="*/ 859 h 2788"/>
                <a:gd name="T18" fmla="*/ 1031 w 1891"/>
                <a:gd name="T19" fmla="*/ 802 h 2788"/>
                <a:gd name="T20" fmla="*/ 1012 w 1891"/>
                <a:gd name="T21" fmla="*/ 821 h 2788"/>
                <a:gd name="T22" fmla="*/ 821 w 1891"/>
                <a:gd name="T23" fmla="*/ 1031 h 2788"/>
                <a:gd name="T24" fmla="*/ 1069 w 1891"/>
                <a:gd name="T25" fmla="*/ 1585 h 2788"/>
                <a:gd name="T26" fmla="*/ 1069 w 1891"/>
                <a:gd name="T27" fmla="*/ 1661 h 2788"/>
                <a:gd name="T28" fmla="*/ 1298 w 1891"/>
                <a:gd name="T29" fmla="*/ 1680 h 2788"/>
                <a:gd name="T30" fmla="*/ 1642 w 1891"/>
                <a:gd name="T31" fmla="*/ 1871 h 2788"/>
                <a:gd name="T32" fmla="*/ 1890 w 1891"/>
                <a:gd name="T33" fmla="*/ 1986 h 2788"/>
                <a:gd name="T34" fmla="*/ 1890 w 1891"/>
                <a:gd name="T35" fmla="*/ 2081 h 2788"/>
                <a:gd name="T36" fmla="*/ 1852 w 1891"/>
                <a:gd name="T37" fmla="*/ 2138 h 2788"/>
                <a:gd name="T38" fmla="*/ 1852 w 1891"/>
                <a:gd name="T39" fmla="*/ 2138 h 2788"/>
                <a:gd name="T40" fmla="*/ 1451 w 1891"/>
                <a:gd name="T41" fmla="*/ 2787 h 2788"/>
                <a:gd name="T42" fmla="*/ 458 w 1891"/>
                <a:gd name="T43" fmla="*/ 2463 h 2788"/>
                <a:gd name="T44" fmla="*/ 57 w 1891"/>
                <a:gd name="T45" fmla="*/ 1356 h 2788"/>
                <a:gd name="T46" fmla="*/ 114 w 1891"/>
                <a:gd name="T47" fmla="*/ 1031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1" h="2788">
                  <a:moveTo>
                    <a:pt x="114" y="1031"/>
                  </a:moveTo>
                  <a:lnTo>
                    <a:pt x="114" y="1031"/>
                  </a:lnTo>
                  <a:cubicBezTo>
                    <a:pt x="744" y="114"/>
                    <a:pt x="744" y="114"/>
                    <a:pt x="744" y="114"/>
                  </a:cubicBezTo>
                  <a:cubicBezTo>
                    <a:pt x="802" y="38"/>
                    <a:pt x="897" y="0"/>
                    <a:pt x="974" y="0"/>
                  </a:cubicBezTo>
                  <a:cubicBezTo>
                    <a:pt x="1050" y="0"/>
                    <a:pt x="1050" y="0"/>
                    <a:pt x="1050" y="0"/>
                  </a:cubicBezTo>
                  <a:lnTo>
                    <a:pt x="1050" y="0"/>
                  </a:lnTo>
                  <a:cubicBezTo>
                    <a:pt x="1069" y="0"/>
                    <a:pt x="1069" y="0"/>
                    <a:pt x="1069" y="0"/>
                  </a:cubicBezTo>
                  <a:cubicBezTo>
                    <a:pt x="1069" y="859"/>
                    <a:pt x="1069" y="859"/>
                    <a:pt x="1069" y="859"/>
                  </a:cubicBezTo>
                  <a:lnTo>
                    <a:pt x="1069" y="859"/>
                  </a:lnTo>
                  <a:cubicBezTo>
                    <a:pt x="1031" y="802"/>
                    <a:pt x="1031" y="802"/>
                    <a:pt x="1031" y="802"/>
                  </a:cubicBezTo>
                  <a:cubicBezTo>
                    <a:pt x="1012" y="821"/>
                    <a:pt x="1012" y="821"/>
                    <a:pt x="1012" y="821"/>
                  </a:cubicBezTo>
                  <a:cubicBezTo>
                    <a:pt x="1012" y="821"/>
                    <a:pt x="878" y="974"/>
                    <a:pt x="821" y="1031"/>
                  </a:cubicBezTo>
                  <a:cubicBezTo>
                    <a:pt x="783" y="1356"/>
                    <a:pt x="916" y="1527"/>
                    <a:pt x="1069" y="1585"/>
                  </a:cubicBezTo>
                  <a:cubicBezTo>
                    <a:pt x="1069" y="1661"/>
                    <a:pt x="1069" y="1661"/>
                    <a:pt x="1069" y="1661"/>
                  </a:cubicBezTo>
                  <a:cubicBezTo>
                    <a:pt x="1298" y="1680"/>
                    <a:pt x="1298" y="1680"/>
                    <a:pt x="1298" y="1680"/>
                  </a:cubicBezTo>
                  <a:cubicBezTo>
                    <a:pt x="1298" y="1680"/>
                    <a:pt x="1642" y="1852"/>
                    <a:pt x="1642" y="1871"/>
                  </a:cubicBezTo>
                  <a:cubicBezTo>
                    <a:pt x="1661" y="1871"/>
                    <a:pt x="1890" y="1986"/>
                    <a:pt x="1890" y="1986"/>
                  </a:cubicBezTo>
                  <a:cubicBezTo>
                    <a:pt x="1890" y="2081"/>
                    <a:pt x="1890" y="2081"/>
                    <a:pt x="1890" y="2081"/>
                  </a:cubicBezTo>
                  <a:cubicBezTo>
                    <a:pt x="1852" y="2138"/>
                    <a:pt x="1852" y="2138"/>
                    <a:pt x="1852" y="2138"/>
                  </a:cubicBezTo>
                  <a:lnTo>
                    <a:pt x="1852" y="2138"/>
                  </a:lnTo>
                  <a:cubicBezTo>
                    <a:pt x="1451" y="2787"/>
                    <a:pt x="1451" y="2787"/>
                    <a:pt x="1451" y="2787"/>
                  </a:cubicBezTo>
                  <a:cubicBezTo>
                    <a:pt x="458" y="2463"/>
                    <a:pt x="458" y="2463"/>
                    <a:pt x="458" y="2463"/>
                  </a:cubicBezTo>
                  <a:cubicBezTo>
                    <a:pt x="57" y="1356"/>
                    <a:pt x="57" y="1356"/>
                    <a:pt x="57" y="1356"/>
                  </a:cubicBezTo>
                  <a:cubicBezTo>
                    <a:pt x="0" y="1203"/>
                    <a:pt x="114" y="1031"/>
                    <a:pt x="114" y="1031"/>
                  </a:cubicBezTo>
                </a:path>
              </a:pathLst>
            </a:custGeom>
            <a:solidFill>
              <a:srgbClr val="9C7248"/>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6" name="Freeform 215"/>
            <p:cNvSpPr>
              <a:spLocks noChangeArrowheads="1"/>
            </p:cNvSpPr>
            <p:nvPr/>
          </p:nvSpPr>
          <p:spPr bwMode="auto">
            <a:xfrm rot="16200000">
              <a:off x="8574013" y="4565247"/>
              <a:ext cx="1200449" cy="964353"/>
            </a:xfrm>
            <a:custGeom>
              <a:avLst/>
              <a:gdLst>
                <a:gd name="T0" fmla="*/ 3780 w 4125"/>
                <a:gd name="T1" fmla="*/ 0 h 2579"/>
                <a:gd name="T2" fmla="*/ 3780 w 4125"/>
                <a:gd name="T3" fmla="*/ 0 h 2579"/>
                <a:gd name="T4" fmla="*/ 1164 w 4125"/>
                <a:gd name="T5" fmla="*/ 0 h 2579"/>
                <a:gd name="T6" fmla="*/ 820 w 4125"/>
                <a:gd name="T7" fmla="*/ 363 h 2579"/>
                <a:gd name="T8" fmla="*/ 820 w 4125"/>
                <a:gd name="T9" fmla="*/ 955 h 2579"/>
                <a:gd name="T10" fmla="*/ 0 w 4125"/>
                <a:gd name="T11" fmla="*/ 1242 h 2579"/>
                <a:gd name="T12" fmla="*/ 820 w 4125"/>
                <a:gd name="T13" fmla="*/ 1432 h 2579"/>
                <a:gd name="T14" fmla="*/ 820 w 4125"/>
                <a:gd name="T15" fmla="*/ 2234 h 2579"/>
                <a:gd name="T16" fmla="*/ 1164 w 4125"/>
                <a:gd name="T17" fmla="*/ 2578 h 2579"/>
                <a:gd name="T18" fmla="*/ 3780 w 4125"/>
                <a:gd name="T19" fmla="*/ 2578 h 2579"/>
                <a:gd name="T20" fmla="*/ 4124 w 4125"/>
                <a:gd name="T21" fmla="*/ 2234 h 2579"/>
                <a:gd name="T22" fmla="*/ 4124 w 4125"/>
                <a:gd name="T23" fmla="*/ 363 h 2579"/>
                <a:gd name="T24" fmla="*/ 3780 w 4125"/>
                <a:gd name="T25" fmla="*/ 0 h 2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25" h="2579">
                  <a:moveTo>
                    <a:pt x="3780" y="0"/>
                  </a:moveTo>
                  <a:lnTo>
                    <a:pt x="3780" y="0"/>
                  </a:lnTo>
                  <a:cubicBezTo>
                    <a:pt x="1164" y="0"/>
                    <a:pt x="1164" y="0"/>
                    <a:pt x="1164" y="0"/>
                  </a:cubicBezTo>
                  <a:cubicBezTo>
                    <a:pt x="973" y="0"/>
                    <a:pt x="820" y="172"/>
                    <a:pt x="820" y="363"/>
                  </a:cubicBezTo>
                  <a:cubicBezTo>
                    <a:pt x="820" y="955"/>
                    <a:pt x="820" y="955"/>
                    <a:pt x="820" y="955"/>
                  </a:cubicBezTo>
                  <a:cubicBezTo>
                    <a:pt x="496" y="1108"/>
                    <a:pt x="0" y="1242"/>
                    <a:pt x="0" y="1242"/>
                  </a:cubicBezTo>
                  <a:cubicBezTo>
                    <a:pt x="382" y="1394"/>
                    <a:pt x="649" y="1432"/>
                    <a:pt x="820" y="1432"/>
                  </a:cubicBezTo>
                  <a:cubicBezTo>
                    <a:pt x="820" y="2234"/>
                    <a:pt x="820" y="2234"/>
                    <a:pt x="820" y="2234"/>
                  </a:cubicBezTo>
                  <a:cubicBezTo>
                    <a:pt x="820" y="2425"/>
                    <a:pt x="973" y="2578"/>
                    <a:pt x="1164" y="2578"/>
                  </a:cubicBezTo>
                  <a:cubicBezTo>
                    <a:pt x="3780" y="2578"/>
                    <a:pt x="3780" y="2578"/>
                    <a:pt x="3780" y="2578"/>
                  </a:cubicBezTo>
                  <a:cubicBezTo>
                    <a:pt x="3971" y="2578"/>
                    <a:pt x="4124" y="2425"/>
                    <a:pt x="4124" y="2234"/>
                  </a:cubicBezTo>
                  <a:cubicBezTo>
                    <a:pt x="4124" y="363"/>
                    <a:pt x="4124" y="363"/>
                    <a:pt x="4124" y="363"/>
                  </a:cubicBezTo>
                  <a:cubicBezTo>
                    <a:pt x="4124" y="172"/>
                    <a:pt x="3971" y="0"/>
                    <a:pt x="3780" y="0"/>
                  </a:cubicBezTo>
                </a:path>
              </a:pathLst>
            </a:custGeom>
            <a:solidFill>
              <a:schemeClr val="accent4">
                <a:lumMod val="20000"/>
                <a:lumOff val="80000"/>
              </a:schemeClr>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7" name="Freeform 216"/>
            <p:cNvSpPr>
              <a:spLocks noChangeArrowheads="1"/>
            </p:cNvSpPr>
            <p:nvPr/>
          </p:nvSpPr>
          <p:spPr bwMode="auto">
            <a:xfrm rot="16200000">
              <a:off x="9594494" y="4615398"/>
              <a:ext cx="417268" cy="679169"/>
            </a:xfrm>
            <a:custGeom>
              <a:avLst/>
              <a:gdLst>
                <a:gd name="T0" fmla="*/ 0 w 1434"/>
                <a:gd name="T1" fmla="*/ 1375 h 1815"/>
                <a:gd name="T2" fmla="*/ 0 w 1434"/>
                <a:gd name="T3" fmla="*/ 1375 h 1815"/>
                <a:gd name="T4" fmla="*/ 0 w 1434"/>
                <a:gd name="T5" fmla="*/ 1279 h 1815"/>
                <a:gd name="T6" fmla="*/ 555 w 1434"/>
                <a:gd name="T7" fmla="*/ 1127 h 1815"/>
                <a:gd name="T8" fmla="*/ 555 w 1434"/>
                <a:gd name="T9" fmla="*/ 1127 h 1815"/>
                <a:gd name="T10" fmla="*/ 879 w 1434"/>
                <a:gd name="T11" fmla="*/ 210 h 1815"/>
                <a:gd name="T12" fmla="*/ 1203 w 1434"/>
                <a:gd name="T13" fmla="*/ 39 h 1815"/>
                <a:gd name="T14" fmla="*/ 1375 w 1434"/>
                <a:gd name="T15" fmla="*/ 382 h 1815"/>
                <a:gd name="T16" fmla="*/ 898 w 1434"/>
                <a:gd name="T17" fmla="*/ 1814 h 1815"/>
                <a:gd name="T18" fmla="*/ 402 w 1434"/>
                <a:gd name="T19" fmla="*/ 1642 h 1815"/>
                <a:gd name="T20" fmla="*/ 402 w 1434"/>
                <a:gd name="T21" fmla="*/ 1604 h 1815"/>
                <a:gd name="T22" fmla="*/ 134 w 1434"/>
                <a:gd name="T23" fmla="*/ 1508 h 1815"/>
                <a:gd name="T24" fmla="*/ 0 w 1434"/>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4" h="1815">
                  <a:moveTo>
                    <a:pt x="0" y="1375"/>
                  </a:moveTo>
                  <a:lnTo>
                    <a:pt x="0" y="1375"/>
                  </a:lnTo>
                  <a:cubicBezTo>
                    <a:pt x="0" y="1279"/>
                    <a:pt x="0" y="1279"/>
                    <a:pt x="0" y="1279"/>
                  </a:cubicBezTo>
                  <a:cubicBezTo>
                    <a:pt x="344" y="1471"/>
                    <a:pt x="555" y="1127"/>
                    <a:pt x="555" y="1127"/>
                  </a:cubicBezTo>
                  <a:lnTo>
                    <a:pt x="555" y="1127"/>
                  </a:lnTo>
                  <a:cubicBezTo>
                    <a:pt x="879" y="210"/>
                    <a:pt x="879" y="210"/>
                    <a:pt x="879" y="210"/>
                  </a:cubicBezTo>
                  <a:cubicBezTo>
                    <a:pt x="917" y="76"/>
                    <a:pt x="1070" y="0"/>
                    <a:pt x="1203" y="39"/>
                  </a:cubicBezTo>
                  <a:cubicBezTo>
                    <a:pt x="1356" y="96"/>
                    <a:pt x="1433" y="249"/>
                    <a:pt x="1375" y="382"/>
                  </a:cubicBezTo>
                  <a:cubicBezTo>
                    <a:pt x="898" y="1814"/>
                    <a:pt x="898" y="1814"/>
                    <a:pt x="898" y="1814"/>
                  </a:cubicBezTo>
                  <a:cubicBezTo>
                    <a:pt x="402" y="1642"/>
                    <a:pt x="402" y="1642"/>
                    <a:pt x="402" y="1642"/>
                  </a:cubicBezTo>
                  <a:cubicBezTo>
                    <a:pt x="402" y="1604"/>
                    <a:pt x="402" y="1604"/>
                    <a:pt x="402" y="1604"/>
                  </a:cubicBezTo>
                  <a:cubicBezTo>
                    <a:pt x="287" y="1566"/>
                    <a:pt x="153" y="1527"/>
                    <a:pt x="134" y="1508"/>
                  </a:cubicBezTo>
                  <a:cubicBezTo>
                    <a:pt x="134" y="1490"/>
                    <a:pt x="0" y="1375"/>
                    <a:pt x="0" y="1375"/>
                  </a:cubicBezTo>
                </a:path>
              </a:pathLst>
            </a:custGeom>
            <a:solidFill>
              <a:srgbClr val="9C7248"/>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8" name="Freeform 217"/>
            <p:cNvSpPr>
              <a:spLocks noChangeArrowheads="1"/>
            </p:cNvSpPr>
            <p:nvPr/>
          </p:nvSpPr>
          <p:spPr bwMode="auto">
            <a:xfrm rot="16200000">
              <a:off x="10188758" y="4854006"/>
              <a:ext cx="161772" cy="257161"/>
            </a:xfrm>
            <a:custGeom>
              <a:avLst/>
              <a:gdLst>
                <a:gd name="T0" fmla="*/ 115 w 555"/>
                <a:gd name="T1" fmla="*/ 687 h 688"/>
                <a:gd name="T2" fmla="*/ 115 w 555"/>
                <a:gd name="T3" fmla="*/ 687 h 688"/>
                <a:gd name="T4" fmla="*/ 0 w 555"/>
                <a:gd name="T5" fmla="*/ 497 h 688"/>
                <a:gd name="T6" fmla="*/ 306 w 555"/>
                <a:gd name="T7" fmla="*/ 134 h 688"/>
                <a:gd name="T8" fmla="*/ 554 w 555"/>
                <a:gd name="T9" fmla="*/ 0 h 688"/>
                <a:gd name="T10" fmla="*/ 115 w 555"/>
                <a:gd name="T11" fmla="*/ 687 h 688"/>
              </a:gdLst>
              <a:ahLst/>
              <a:cxnLst>
                <a:cxn ang="0">
                  <a:pos x="T0" y="T1"/>
                </a:cxn>
                <a:cxn ang="0">
                  <a:pos x="T2" y="T3"/>
                </a:cxn>
                <a:cxn ang="0">
                  <a:pos x="T4" y="T5"/>
                </a:cxn>
                <a:cxn ang="0">
                  <a:pos x="T6" y="T7"/>
                </a:cxn>
                <a:cxn ang="0">
                  <a:pos x="T8" y="T9"/>
                </a:cxn>
                <a:cxn ang="0">
                  <a:pos x="T10" y="T11"/>
                </a:cxn>
              </a:cxnLst>
              <a:rect l="0" t="0" r="r" b="b"/>
              <a:pathLst>
                <a:path w="555" h="688">
                  <a:moveTo>
                    <a:pt x="115" y="687"/>
                  </a:moveTo>
                  <a:lnTo>
                    <a:pt x="115" y="687"/>
                  </a:lnTo>
                  <a:cubicBezTo>
                    <a:pt x="0" y="497"/>
                    <a:pt x="0" y="497"/>
                    <a:pt x="0" y="497"/>
                  </a:cubicBezTo>
                  <a:cubicBezTo>
                    <a:pt x="306" y="134"/>
                    <a:pt x="306" y="134"/>
                    <a:pt x="306" y="134"/>
                  </a:cubicBezTo>
                  <a:cubicBezTo>
                    <a:pt x="554" y="0"/>
                    <a:pt x="554" y="0"/>
                    <a:pt x="554" y="0"/>
                  </a:cubicBezTo>
                  <a:cubicBezTo>
                    <a:pt x="554" y="0"/>
                    <a:pt x="401" y="363"/>
                    <a:pt x="115" y="687"/>
                  </a:cubicBezTo>
                </a:path>
              </a:pathLst>
            </a:custGeom>
            <a:solidFill>
              <a:srgbClr val="9C7248"/>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19" name="Freeform 218"/>
            <p:cNvSpPr>
              <a:spLocks noChangeArrowheads="1"/>
            </p:cNvSpPr>
            <p:nvPr/>
          </p:nvSpPr>
          <p:spPr bwMode="auto">
            <a:xfrm rot="16200000">
              <a:off x="9515478" y="4757276"/>
              <a:ext cx="121970" cy="156605"/>
            </a:xfrm>
            <a:custGeom>
              <a:avLst/>
              <a:gdLst>
                <a:gd name="T0" fmla="*/ 172 w 421"/>
                <a:gd name="T1" fmla="*/ 382 h 421"/>
                <a:gd name="T2" fmla="*/ 172 w 421"/>
                <a:gd name="T3" fmla="*/ 382 h 421"/>
                <a:gd name="T4" fmla="*/ 401 w 421"/>
                <a:gd name="T5" fmla="*/ 248 h 421"/>
                <a:gd name="T6" fmla="*/ 249 w 421"/>
                <a:gd name="T7" fmla="*/ 38 h 421"/>
                <a:gd name="T8" fmla="*/ 19 w 421"/>
                <a:gd name="T9" fmla="*/ 172 h 421"/>
                <a:gd name="T10" fmla="*/ 172 w 421"/>
                <a:gd name="T11" fmla="*/ 382 h 421"/>
              </a:gdLst>
              <a:ahLst/>
              <a:cxnLst>
                <a:cxn ang="0">
                  <a:pos x="T0" y="T1"/>
                </a:cxn>
                <a:cxn ang="0">
                  <a:pos x="T2" y="T3"/>
                </a:cxn>
                <a:cxn ang="0">
                  <a:pos x="T4" y="T5"/>
                </a:cxn>
                <a:cxn ang="0">
                  <a:pos x="T6" y="T7"/>
                </a:cxn>
                <a:cxn ang="0">
                  <a:pos x="T8" y="T9"/>
                </a:cxn>
                <a:cxn ang="0">
                  <a:pos x="T10" y="T11"/>
                </a:cxn>
              </a:cxnLst>
              <a:rect l="0" t="0" r="r" b="b"/>
              <a:pathLst>
                <a:path w="421" h="421">
                  <a:moveTo>
                    <a:pt x="172" y="382"/>
                  </a:moveTo>
                  <a:lnTo>
                    <a:pt x="172" y="382"/>
                  </a:lnTo>
                  <a:cubicBezTo>
                    <a:pt x="268" y="420"/>
                    <a:pt x="382" y="343"/>
                    <a:pt x="401" y="248"/>
                  </a:cubicBezTo>
                  <a:cubicBezTo>
                    <a:pt x="420" y="153"/>
                    <a:pt x="363" y="57"/>
                    <a:pt x="249" y="38"/>
                  </a:cubicBezTo>
                  <a:cubicBezTo>
                    <a:pt x="153" y="0"/>
                    <a:pt x="38" y="57"/>
                    <a:pt x="19" y="172"/>
                  </a:cubicBezTo>
                  <a:cubicBezTo>
                    <a:pt x="0" y="267"/>
                    <a:pt x="57" y="362"/>
                    <a:pt x="172" y="382"/>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0" name="Freeform 219"/>
            <p:cNvSpPr>
              <a:spLocks noChangeArrowheads="1"/>
            </p:cNvSpPr>
            <p:nvPr/>
          </p:nvSpPr>
          <p:spPr bwMode="auto">
            <a:xfrm rot="16200000">
              <a:off x="9541116" y="4786229"/>
              <a:ext cx="128390" cy="115393"/>
            </a:xfrm>
            <a:custGeom>
              <a:avLst/>
              <a:gdLst>
                <a:gd name="T0" fmla="*/ 439 w 440"/>
                <a:gd name="T1" fmla="*/ 134 h 307"/>
                <a:gd name="T2" fmla="*/ 382 w 440"/>
                <a:gd name="T3" fmla="*/ 306 h 307"/>
                <a:gd name="T4" fmla="*/ 0 w 440"/>
                <a:gd name="T5" fmla="*/ 191 h 307"/>
                <a:gd name="T6" fmla="*/ 57 w 440"/>
                <a:gd name="T7" fmla="*/ 0 h 307"/>
                <a:gd name="T8" fmla="*/ 439 w 440"/>
                <a:gd name="T9" fmla="*/ 134 h 307"/>
              </a:gdLst>
              <a:ahLst/>
              <a:cxnLst>
                <a:cxn ang="0">
                  <a:pos x="T0" y="T1"/>
                </a:cxn>
                <a:cxn ang="0">
                  <a:pos x="T2" y="T3"/>
                </a:cxn>
                <a:cxn ang="0">
                  <a:pos x="T4" y="T5"/>
                </a:cxn>
                <a:cxn ang="0">
                  <a:pos x="T6" y="T7"/>
                </a:cxn>
                <a:cxn ang="0">
                  <a:pos x="T8" y="T9"/>
                </a:cxn>
              </a:cxnLst>
              <a:rect l="0" t="0" r="r" b="b"/>
              <a:pathLst>
                <a:path w="440" h="307">
                  <a:moveTo>
                    <a:pt x="439" y="134"/>
                  </a:moveTo>
                  <a:lnTo>
                    <a:pt x="382" y="306"/>
                  </a:lnTo>
                  <a:lnTo>
                    <a:pt x="0" y="191"/>
                  </a:lnTo>
                  <a:lnTo>
                    <a:pt x="57" y="0"/>
                  </a:lnTo>
                  <a:lnTo>
                    <a:pt x="439" y="134"/>
                  </a:ln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1" name="Freeform 220"/>
            <p:cNvSpPr>
              <a:spLocks noChangeArrowheads="1"/>
            </p:cNvSpPr>
            <p:nvPr/>
          </p:nvSpPr>
          <p:spPr bwMode="auto">
            <a:xfrm rot="16200000">
              <a:off x="10775771" y="4505709"/>
              <a:ext cx="924941" cy="1907520"/>
            </a:xfrm>
            <a:custGeom>
              <a:avLst/>
              <a:gdLst>
                <a:gd name="connsiteX0" fmla="*/ 924941 w 924941"/>
                <a:gd name="connsiteY0" fmla="*/ 128361 h 1430640"/>
                <a:gd name="connsiteX1" fmla="*/ 422101 w 924941"/>
                <a:gd name="connsiteY1" fmla="*/ 1430640 h 1430640"/>
                <a:gd name="connsiteX2" fmla="*/ 0 w 924941"/>
                <a:gd name="connsiteY2" fmla="*/ 1430640 h 1430640"/>
                <a:gd name="connsiteX3" fmla="*/ 552117 w 924941"/>
                <a:gd name="connsiteY3" fmla="*/ 0 h 1430640"/>
              </a:gdLst>
              <a:ahLst/>
              <a:cxnLst>
                <a:cxn ang="0">
                  <a:pos x="connsiteX0" y="connsiteY0"/>
                </a:cxn>
                <a:cxn ang="0">
                  <a:pos x="connsiteX1" y="connsiteY1"/>
                </a:cxn>
                <a:cxn ang="0">
                  <a:pos x="connsiteX2" y="connsiteY2"/>
                </a:cxn>
                <a:cxn ang="0">
                  <a:pos x="connsiteX3" y="connsiteY3"/>
                </a:cxn>
              </a:cxnLst>
              <a:rect l="l" t="t" r="r" b="b"/>
              <a:pathLst>
                <a:path w="924941" h="1430640">
                  <a:moveTo>
                    <a:pt x="924941" y="128361"/>
                  </a:moveTo>
                  <a:lnTo>
                    <a:pt x="422101" y="1430640"/>
                  </a:lnTo>
                  <a:lnTo>
                    <a:pt x="0" y="1430640"/>
                  </a:lnTo>
                  <a:lnTo>
                    <a:pt x="552117" y="0"/>
                  </a:lnTo>
                  <a:close/>
                </a:path>
              </a:pathLst>
            </a:custGeom>
            <a:solidFill>
              <a:schemeClr val="accent2"/>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anchor="ctr">
              <a:noAutofit/>
            </a:bodyPr>
            <a:lstStyle/>
            <a:p>
              <a:pPr fontAlgn="auto">
                <a:spcBef>
                  <a:spcPts val="0"/>
                </a:spcBef>
                <a:spcAft>
                  <a:spcPts val="0"/>
                </a:spcAft>
              </a:pPr>
              <a:endParaRPr lang="en-CA" dirty="0">
                <a:solidFill>
                  <a:srgbClr val="000000"/>
                </a:solidFill>
                <a:latin typeface="Arial"/>
                <a:cs typeface="+mn-cs"/>
              </a:endParaRPr>
            </a:p>
          </p:txBody>
        </p:sp>
        <p:sp>
          <p:nvSpPr>
            <p:cNvPr id="222" name="Freeform 221"/>
            <p:cNvSpPr>
              <a:spLocks noChangeArrowheads="1"/>
            </p:cNvSpPr>
            <p:nvPr/>
          </p:nvSpPr>
          <p:spPr bwMode="auto">
            <a:xfrm rot="16200000">
              <a:off x="10252747" y="4243375"/>
              <a:ext cx="333815" cy="728623"/>
            </a:xfrm>
            <a:custGeom>
              <a:avLst/>
              <a:gdLst>
                <a:gd name="T0" fmla="*/ 1146 w 1147"/>
                <a:gd name="T1" fmla="*/ 1774 h 1948"/>
                <a:gd name="T2" fmla="*/ 707 w 1147"/>
                <a:gd name="T3" fmla="*/ 1947 h 1948"/>
                <a:gd name="T4" fmla="*/ 0 w 1147"/>
                <a:gd name="T5" fmla="*/ 172 h 1948"/>
                <a:gd name="T6" fmla="*/ 440 w 1147"/>
                <a:gd name="T7" fmla="*/ 0 h 1948"/>
                <a:gd name="T8" fmla="*/ 1146 w 1147"/>
                <a:gd name="T9" fmla="*/ 1774 h 1948"/>
              </a:gdLst>
              <a:ahLst/>
              <a:cxnLst>
                <a:cxn ang="0">
                  <a:pos x="T0" y="T1"/>
                </a:cxn>
                <a:cxn ang="0">
                  <a:pos x="T2" y="T3"/>
                </a:cxn>
                <a:cxn ang="0">
                  <a:pos x="T4" y="T5"/>
                </a:cxn>
                <a:cxn ang="0">
                  <a:pos x="T6" y="T7"/>
                </a:cxn>
                <a:cxn ang="0">
                  <a:pos x="T8" y="T9"/>
                </a:cxn>
              </a:cxnLst>
              <a:rect l="0" t="0" r="r" b="b"/>
              <a:pathLst>
                <a:path w="1147" h="1948">
                  <a:moveTo>
                    <a:pt x="1146" y="1774"/>
                  </a:moveTo>
                  <a:lnTo>
                    <a:pt x="707" y="1947"/>
                  </a:lnTo>
                  <a:lnTo>
                    <a:pt x="0" y="172"/>
                  </a:lnTo>
                  <a:lnTo>
                    <a:pt x="440" y="0"/>
                  </a:lnTo>
                  <a:lnTo>
                    <a:pt x="1146" y="1774"/>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3" name="Freeform 222"/>
            <p:cNvSpPr>
              <a:spLocks noChangeArrowheads="1"/>
            </p:cNvSpPr>
            <p:nvPr/>
          </p:nvSpPr>
          <p:spPr bwMode="auto">
            <a:xfrm rot="16200000">
              <a:off x="10013204" y="4607187"/>
              <a:ext cx="150216" cy="207707"/>
            </a:xfrm>
            <a:custGeom>
              <a:avLst/>
              <a:gdLst>
                <a:gd name="T0" fmla="*/ 478 w 516"/>
                <a:gd name="T1" fmla="*/ 191 h 555"/>
                <a:gd name="T2" fmla="*/ 478 w 516"/>
                <a:gd name="T3" fmla="*/ 191 h 555"/>
                <a:gd name="T4" fmla="*/ 344 w 516"/>
                <a:gd name="T5" fmla="*/ 496 h 555"/>
                <a:gd name="T6" fmla="*/ 57 w 516"/>
                <a:gd name="T7" fmla="*/ 363 h 555"/>
                <a:gd name="T8" fmla="*/ 172 w 516"/>
                <a:gd name="T9" fmla="*/ 57 h 555"/>
                <a:gd name="T10" fmla="*/ 478 w 516"/>
                <a:gd name="T11" fmla="*/ 191 h 555"/>
              </a:gdLst>
              <a:ahLst/>
              <a:cxnLst>
                <a:cxn ang="0">
                  <a:pos x="T0" y="T1"/>
                </a:cxn>
                <a:cxn ang="0">
                  <a:pos x="T2" y="T3"/>
                </a:cxn>
                <a:cxn ang="0">
                  <a:pos x="T4" y="T5"/>
                </a:cxn>
                <a:cxn ang="0">
                  <a:pos x="T6" y="T7"/>
                </a:cxn>
                <a:cxn ang="0">
                  <a:pos x="T8" y="T9"/>
                </a:cxn>
                <a:cxn ang="0">
                  <a:pos x="T10" y="T11"/>
                </a:cxn>
              </a:cxnLst>
              <a:rect l="0" t="0" r="r" b="b"/>
              <a:pathLst>
                <a:path w="516" h="555">
                  <a:moveTo>
                    <a:pt x="478" y="191"/>
                  </a:moveTo>
                  <a:lnTo>
                    <a:pt x="478" y="191"/>
                  </a:lnTo>
                  <a:cubicBezTo>
                    <a:pt x="515" y="325"/>
                    <a:pt x="458" y="458"/>
                    <a:pt x="344" y="496"/>
                  </a:cubicBezTo>
                  <a:cubicBezTo>
                    <a:pt x="229" y="554"/>
                    <a:pt x="96" y="477"/>
                    <a:pt x="57" y="363"/>
                  </a:cubicBezTo>
                  <a:cubicBezTo>
                    <a:pt x="0" y="229"/>
                    <a:pt x="57" y="96"/>
                    <a:pt x="172" y="57"/>
                  </a:cubicBezTo>
                  <a:cubicBezTo>
                    <a:pt x="286" y="0"/>
                    <a:pt x="420" y="77"/>
                    <a:pt x="478" y="191"/>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4" name="Freeform 223"/>
            <p:cNvSpPr>
              <a:spLocks noChangeArrowheads="1"/>
            </p:cNvSpPr>
            <p:nvPr/>
          </p:nvSpPr>
          <p:spPr bwMode="auto">
            <a:xfrm rot="16200000">
              <a:off x="10016612" y="4641900"/>
              <a:ext cx="121971" cy="143417"/>
            </a:xfrm>
            <a:custGeom>
              <a:avLst/>
              <a:gdLst>
                <a:gd name="T0" fmla="*/ 287 w 421"/>
                <a:gd name="T1" fmla="*/ 344 h 383"/>
                <a:gd name="T2" fmla="*/ 287 w 421"/>
                <a:gd name="T3" fmla="*/ 344 h 383"/>
                <a:gd name="T4" fmla="*/ 38 w 421"/>
                <a:gd name="T5" fmla="*/ 268 h 383"/>
                <a:gd name="T6" fmla="*/ 153 w 421"/>
                <a:gd name="T7" fmla="*/ 39 h 383"/>
                <a:gd name="T8" fmla="*/ 382 w 421"/>
                <a:gd name="T9" fmla="*/ 115 h 383"/>
                <a:gd name="T10" fmla="*/ 287 w 421"/>
                <a:gd name="T11" fmla="*/ 344 h 383"/>
              </a:gdLst>
              <a:ahLst/>
              <a:cxnLst>
                <a:cxn ang="0">
                  <a:pos x="T0" y="T1"/>
                </a:cxn>
                <a:cxn ang="0">
                  <a:pos x="T2" y="T3"/>
                </a:cxn>
                <a:cxn ang="0">
                  <a:pos x="T4" y="T5"/>
                </a:cxn>
                <a:cxn ang="0">
                  <a:pos x="T6" y="T7"/>
                </a:cxn>
                <a:cxn ang="0">
                  <a:pos x="T8" y="T9"/>
                </a:cxn>
                <a:cxn ang="0">
                  <a:pos x="T10" y="T11"/>
                </a:cxn>
              </a:cxnLst>
              <a:rect l="0" t="0" r="r" b="b"/>
              <a:pathLst>
                <a:path w="421" h="383">
                  <a:moveTo>
                    <a:pt x="287" y="344"/>
                  </a:moveTo>
                  <a:lnTo>
                    <a:pt x="287" y="344"/>
                  </a:lnTo>
                  <a:cubicBezTo>
                    <a:pt x="191" y="382"/>
                    <a:pt x="77" y="344"/>
                    <a:pt x="38" y="268"/>
                  </a:cubicBezTo>
                  <a:cubicBezTo>
                    <a:pt x="0" y="172"/>
                    <a:pt x="58" y="76"/>
                    <a:pt x="153" y="39"/>
                  </a:cubicBezTo>
                  <a:cubicBezTo>
                    <a:pt x="248" y="0"/>
                    <a:pt x="344" y="39"/>
                    <a:pt x="382" y="115"/>
                  </a:cubicBezTo>
                  <a:cubicBezTo>
                    <a:pt x="420" y="210"/>
                    <a:pt x="363" y="306"/>
                    <a:pt x="287" y="344"/>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5" name="Freeform 224"/>
            <p:cNvSpPr>
              <a:spLocks noChangeArrowheads="1"/>
            </p:cNvSpPr>
            <p:nvPr/>
          </p:nvSpPr>
          <p:spPr bwMode="auto">
            <a:xfrm rot="16200000">
              <a:off x="10483336" y="4228166"/>
              <a:ext cx="222115" cy="349475"/>
            </a:xfrm>
            <a:custGeom>
              <a:avLst/>
              <a:gdLst>
                <a:gd name="T0" fmla="*/ 764 w 765"/>
                <a:gd name="T1" fmla="*/ 743 h 935"/>
                <a:gd name="T2" fmla="*/ 286 w 765"/>
                <a:gd name="T3" fmla="*/ 934 h 935"/>
                <a:gd name="T4" fmla="*/ 0 w 765"/>
                <a:gd name="T5" fmla="*/ 190 h 935"/>
                <a:gd name="T6" fmla="*/ 477 w 765"/>
                <a:gd name="T7" fmla="*/ 0 h 935"/>
                <a:gd name="T8" fmla="*/ 764 w 765"/>
                <a:gd name="T9" fmla="*/ 743 h 935"/>
              </a:gdLst>
              <a:ahLst/>
              <a:cxnLst>
                <a:cxn ang="0">
                  <a:pos x="T0" y="T1"/>
                </a:cxn>
                <a:cxn ang="0">
                  <a:pos x="T2" y="T3"/>
                </a:cxn>
                <a:cxn ang="0">
                  <a:pos x="T4" y="T5"/>
                </a:cxn>
                <a:cxn ang="0">
                  <a:pos x="T6" y="T7"/>
                </a:cxn>
                <a:cxn ang="0">
                  <a:pos x="T8" y="T9"/>
                </a:cxn>
              </a:cxnLst>
              <a:rect l="0" t="0" r="r" b="b"/>
              <a:pathLst>
                <a:path w="765" h="935">
                  <a:moveTo>
                    <a:pt x="764" y="743"/>
                  </a:moveTo>
                  <a:lnTo>
                    <a:pt x="286" y="934"/>
                  </a:lnTo>
                  <a:lnTo>
                    <a:pt x="0" y="190"/>
                  </a:lnTo>
                  <a:lnTo>
                    <a:pt x="477" y="0"/>
                  </a:lnTo>
                  <a:lnTo>
                    <a:pt x="764" y="743"/>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6" name="Freeform 225"/>
            <p:cNvSpPr>
              <a:spLocks noChangeArrowheads="1"/>
            </p:cNvSpPr>
            <p:nvPr/>
          </p:nvSpPr>
          <p:spPr bwMode="auto">
            <a:xfrm rot="16200000">
              <a:off x="10379061" y="4340048"/>
              <a:ext cx="166907" cy="214301"/>
            </a:xfrm>
            <a:custGeom>
              <a:avLst/>
              <a:gdLst>
                <a:gd name="T0" fmla="*/ 535 w 574"/>
                <a:gd name="T1" fmla="*/ 191 h 573"/>
                <a:gd name="T2" fmla="*/ 535 w 574"/>
                <a:gd name="T3" fmla="*/ 191 h 573"/>
                <a:gd name="T4" fmla="*/ 382 w 574"/>
                <a:gd name="T5" fmla="*/ 515 h 573"/>
                <a:gd name="T6" fmla="*/ 58 w 574"/>
                <a:gd name="T7" fmla="*/ 382 h 573"/>
                <a:gd name="T8" fmla="*/ 191 w 574"/>
                <a:gd name="T9" fmla="*/ 38 h 573"/>
                <a:gd name="T10" fmla="*/ 535 w 574"/>
                <a:gd name="T11" fmla="*/ 191 h 573"/>
              </a:gdLst>
              <a:ahLst/>
              <a:cxnLst>
                <a:cxn ang="0">
                  <a:pos x="T0" y="T1"/>
                </a:cxn>
                <a:cxn ang="0">
                  <a:pos x="T2" y="T3"/>
                </a:cxn>
                <a:cxn ang="0">
                  <a:pos x="T4" y="T5"/>
                </a:cxn>
                <a:cxn ang="0">
                  <a:pos x="T6" y="T7"/>
                </a:cxn>
                <a:cxn ang="0">
                  <a:pos x="T8" y="T9"/>
                </a:cxn>
                <a:cxn ang="0">
                  <a:pos x="T10" y="T11"/>
                </a:cxn>
              </a:cxnLst>
              <a:rect l="0" t="0" r="r" b="b"/>
              <a:pathLst>
                <a:path w="574" h="573">
                  <a:moveTo>
                    <a:pt x="535" y="191"/>
                  </a:moveTo>
                  <a:lnTo>
                    <a:pt x="535" y="191"/>
                  </a:lnTo>
                  <a:cubicBezTo>
                    <a:pt x="573" y="324"/>
                    <a:pt x="516" y="458"/>
                    <a:pt x="382" y="515"/>
                  </a:cubicBezTo>
                  <a:cubicBezTo>
                    <a:pt x="248" y="572"/>
                    <a:pt x="115" y="496"/>
                    <a:pt x="58" y="382"/>
                  </a:cubicBezTo>
                  <a:cubicBezTo>
                    <a:pt x="0" y="248"/>
                    <a:pt x="77" y="95"/>
                    <a:pt x="191" y="38"/>
                  </a:cubicBezTo>
                  <a:cubicBezTo>
                    <a:pt x="325" y="0"/>
                    <a:pt x="478" y="57"/>
                    <a:pt x="535" y="191"/>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7" name="Freeform 226"/>
            <p:cNvSpPr>
              <a:spLocks noChangeArrowheads="1"/>
            </p:cNvSpPr>
            <p:nvPr/>
          </p:nvSpPr>
          <p:spPr bwMode="auto">
            <a:xfrm rot="16200000">
              <a:off x="10439849" y="4112132"/>
              <a:ext cx="200289" cy="313209"/>
            </a:xfrm>
            <a:custGeom>
              <a:avLst/>
              <a:gdLst>
                <a:gd name="T0" fmla="*/ 687 w 688"/>
                <a:gd name="T1" fmla="*/ 668 h 840"/>
                <a:gd name="T2" fmla="*/ 268 w 688"/>
                <a:gd name="T3" fmla="*/ 839 h 840"/>
                <a:gd name="T4" fmla="*/ 0 w 688"/>
                <a:gd name="T5" fmla="*/ 172 h 840"/>
                <a:gd name="T6" fmla="*/ 420 w 688"/>
                <a:gd name="T7" fmla="*/ 0 h 840"/>
                <a:gd name="T8" fmla="*/ 687 w 688"/>
                <a:gd name="T9" fmla="*/ 668 h 840"/>
              </a:gdLst>
              <a:ahLst/>
              <a:cxnLst>
                <a:cxn ang="0">
                  <a:pos x="T0" y="T1"/>
                </a:cxn>
                <a:cxn ang="0">
                  <a:pos x="T2" y="T3"/>
                </a:cxn>
                <a:cxn ang="0">
                  <a:pos x="T4" y="T5"/>
                </a:cxn>
                <a:cxn ang="0">
                  <a:pos x="T6" y="T7"/>
                </a:cxn>
                <a:cxn ang="0">
                  <a:pos x="T8" y="T9"/>
                </a:cxn>
              </a:cxnLst>
              <a:rect l="0" t="0" r="r" b="b"/>
              <a:pathLst>
                <a:path w="688" h="840">
                  <a:moveTo>
                    <a:pt x="687" y="668"/>
                  </a:moveTo>
                  <a:lnTo>
                    <a:pt x="268" y="839"/>
                  </a:lnTo>
                  <a:lnTo>
                    <a:pt x="0" y="172"/>
                  </a:lnTo>
                  <a:lnTo>
                    <a:pt x="420" y="0"/>
                  </a:lnTo>
                  <a:lnTo>
                    <a:pt x="687" y="668"/>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8" name="Freeform 227"/>
            <p:cNvSpPr>
              <a:spLocks noChangeArrowheads="1"/>
            </p:cNvSpPr>
            <p:nvPr/>
          </p:nvSpPr>
          <p:spPr bwMode="auto">
            <a:xfrm rot="16200000">
              <a:off x="10341979" y="4207339"/>
              <a:ext cx="155352" cy="201113"/>
            </a:xfrm>
            <a:custGeom>
              <a:avLst/>
              <a:gdLst>
                <a:gd name="T0" fmla="*/ 477 w 535"/>
                <a:gd name="T1" fmla="*/ 191 h 536"/>
                <a:gd name="T2" fmla="*/ 477 w 535"/>
                <a:gd name="T3" fmla="*/ 191 h 536"/>
                <a:gd name="T4" fmla="*/ 362 w 535"/>
                <a:gd name="T5" fmla="*/ 478 h 536"/>
                <a:gd name="T6" fmla="*/ 57 w 535"/>
                <a:gd name="T7" fmla="*/ 363 h 536"/>
                <a:gd name="T8" fmla="*/ 191 w 535"/>
                <a:gd name="T9" fmla="*/ 58 h 536"/>
                <a:gd name="T10" fmla="*/ 477 w 535"/>
                <a:gd name="T11" fmla="*/ 191 h 536"/>
              </a:gdLst>
              <a:ahLst/>
              <a:cxnLst>
                <a:cxn ang="0">
                  <a:pos x="T0" y="T1"/>
                </a:cxn>
                <a:cxn ang="0">
                  <a:pos x="T2" y="T3"/>
                </a:cxn>
                <a:cxn ang="0">
                  <a:pos x="T4" y="T5"/>
                </a:cxn>
                <a:cxn ang="0">
                  <a:pos x="T6" y="T7"/>
                </a:cxn>
                <a:cxn ang="0">
                  <a:pos x="T8" y="T9"/>
                </a:cxn>
                <a:cxn ang="0">
                  <a:pos x="T10" y="T11"/>
                </a:cxn>
              </a:cxnLst>
              <a:rect l="0" t="0" r="r" b="b"/>
              <a:pathLst>
                <a:path w="535" h="536">
                  <a:moveTo>
                    <a:pt x="477" y="191"/>
                  </a:moveTo>
                  <a:lnTo>
                    <a:pt x="477" y="191"/>
                  </a:lnTo>
                  <a:cubicBezTo>
                    <a:pt x="534" y="306"/>
                    <a:pt x="477" y="439"/>
                    <a:pt x="362" y="478"/>
                  </a:cubicBezTo>
                  <a:cubicBezTo>
                    <a:pt x="229" y="535"/>
                    <a:pt x="95" y="478"/>
                    <a:pt x="57" y="363"/>
                  </a:cubicBezTo>
                  <a:cubicBezTo>
                    <a:pt x="0" y="229"/>
                    <a:pt x="57" y="96"/>
                    <a:pt x="191" y="58"/>
                  </a:cubicBezTo>
                  <a:cubicBezTo>
                    <a:pt x="305" y="0"/>
                    <a:pt x="439" y="58"/>
                    <a:pt x="477" y="191"/>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29" name="Freeform 228"/>
            <p:cNvSpPr>
              <a:spLocks noChangeArrowheads="1"/>
            </p:cNvSpPr>
            <p:nvPr/>
          </p:nvSpPr>
          <p:spPr bwMode="auto">
            <a:xfrm rot="16200000">
              <a:off x="10402861" y="4010679"/>
              <a:ext cx="183598" cy="278592"/>
            </a:xfrm>
            <a:custGeom>
              <a:avLst/>
              <a:gdLst>
                <a:gd name="T0" fmla="*/ 630 w 631"/>
                <a:gd name="T1" fmla="*/ 591 h 745"/>
                <a:gd name="T2" fmla="*/ 248 w 631"/>
                <a:gd name="T3" fmla="*/ 744 h 745"/>
                <a:gd name="T4" fmla="*/ 0 w 631"/>
                <a:gd name="T5" fmla="*/ 153 h 745"/>
                <a:gd name="T6" fmla="*/ 382 w 631"/>
                <a:gd name="T7" fmla="*/ 0 h 745"/>
                <a:gd name="T8" fmla="*/ 630 w 631"/>
                <a:gd name="T9" fmla="*/ 591 h 745"/>
              </a:gdLst>
              <a:ahLst/>
              <a:cxnLst>
                <a:cxn ang="0">
                  <a:pos x="T0" y="T1"/>
                </a:cxn>
                <a:cxn ang="0">
                  <a:pos x="T2" y="T3"/>
                </a:cxn>
                <a:cxn ang="0">
                  <a:pos x="T4" y="T5"/>
                </a:cxn>
                <a:cxn ang="0">
                  <a:pos x="T6" y="T7"/>
                </a:cxn>
                <a:cxn ang="0">
                  <a:pos x="T8" y="T9"/>
                </a:cxn>
              </a:cxnLst>
              <a:rect l="0" t="0" r="r" b="b"/>
              <a:pathLst>
                <a:path w="631" h="745">
                  <a:moveTo>
                    <a:pt x="630" y="591"/>
                  </a:moveTo>
                  <a:lnTo>
                    <a:pt x="248" y="744"/>
                  </a:lnTo>
                  <a:lnTo>
                    <a:pt x="0" y="153"/>
                  </a:lnTo>
                  <a:lnTo>
                    <a:pt x="382" y="0"/>
                  </a:lnTo>
                  <a:lnTo>
                    <a:pt x="630" y="591"/>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0" name="Freeform 229"/>
            <p:cNvSpPr>
              <a:spLocks noChangeArrowheads="1"/>
            </p:cNvSpPr>
            <p:nvPr/>
          </p:nvSpPr>
          <p:spPr bwMode="auto">
            <a:xfrm rot="16200000">
              <a:off x="10316713" y="4093055"/>
              <a:ext cx="139945" cy="178035"/>
            </a:xfrm>
            <a:custGeom>
              <a:avLst/>
              <a:gdLst>
                <a:gd name="T0" fmla="*/ 420 w 479"/>
                <a:gd name="T1" fmla="*/ 153 h 478"/>
                <a:gd name="T2" fmla="*/ 420 w 479"/>
                <a:gd name="T3" fmla="*/ 153 h 478"/>
                <a:gd name="T4" fmla="*/ 305 w 479"/>
                <a:gd name="T5" fmla="*/ 420 h 478"/>
                <a:gd name="T6" fmla="*/ 38 w 479"/>
                <a:gd name="T7" fmla="*/ 306 h 478"/>
                <a:gd name="T8" fmla="*/ 153 w 479"/>
                <a:gd name="T9" fmla="*/ 38 h 478"/>
                <a:gd name="T10" fmla="*/ 420 w 479"/>
                <a:gd name="T11" fmla="*/ 153 h 478"/>
              </a:gdLst>
              <a:ahLst/>
              <a:cxnLst>
                <a:cxn ang="0">
                  <a:pos x="T0" y="T1"/>
                </a:cxn>
                <a:cxn ang="0">
                  <a:pos x="T2" y="T3"/>
                </a:cxn>
                <a:cxn ang="0">
                  <a:pos x="T4" y="T5"/>
                </a:cxn>
                <a:cxn ang="0">
                  <a:pos x="T6" y="T7"/>
                </a:cxn>
                <a:cxn ang="0">
                  <a:pos x="T8" y="T9"/>
                </a:cxn>
                <a:cxn ang="0">
                  <a:pos x="T10" y="T11"/>
                </a:cxn>
              </a:cxnLst>
              <a:rect l="0" t="0" r="r" b="b"/>
              <a:pathLst>
                <a:path w="479" h="478">
                  <a:moveTo>
                    <a:pt x="420" y="153"/>
                  </a:moveTo>
                  <a:lnTo>
                    <a:pt x="420" y="153"/>
                  </a:lnTo>
                  <a:cubicBezTo>
                    <a:pt x="478" y="267"/>
                    <a:pt x="420" y="382"/>
                    <a:pt x="305" y="420"/>
                  </a:cubicBezTo>
                  <a:cubicBezTo>
                    <a:pt x="210" y="477"/>
                    <a:pt x="96" y="420"/>
                    <a:pt x="38" y="306"/>
                  </a:cubicBezTo>
                  <a:cubicBezTo>
                    <a:pt x="0" y="210"/>
                    <a:pt x="57" y="77"/>
                    <a:pt x="153" y="38"/>
                  </a:cubicBezTo>
                  <a:cubicBezTo>
                    <a:pt x="267" y="0"/>
                    <a:pt x="382" y="57"/>
                    <a:pt x="420" y="153"/>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1" name="Freeform 230"/>
            <p:cNvSpPr>
              <a:spLocks noChangeArrowheads="1"/>
            </p:cNvSpPr>
            <p:nvPr/>
          </p:nvSpPr>
          <p:spPr bwMode="auto">
            <a:xfrm rot="16200000">
              <a:off x="10733466" y="4538863"/>
              <a:ext cx="56492" cy="70884"/>
            </a:xfrm>
            <a:custGeom>
              <a:avLst/>
              <a:gdLst>
                <a:gd name="T0" fmla="*/ 19 w 192"/>
                <a:gd name="T1" fmla="*/ 0 h 191"/>
                <a:gd name="T2" fmla="*/ 191 w 192"/>
                <a:gd name="T3" fmla="*/ 114 h 191"/>
                <a:gd name="T4" fmla="*/ 134 w 192"/>
                <a:gd name="T5" fmla="*/ 171 h 191"/>
                <a:gd name="T6" fmla="*/ 38 w 192"/>
                <a:gd name="T7" fmla="*/ 190 h 191"/>
                <a:gd name="T8" fmla="*/ 0 w 192"/>
                <a:gd name="T9" fmla="*/ 133 h 191"/>
                <a:gd name="T10" fmla="*/ 19 w 192"/>
                <a:gd name="T11" fmla="*/ 0 h 191"/>
              </a:gdLst>
              <a:ahLst/>
              <a:cxnLst>
                <a:cxn ang="0">
                  <a:pos x="T0" y="T1"/>
                </a:cxn>
                <a:cxn ang="0">
                  <a:pos x="T2" y="T3"/>
                </a:cxn>
                <a:cxn ang="0">
                  <a:pos x="T4" y="T5"/>
                </a:cxn>
                <a:cxn ang="0">
                  <a:pos x="T6" y="T7"/>
                </a:cxn>
                <a:cxn ang="0">
                  <a:pos x="T8" y="T9"/>
                </a:cxn>
                <a:cxn ang="0">
                  <a:pos x="T10" y="T11"/>
                </a:cxn>
              </a:cxnLst>
              <a:rect l="0" t="0" r="r" b="b"/>
              <a:pathLst>
                <a:path w="192" h="191">
                  <a:moveTo>
                    <a:pt x="19" y="0"/>
                  </a:moveTo>
                  <a:lnTo>
                    <a:pt x="191" y="114"/>
                  </a:lnTo>
                  <a:lnTo>
                    <a:pt x="134" y="171"/>
                  </a:lnTo>
                  <a:lnTo>
                    <a:pt x="38" y="190"/>
                  </a:lnTo>
                  <a:lnTo>
                    <a:pt x="0" y="133"/>
                  </a:lnTo>
                  <a:lnTo>
                    <a:pt x="19"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2" name="Freeform 231"/>
            <p:cNvSpPr>
              <a:spLocks noChangeArrowheads="1"/>
            </p:cNvSpPr>
            <p:nvPr/>
          </p:nvSpPr>
          <p:spPr bwMode="auto">
            <a:xfrm rot="16200000">
              <a:off x="10659824" y="4418445"/>
              <a:ext cx="338950" cy="463219"/>
            </a:xfrm>
            <a:custGeom>
              <a:avLst/>
              <a:gdLst>
                <a:gd name="T0" fmla="*/ 286 w 1165"/>
                <a:gd name="T1" fmla="*/ 533 h 1241"/>
                <a:gd name="T2" fmla="*/ 286 w 1165"/>
                <a:gd name="T3" fmla="*/ 533 h 1241"/>
                <a:gd name="T4" fmla="*/ 76 w 1165"/>
                <a:gd name="T5" fmla="*/ 343 h 1241"/>
                <a:gd name="T6" fmla="*/ 114 w 1165"/>
                <a:gd name="T7" fmla="*/ 95 h 1241"/>
                <a:gd name="T8" fmla="*/ 439 w 1165"/>
                <a:gd name="T9" fmla="*/ 95 h 1241"/>
                <a:gd name="T10" fmla="*/ 782 w 1165"/>
                <a:gd name="T11" fmla="*/ 362 h 1241"/>
                <a:gd name="T12" fmla="*/ 1164 w 1165"/>
                <a:gd name="T13" fmla="*/ 1240 h 1241"/>
                <a:gd name="T14" fmla="*/ 286 w 1165"/>
                <a:gd name="T15" fmla="*/ 533 h 1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5" h="1241">
                  <a:moveTo>
                    <a:pt x="286" y="533"/>
                  </a:moveTo>
                  <a:lnTo>
                    <a:pt x="286" y="533"/>
                  </a:lnTo>
                  <a:cubicBezTo>
                    <a:pt x="76" y="343"/>
                    <a:pt x="76" y="343"/>
                    <a:pt x="76" y="343"/>
                  </a:cubicBezTo>
                  <a:cubicBezTo>
                    <a:pt x="76" y="343"/>
                    <a:pt x="0" y="229"/>
                    <a:pt x="114" y="95"/>
                  </a:cubicBezTo>
                  <a:cubicBezTo>
                    <a:pt x="114" y="95"/>
                    <a:pt x="248" y="0"/>
                    <a:pt x="439" y="95"/>
                  </a:cubicBezTo>
                  <a:cubicBezTo>
                    <a:pt x="782" y="362"/>
                    <a:pt x="782" y="362"/>
                    <a:pt x="782" y="362"/>
                  </a:cubicBezTo>
                  <a:cubicBezTo>
                    <a:pt x="1164" y="1240"/>
                    <a:pt x="1164" y="1240"/>
                    <a:pt x="1164" y="1240"/>
                  </a:cubicBezTo>
                  <a:lnTo>
                    <a:pt x="286" y="533"/>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3" name="Freeform 232"/>
            <p:cNvSpPr>
              <a:spLocks noChangeArrowheads="1"/>
            </p:cNvSpPr>
            <p:nvPr/>
          </p:nvSpPr>
          <p:spPr bwMode="auto">
            <a:xfrm rot="16200000">
              <a:off x="10671149" y="4681970"/>
              <a:ext cx="116836" cy="135175"/>
            </a:xfrm>
            <a:custGeom>
              <a:avLst/>
              <a:gdLst>
                <a:gd name="T0" fmla="*/ 58 w 403"/>
                <a:gd name="T1" fmla="*/ 151 h 362"/>
                <a:gd name="T2" fmla="*/ 58 w 403"/>
                <a:gd name="T3" fmla="*/ 151 h 362"/>
                <a:gd name="T4" fmla="*/ 96 w 403"/>
                <a:gd name="T5" fmla="*/ 0 h 362"/>
                <a:gd name="T6" fmla="*/ 344 w 403"/>
                <a:gd name="T7" fmla="*/ 151 h 362"/>
                <a:gd name="T8" fmla="*/ 325 w 403"/>
                <a:gd name="T9" fmla="*/ 342 h 362"/>
                <a:gd name="T10" fmla="*/ 287 w 403"/>
                <a:gd name="T11" fmla="*/ 361 h 362"/>
                <a:gd name="T12" fmla="*/ 58 w 403"/>
                <a:gd name="T13" fmla="*/ 151 h 362"/>
              </a:gdLst>
              <a:ahLst/>
              <a:cxnLst>
                <a:cxn ang="0">
                  <a:pos x="T0" y="T1"/>
                </a:cxn>
                <a:cxn ang="0">
                  <a:pos x="T2" y="T3"/>
                </a:cxn>
                <a:cxn ang="0">
                  <a:pos x="T4" y="T5"/>
                </a:cxn>
                <a:cxn ang="0">
                  <a:pos x="T6" y="T7"/>
                </a:cxn>
                <a:cxn ang="0">
                  <a:pos x="T8" y="T9"/>
                </a:cxn>
                <a:cxn ang="0">
                  <a:pos x="T10" y="T11"/>
                </a:cxn>
                <a:cxn ang="0">
                  <a:pos x="T12" y="T13"/>
                </a:cxn>
              </a:cxnLst>
              <a:rect l="0" t="0" r="r" b="b"/>
              <a:pathLst>
                <a:path w="403" h="362">
                  <a:moveTo>
                    <a:pt x="58" y="151"/>
                  </a:moveTo>
                  <a:lnTo>
                    <a:pt x="58" y="151"/>
                  </a:lnTo>
                  <a:cubicBezTo>
                    <a:pt x="58" y="151"/>
                    <a:pt x="0" y="38"/>
                    <a:pt x="96" y="0"/>
                  </a:cubicBezTo>
                  <a:cubicBezTo>
                    <a:pt x="96" y="0"/>
                    <a:pt x="173" y="0"/>
                    <a:pt x="344" y="151"/>
                  </a:cubicBezTo>
                  <a:cubicBezTo>
                    <a:pt x="344" y="151"/>
                    <a:pt x="402" y="266"/>
                    <a:pt x="325" y="342"/>
                  </a:cubicBezTo>
                  <a:cubicBezTo>
                    <a:pt x="287" y="361"/>
                    <a:pt x="287" y="361"/>
                    <a:pt x="287" y="361"/>
                  </a:cubicBezTo>
                  <a:lnTo>
                    <a:pt x="58" y="151"/>
                  </a:ln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4" name="Freeform 233"/>
            <p:cNvSpPr>
              <a:spLocks noChangeArrowheads="1"/>
            </p:cNvSpPr>
            <p:nvPr/>
          </p:nvSpPr>
          <p:spPr bwMode="auto">
            <a:xfrm rot="16200000">
              <a:off x="10518151" y="3978812"/>
              <a:ext cx="600866" cy="613231"/>
            </a:xfrm>
            <a:custGeom>
              <a:avLst/>
              <a:gdLst>
                <a:gd name="T0" fmla="*/ 0 w 2063"/>
                <a:gd name="T1" fmla="*/ 705 h 1642"/>
                <a:gd name="T2" fmla="*/ 0 w 2063"/>
                <a:gd name="T3" fmla="*/ 705 h 1642"/>
                <a:gd name="T4" fmla="*/ 229 w 2063"/>
                <a:gd name="T5" fmla="*/ 1259 h 1642"/>
                <a:gd name="T6" fmla="*/ 153 w 2063"/>
                <a:gd name="T7" fmla="*/ 1278 h 1642"/>
                <a:gd name="T8" fmla="*/ 306 w 2063"/>
                <a:gd name="T9" fmla="*/ 1373 h 1642"/>
                <a:gd name="T10" fmla="*/ 344 w 2063"/>
                <a:gd name="T11" fmla="*/ 1450 h 1642"/>
                <a:gd name="T12" fmla="*/ 917 w 2063"/>
                <a:gd name="T13" fmla="*/ 1507 h 1642"/>
                <a:gd name="T14" fmla="*/ 917 w 2063"/>
                <a:gd name="T15" fmla="*/ 1507 h 1642"/>
                <a:gd name="T16" fmla="*/ 1050 w 2063"/>
                <a:gd name="T17" fmla="*/ 1469 h 1642"/>
                <a:gd name="T18" fmla="*/ 1624 w 2063"/>
                <a:gd name="T19" fmla="*/ 1240 h 1642"/>
                <a:gd name="T20" fmla="*/ 1986 w 2063"/>
                <a:gd name="T21" fmla="*/ 629 h 1642"/>
                <a:gd name="T22" fmla="*/ 1967 w 2063"/>
                <a:gd name="T23" fmla="*/ 591 h 1642"/>
                <a:gd name="T24" fmla="*/ 1738 w 2063"/>
                <a:gd name="T25" fmla="*/ 0 h 1642"/>
                <a:gd name="T26" fmla="*/ 0 w 2063"/>
                <a:gd name="T27" fmla="*/ 70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3" h="1642">
                  <a:moveTo>
                    <a:pt x="0" y="705"/>
                  </a:moveTo>
                  <a:lnTo>
                    <a:pt x="0" y="705"/>
                  </a:lnTo>
                  <a:cubicBezTo>
                    <a:pt x="229" y="1259"/>
                    <a:pt x="229" y="1259"/>
                    <a:pt x="229" y="1259"/>
                  </a:cubicBezTo>
                  <a:cubicBezTo>
                    <a:pt x="153" y="1278"/>
                    <a:pt x="153" y="1278"/>
                    <a:pt x="153" y="1278"/>
                  </a:cubicBezTo>
                  <a:cubicBezTo>
                    <a:pt x="153" y="1278"/>
                    <a:pt x="210" y="1316"/>
                    <a:pt x="306" y="1373"/>
                  </a:cubicBezTo>
                  <a:cubicBezTo>
                    <a:pt x="344" y="1450"/>
                    <a:pt x="344" y="1450"/>
                    <a:pt x="344" y="1450"/>
                  </a:cubicBezTo>
                  <a:cubicBezTo>
                    <a:pt x="344" y="1450"/>
                    <a:pt x="535" y="1641"/>
                    <a:pt x="917" y="1507"/>
                  </a:cubicBezTo>
                  <a:lnTo>
                    <a:pt x="917" y="1507"/>
                  </a:lnTo>
                  <a:cubicBezTo>
                    <a:pt x="974" y="1507"/>
                    <a:pt x="1013" y="1488"/>
                    <a:pt x="1050" y="1469"/>
                  </a:cubicBezTo>
                  <a:cubicBezTo>
                    <a:pt x="1624" y="1240"/>
                    <a:pt x="1624" y="1240"/>
                    <a:pt x="1624" y="1240"/>
                  </a:cubicBezTo>
                  <a:cubicBezTo>
                    <a:pt x="1624" y="1240"/>
                    <a:pt x="2062" y="1068"/>
                    <a:pt x="1986" y="629"/>
                  </a:cubicBezTo>
                  <a:cubicBezTo>
                    <a:pt x="1967" y="591"/>
                    <a:pt x="1967" y="591"/>
                    <a:pt x="1967" y="591"/>
                  </a:cubicBezTo>
                  <a:cubicBezTo>
                    <a:pt x="1738" y="0"/>
                    <a:pt x="1738" y="0"/>
                    <a:pt x="1738" y="0"/>
                  </a:cubicBezTo>
                  <a:lnTo>
                    <a:pt x="0" y="705"/>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5" name="Freeform 234"/>
            <p:cNvSpPr>
              <a:spLocks noChangeArrowheads="1"/>
            </p:cNvSpPr>
            <p:nvPr/>
          </p:nvSpPr>
          <p:spPr bwMode="auto">
            <a:xfrm rot="16200000">
              <a:off x="10922327" y="3895865"/>
              <a:ext cx="428823" cy="550588"/>
            </a:xfrm>
            <a:custGeom>
              <a:avLst/>
              <a:gdLst>
                <a:gd name="T0" fmla="*/ 1470 w 1471"/>
                <a:gd name="T1" fmla="*/ 1050 h 1472"/>
                <a:gd name="T2" fmla="*/ 420 w 1471"/>
                <a:gd name="T3" fmla="*/ 1471 h 1472"/>
                <a:gd name="T4" fmla="*/ 0 w 1471"/>
                <a:gd name="T5" fmla="*/ 420 h 1472"/>
                <a:gd name="T6" fmla="*/ 1050 w 1471"/>
                <a:gd name="T7" fmla="*/ 0 h 1472"/>
                <a:gd name="T8" fmla="*/ 1470 w 1471"/>
                <a:gd name="T9" fmla="*/ 1050 h 1472"/>
              </a:gdLst>
              <a:ahLst/>
              <a:cxnLst>
                <a:cxn ang="0">
                  <a:pos x="T0" y="T1"/>
                </a:cxn>
                <a:cxn ang="0">
                  <a:pos x="T2" y="T3"/>
                </a:cxn>
                <a:cxn ang="0">
                  <a:pos x="T4" y="T5"/>
                </a:cxn>
                <a:cxn ang="0">
                  <a:pos x="T6" y="T7"/>
                </a:cxn>
                <a:cxn ang="0">
                  <a:pos x="T8" y="T9"/>
                </a:cxn>
              </a:cxnLst>
              <a:rect l="0" t="0" r="r" b="b"/>
              <a:pathLst>
                <a:path w="1471" h="1472">
                  <a:moveTo>
                    <a:pt x="1470" y="1050"/>
                  </a:moveTo>
                  <a:lnTo>
                    <a:pt x="420" y="1471"/>
                  </a:lnTo>
                  <a:lnTo>
                    <a:pt x="0" y="420"/>
                  </a:lnTo>
                  <a:lnTo>
                    <a:pt x="1050" y="0"/>
                  </a:lnTo>
                  <a:lnTo>
                    <a:pt x="1470" y="105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6" name="Freeform 235"/>
            <p:cNvSpPr>
              <a:spLocks noChangeArrowheads="1"/>
            </p:cNvSpPr>
            <p:nvPr/>
          </p:nvSpPr>
          <p:spPr bwMode="auto">
            <a:xfrm rot="16200000">
              <a:off x="10521645" y="4428218"/>
              <a:ext cx="44936" cy="136823"/>
            </a:xfrm>
            <a:custGeom>
              <a:avLst/>
              <a:gdLst>
                <a:gd name="T0" fmla="*/ 0 w 154"/>
                <a:gd name="T1" fmla="*/ 0 h 364"/>
                <a:gd name="T2" fmla="*/ 153 w 154"/>
                <a:gd name="T3" fmla="*/ 363 h 364"/>
                <a:gd name="T4" fmla="*/ 0 w 154"/>
                <a:gd name="T5" fmla="*/ 0 h 364"/>
              </a:gdLst>
              <a:ahLst/>
              <a:cxnLst>
                <a:cxn ang="0">
                  <a:pos x="T0" y="T1"/>
                </a:cxn>
                <a:cxn ang="0">
                  <a:pos x="T2" y="T3"/>
                </a:cxn>
                <a:cxn ang="0">
                  <a:pos x="T4" y="T5"/>
                </a:cxn>
              </a:cxnLst>
              <a:rect l="0" t="0" r="r" b="b"/>
              <a:pathLst>
                <a:path w="154" h="364">
                  <a:moveTo>
                    <a:pt x="0" y="0"/>
                  </a:moveTo>
                  <a:lnTo>
                    <a:pt x="153" y="363"/>
                  </a:lnTo>
                  <a:lnTo>
                    <a:pt x="0" y="0"/>
                  </a:lnTo>
                </a:path>
              </a:pathLst>
            </a:custGeom>
            <a:solidFill>
              <a:srgbClr val="9B1F22"/>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cxnSp>
          <p:nvCxnSpPr>
            <p:cNvPr id="237" name="Line 128"/>
            <p:cNvCxnSpPr/>
            <p:nvPr/>
          </p:nvCxnSpPr>
          <p:spPr bwMode="auto">
            <a:xfrm rot="16200000">
              <a:off x="10520821" y="4429042"/>
              <a:ext cx="44936" cy="135175"/>
            </a:xfrm>
            <a:prstGeom prst="line">
              <a:avLst/>
            </a:prstGeom>
            <a:noFill/>
            <a:ln>
              <a:noFill/>
            </a:ln>
            <a:effectLst/>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no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round/>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cxnSp>
        <p:sp>
          <p:nvSpPr>
            <p:cNvPr id="238" name="Freeform 237"/>
            <p:cNvSpPr>
              <a:spLocks noChangeArrowheads="1"/>
            </p:cNvSpPr>
            <p:nvPr/>
          </p:nvSpPr>
          <p:spPr bwMode="auto">
            <a:xfrm rot="16200000">
              <a:off x="10521645" y="4428218"/>
              <a:ext cx="44936" cy="136823"/>
            </a:xfrm>
            <a:custGeom>
              <a:avLst/>
              <a:gdLst>
                <a:gd name="T0" fmla="*/ 0 w 154"/>
                <a:gd name="T1" fmla="*/ 0 h 364"/>
                <a:gd name="T2" fmla="*/ 0 w 154"/>
                <a:gd name="T3" fmla="*/ 0 h 364"/>
                <a:gd name="T4" fmla="*/ 39 w 154"/>
                <a:gd name="T5" fmla="*/ 58 h 364"/>
                <a:gd name="T6" fmla="*/ 58 w 154"/>
                <a:gd name="T7" fmla="*/ 115 h 364"/>
                <a:gd name="T8" fmla="*/ 96 w 154"/>
                <a:gd name="T9" fmla="*/ 191 h 364"/>
                <a:gd name="T10" fmla="*/ 115 w 154"/>
                <a:gd name="T11" fmla="*/ 248 h 364"/>
                <a:gd name="T12" fmla="*/ 134 w 154"/>
                <a:gd name="T13" fmla="*/ 306 h 364"/>
                <a:gd name="T14" fmla="*/ 153 w 154"/>
                <a:gd name="T15" fmla="*/ 325 h 364"/>
                <a:gd name="T16" fmla="*/ 153 w 154"/>
                <a:gd name="T17" fmla="*/ 344 h 364"/>
                <a:gd name="T18" fmla="*/ 153 w 154"/>
                <a:gd name="T19" fmla="*/ 363 h 364"/>
                <a:gd name="T20" fmla="*/ 153 w 154"/>
                <a:gd name="T21" fmla="*/ 363 h 364"/>
                <a:gd name="T22" fmla="*/ 153 w 154"/>
                <a:gd name="T23" fmla="*/ 363 h 364"/>
                <a:gd name="T24" fmla="*/ 134 w 154"/>
                <a:gd name="T25" fmla="*/ 344 h 364"/>
                <a:gd name="T26" fmla="*/ 134 w 154"/>
                <a:gd name="T27" fmla="*/ 344 h 364"/>
                <a:gd name="T28" fmla="*/ 115 w 154"/>
                <a:gd name="T29" fmla="*/ 306 h 364"/>
                <a:gd name="T30" fmla="*/ 96 w 154"/>
                <a:gd name="T31" fmla="*/ 267 h 364"/>
                <a:gd name="T32" fmla="*/ 58 w 154"/>
                <a:gd name="T33" fmla="*/ 191 h 364"/>
                <a:gd name="T34" fmla="*/ 39 w 154"/>
                <a:gd name="T35" fmla="*/ 115 h 364"/>
                <a:gd name="T36" fmla="*/ 20 w 154"/>
                <a:gd name="T37" fmla="*/ 58 h 364"/>
                <a:gd name="T38" fmla="*/ 0 w 154"/>
                <a:gd name="T3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364">
                  <a:moveTo>
                    <a:pt x="0" y="0"/>
                  </a:moveTo>
                  <a:lnTo>
                    <a:pt x="0" y="0"/>
                  </a:lnTo>
                  <a:cubicBezTo>
                    <a:pt x="0" y="0"/>
                    <a:pt x="20" y="19"/>
                    <a:pt x="39" y="58"/>
                  </a:cubicBezTo>
                  <a:cubicBezTo>
                    <a:pt x="39" y="77"/>
                    <a:pt x="58" y="96"/>
                    <a:pt x="58" y="115"/>
                  </a:cubicBezTo>
                  <a:cubicBezTo>
                    <a:pt x="77" y="134"/>
                    <a:pt x="77" y="153"/>
                    <a:pt x="96" y="191"/>
                  </a:cubicBezTo>
                  <a:cubicBezTo>
                    <a:pt x="96" y="211"/>
                    <a:pt x="115" y="230"/>
                    <a:pt x="115" y="248"/>
                  </a:cubicBezTo>
                  <a:cubicBezTo>
                    <a:pt x="134" y="267"/>
                    <a:pt x="134" y="287"/>
                    <a:pt x="134" y="306"/>
                  </a:cubicBezTo>
                  <a:cubicBezTo>
                    <a:pt x="134" y="306"/>
                    <a:pt x="134" y="325"/>
                    <a:pt x="153" y="325"/>
                  </a:cubicBezTo>
                  <a:cubicBezTo>
                    <a:pt x="153" y="344"/>
                    <a:pt x="153" y="344"/>
                    <a:pt x="153" y="344"/>
                  </a:cubicBezTo>
                  <a:cubicBezTo>
                    <a:pt x="153" y="363"/>
                    <a:pt x="153" y="363"/>
                    <a:pt x="153" y="363"/>
                  </a:cubicBezTo>
                  <a:lnTo>
                    <a:pt x="153" y="363"/>
                  </a:lnTo>
                  <a:lnTo>
                    <a:pt x="153" y="363"/>
                  </a:lnTo>
                  <a:cubicBezTo>
                    <a:pt x="153" y="363"/>
                    <a:pt x="153" y="363"/>
                    <a:pt x="134" y="344"/>
                  </a:cubicBezTo>
                  <a:lnTo>
                    <a:pt x="134" y="344"/>
                  </a:lnTo>
                  <a:cubicBezTo>
                    <a:pt x="115" y="325"/>
                    <a:pt x="115" y="325"/>
                    <a:pt x="115" y="306"/>
                  </a:cubicBezTo>
                  <a:cubicBezTo>
                    <a:pt x="115" y="306"/>
                    <a:pt x="96" y="287"/>
                    <a:pt x="96" y="267"/>
                  </a:cubicBezTo>
                  <a:cubicBezTo>
                    <a:pt x="77" y="230"/>
                    <a:pt x="77" y="211"/>
                    <a:pt x="58" y="191"/>
                  </a:cubicBezTo>
                  <a:cubicBezTo>
                    <a:pt x="58" y="172"/>
                    <a:pt x="58" y="153"/>
                    <a:pt x="39" y="115"/>
                  </a:cubicBezTo>
                  <a:cubicBezTo>
                    <a:pt x="39" y="96"/>
                    <a:pt x="20" y="77"/>
                    <a:pt x="20" y="58"/>
                  </a:cubicBezTo>
                  <a:cubicBezTo>
                    <a:pt x="0" y="38"/>
                    <a:pt x="0" y="0"/>
                    <a:pt x="0" y="0"/>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39" name="Freeform 238"/>
            <p:cNvSpPr>
              <a:spLocks noChangeArrowheads="1"/>
            </p:cNvSpPr>
            <p:nvPr/>
          </p:nvSpPr>
          <p:spPr bwMode="auto">
            <a:xfrm rot="16200000">
              <a:off x="10467342" y="4293122"/>
              <a:ext cx="39801" cy="121987"/>
            </a:xfrm>
            <a:custGeom>
              <a:avLst/>
              <a:gdLst>
                <a:gd name="T0" fmla="*/ 0 w 135"/>
                <a:gd name="T1" fmla="*/ 0 h 325"/>
                <a:gd name="T2" fmla="*/ 134 w 135"/>
                <a:gd name="T3" fmla="*/ 324 h 325"/>
                <a:gd name="T4" fmla="*/ 0 w 135"/>
                <a:gd name="T5" fmla="*/ 0 h 325"/>
              </a:gdLst>
              <a:ahLst/>
              <a:cxnLst>
                <a:cxn ang="0">
                  <a:pos x="T0" y="T1"/>
                </a:cxn>
                <a:cxn ang="0">
                  <a:pos x="T2" y="T3"/>
                </a:cxn>
                <a:cxn ang="0">
                  <a:pos x="T4" y="T5"/>
                </a:cxn>
              </a:cxnLst>
              <a:rect l="0" t="0" r="r" b="b"/>
              <a:pathLst>
                <a:path w="135" h="325">
                  <a:moveTo>
                    <a:pt x="0" y="0"/>
                  </a:moveTo>
                  <a:lnTo>
                    <a:pt x="134" y="324"/>
                  </a:lnTo>
                  <a:lnTo>
                    <a:pt x="0" y="0"/>
                  </a:lnTo>
                </a:path>
              </a:pathLst>
            </a:custGeom>
            <a:solidFill>
              <a:srgbClr val="9B1F22"/>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cxnSp>
          <p:nvCxnSpPr>
            <p:cNvPr id="240" name="Line 131"/>
            <p:cNvCxnSpPr/>
            <p:nvPr/>
          </p:nvCxnSpPr>
          <p:spPr bwMode="auto">
            <a:xfrm rot="16200000">
              <a:off x="10467159" y="4294589"/>
              <a:ext cx="38517" cy="120337"/>
            </a:xfrm>
            <a:prstGeom prst="line">
              <a:avLst/>
            </a:prstGeom>
            <a:noFill/>
            <a:ln>
              <a:noFill/>
            </a:ln>
            <a:effectLst/>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no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round/>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cxnSp>
        <p:sp>
          <p:nvSpPr>
            <p:cNvPr id="241" name="Freeform 240"/>
            <p:cNvSpPr>
              <a:spLocks noChangeArrowheads="1"/>
            </p:cNvSpPr>
            <p:nvPr/>
          </p:nvSpPr>
          <p:spPr bwMode="auto">
            <a:xfrm rot="16200000">
              <a:off x="10467342" y="4293122"/>
              <a:ext cx="39801" cy="121987"/>
            </a:xfrm>
            <a:custGeom>
              <a:avLst/>
              <a:gdLst>
                <a:gd name="T0" fmla="*/ 0 w 135"/>
                <a:gd name="T1" fmla="*/ 0 h 325"/>
                <a:gd name="T2" fmla="*/ 0 w 135"/>
                <a:gd name="T3" fmla="*/ 0 h 325"/>
                <a:gd name="T4" fmla="*/ 19 w 135"/>
                <a:gd name="T5" fmla="*/ 57 h 325"/>
                <a:gd name="T6" fmla="*/ 38 w 135"/>
                <a:gd name="T7" fmla="*/ 95 h 325"/>
                <a:gd name="T8" fmla="*/ 76 w 135"/>
                <a:gd name="T9" fmla="*/ 152 h 325"/>
                <a:gd name="T10" fmla="*/ 95 w 135"/>
                <a:gd name="T11" fmla="*/ 210 h 325"/>
                <a:gd name="T12" fmla="*/ 114 w 135"/>
                <a:gd name="T13" fmla="*/ 267 h 325"/>
                <a:gd name="T14" fmla="*/ 114 w 135"/>
                <a:gd name="T15" fmla="*/ 286 h 325"/>
                <a:gd name="T16" fmla="*/ 134 w 135"/>
                <a:gd name="T17" fmla="*/ 305 h 325"/>
                <a:gd name="T18" fmla="*/ 134 w 135"/>
                <a:gd name="T19" fmla="*/ 324 h 325"/>
                <a:gd name="T20" fmla="*/ 134 w 135"/>
                <a:gd name="T21" fmla="*/ 324 h 325"/>
                <a:gd name="T22" fmla="*/ 134 w 135"/>
                <a:gd name="T23" fmla="*/ 324 h 325"/>
                <a:gd name="T24" fmla="*/ 114 w 135"/>
                <a:gd name="T25" fmla="*/ 305 h 325"/>
                <a:gd name="T26" fmla="*/ 114 w 135"/>
                <a:gd name="T27" fmla="*/ 305 h 325"/>
                <a:gd name="T28" fmla="*/ 95 w 135"/>
                <a:gd name="T29" fmla="*/ 286 h 325"/>
                <a:gd name="T30" fmla="*/ 76 w 135"/>
                <a:gd name="T31" fmla="*/ 229 h 325"/>
                <a:gd name="T32" fmla="*/ 57 w 135"/>
                <a:gd name="T33" fmla="*/ 171 h 325"/>
                <a:gd name="T34" fmla="*/ 38 w 135"/>
                <a:gd name="T35" fmla="*/ 114 h 325"/>
                <a:gd name="T36" fmla="*/ 19 w 135"/>
                <a:gd name="T37" fmla="*/ 57 h 325"/>
                <a:gd name="T38" fmla="*/ 0 w 135"/>
                <a:gd name="T39"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5" h="325">
                  <a:moveTo>
                    <a:pt x="0" y="0"/>
                  </a:moveTo>
                  <a:lnTo>
                    <a:pt x="0" y="0"/>
                  </a:lnTo>
                  <a:cubicBezTo>
                    <a:pt x="0" y="0"/>
                    <a:pt x="0" y="19"/>
                    <a:pt x="19" y="57"/>
                  </a:cubicBezTo>
                  <a:cubicBezTo>
                    <a:pt x="38" y="76"/>
                    <a:pt x="38" y="76"/>
                    <a:pt x="38" y="95"/>
                  </a:cubicBezTo>
                  <a:cubicBezTo>
                    <a:pt x="57" y="114"/>
                    <a:pt x="57" y="133"/>
                    <a:pt x="76" y="152"/>
                  </a:cubicBezTo>
                  <a:cubicBezTo>
                    <a:pt x="76" y="171"/>
                    <a:pt x="95" y="191"/>
                    <a:pt x="95" y="210"/>
                  </a:cubicBezTo>
                  <a:cubicBezTo>
                    <a:pt x="114" y="229"/>
                    <a:pt x="114" y="248"/>
                    <a:pt x="114" y="267"/>
                  </a:cubicBezTo>
                  <a:cubicBezTo>
                    <a:pt x="114" y="286"/>
                    <a:pt x="114" y="286"/>
                    <a:pt x="114" y="286"/>
                  </a:cubicBezTo>
                  <a:cubicBezTo>
                    <a:pt x="134" y="305"/>
                    <a:pt x="134" y="305"/>
                    <a:pt x="134" y="305"/>
                  </a:cubicBezTo>
                  <a:cubicBezTo>
                    <a:pt x="134" y="324"/>
                    <a:pt x="134" y="324"/>
                    <a:pt x="134" y="324"/>
                  </a:cubicBezTo>
                  <a:lnTo>
                    <a:pt x="134" y="324"/>
                  </a:lnTo>
                  <a:lnTo>
                    <a:pt x="134" y="324"/>
                  </a:lnTo>
                  <a:cubicBezTo>
                    <a:pt x="134" y="324"/>
                    <a:pt x="114" y="324"/>
                    <a:pt x="114" y="305"/>
                  </a:cubicBezTo>
                  <a:lnTo>
                    <a:pt x="114" y="305"/>
                  </a:lnTo>
                  <a:cubicBezTo>
                    <a:pt x="95" y="286"/>
                    <a:pt x="95" y="286"/>
                    <a:pt x="95" y="286"/>
                  </a:cubicBezTo>
                  <a:cubicBezTo>
                    <a:pt x="95" y="267"/>
                    <a:pt x="76" y="248"/>
                    <a:pt x="76" y="229"/>
                  </a:cubicBezTo>
                  <a:cubicBezTo>
                    <a:pt x="57" y="210"/>
                    <a:pt x="57" y="191"/>
                    <a:pt x="57" y="171"/>
                  </a:cubicBezTo>
                  <a:cubicBezTo>
                    <a:pt x="38" y="152"/>
                    <a:pt x="38" y="133"/>
                    <a:pt x="38" y="114"/>
                  </a:cubicBezTo>
                  <a:cubicBezTo>
                    <a:pt x="19" y="95"/>
                    <a:pt x="19" y="76"/>
                    <a:pt x="19" y="57"/>
                  </a:cubicBezTo>
                  <a:cubicBezTo>
                    <a:pt x="0" y="19"/>
                    <a:pt x="0" y="0"/>
                    <a:pt x="0" y="0"/>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2" name="Freeform 241"/>
            <p:cNvSpPr>
              <a:spLocks noChangeArrowheads="1"/>
            </p:cNvSpPr>
            <p:nvPr/>
          </p:nvSpPr>
          <p:spPr bwMode="auto">
            <a:xfrm rot="16200000">
              <a:off x="10419450" y="4184061"/>
              <a:ext cx="33381" cy="92315"/>
            </a:xfrm>
            <a:custGeom>
              <a:avLst/>
              <a:gdLst>
                <a:gd name="T0" fmla="*/ 0 w 116"/>
                <a:gd name="T1" fmla="*/ 0 h 249"/>
                <a:gd name="T2" fmla="*/ 115 w 116"/>
                <a:gd name="T3" fmla="*/ 248 h 249"/>
                <a:gd name="T4" fmla="*/ 0 w 116"/>
                <a:gd name="T5" fmla="*/ 0 h 249"/>
              </a:gdLst>
              <a:ahLst/>
              <a:cxnLst>
                <a:cxn ang="0">
                  <a:pos x="T0" y="T1"/>
                </a:cxn>
                <a:cxn ang="0">
                  <a:pos x="T2" y="T3"/>
                </a:cxn>
                <a:cxn ang="0">
                  <a:pos x="T4" y="T5"/>
                </a:cxn>
              </a:cxnLst>
              <a:rect l="0" t="0" r="r" b="b"/>
              <a:pathLst>
                <a:path w="116" h="249">
                  <a:moveTo>
                    <a:pt x="0" y="0"/>
                  </a:moveTo>
                  <a:lnTo>
                    <a:pt x="115" y="248"/>
                  </a:lnTo>
                  <a:lnTo>
                    <a:pt x="0" y="0"/>
                  </a:lnTo>
                </a:path>
              </a:pathLst>
            </a:custGeom>
            <a:solidFill>
              <a:srgbClr val="9B1F22"/>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cxnSp>
          <p:nvCxnSpPr>
            <p:cNvPr id="243" name="Line 134"/>
            <p:cNvCxnSpPr/>
            <p:nvPr/>
          </p:nvCxnSpPr>
          <p:spPr bwMode="auto">
            <a:xfrm rot="16200000">
              <a:off x="10419450" y="4184061"/>
              <a:ext cx="33381" cy="92315"/>
            </a:xfrm>
            <a:prstGeom prst="line">
              <a:avLst/>
            </a:prstGeom>
            <a:noFill/>
            <a:ln>
              <a:noFill/>
            </a:ln>
            <a:effectLst/>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no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round/>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cxnSp>
        <p:sp>
          <p:nvSpPr>
            <p:cNvPr id="244" name="Freeform 243"/>
            <p:cNvSpPr>
              <a:spLocks noChangeArrowheads="1"/>
            </p:cNvSpPr>
            <p:nvPr/>
          </p:nvSpPr>
          <p:spPr bwMode="auto">
            <a:xfrm rot="16200000">
              <a:off x="10419450" y="4184061"/>
              <a:ext cx="33381" cy="92315"/>
            </a:xfrm>
            <a:custGeom>
              <a:avLst/>
              <a:gdLst>
                <a:gd name="T0" fmla="*/ 0 w 116"/>
                <a:gd name="T1" fmla="*/ 0 h 249"/>
                <a:gd name="T2" fmla="*/ 0 w 116"/>
                <a:gd name="T3" fmla="*/ 0 h 249"/>
                <a:gd name="T4" fmla="*/ 19 w 116"/>
                <a:gd name="T5" fmla="*/ 38 h 249"/>
                <a:gd name="T6" fmla="*/ 38 w 116"/>
                <a:gd name="T7" fmla="*/ 77 h 249"/>
                <a:gd name="T8" fmla="*/ 77 w 116"/>
                <a:gd name="T9" fmla="*/ 115 h 249"/>
                <a:gd name="T10" fmla="*/ 96 w 116"/>
                <a:gd name="T11" fmla="*/ 153 h 249"/>
                <a:gd name="T12" fmla="*/ 96 w 116"/>
                <a:gd name="T13" fmla="*/ 191 h 249"/>
                <a:gd name="T14" fmla="*/ 96 w 116"/>
                <a:gd name="T15" fmla="*/ 210 h 249"/>
                <a:gd name="T16" fmla="*/ 115 w 116"/>
                <a:gd name="T17" fmla="*/ 229 h 249"/>
                <a:gd name="T18" fmla="*/ 115 w 116"/>
                <a:gd name="T19" fmla="*/ 248 h 249"/>
                <a:gd name="T20" fmla="*/ 115 w 116"/>
                <a:gd name="T21" fmla="*/ 248 h 249"/>
                <a:gd name="T22" fmla="*/ 96 w 116"/>
                <a:gd name="T23" fmla="*/ 248 h 249"/>
                <a:gd name="T24" fmla="*/ 96 w 116"/>
                <a:gd name="T25" fmla="*/ 229 h 249"/>
                <a:gd name="T26" fmla="*/ 96 w 116"/>
                <a:gd name="T27" fmla="*/ 229 h 249"/>
                <a:gd name="T28" fmla="*/ 77 w 116"/>
                <a:gd name="T29" fmla="*/ 210 h 249"/>
                <a:gd name="T30" fmla="*/ 57 w 116"/>
                <a:gd name="T31" fmla="*/ 172 h 249"/>
                <a:gd name="T32" fmla="*/ 38 w 116"/>
                <a:gd name="T33" fmla="*/ 134 h 249"/>
                <a:gd name="T34" fmla="*/ 38 w 116"/>
                <a:gd name="T35" fmla="*/ 77 h 249"/>
                <a:gd name="T36" fmla="*/ 19 w 116"/>
                <a:gd name="T37" fmla="*/ 38 h 249"/>
                <a:gd name="T38" fmla="*/ 0 w 116"/>
                <a:gd name="T39"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249">
                  <a:moveTo>
                    <a:pt x="0" y="0"/>
                  </a:moveTo>
                  <a:lnTo>
                    <a:pt x="0" y="0"/>
                  </a:lnTo>
                  <a:cubicBezTo>
                    <a:pt x="0" y="0"/>
                    <a:pt x="19" y="19"/>
                    <a:pt x="19" y="38"/>
                  </a:cubicBezTo>
                  <a:cubicBezTo>
                    <a:pt x="38" y="58"/>
                    <a:pt x="38" y="58"/>
                    <a:pt x="38" y="77"/>
                  </a:cubicBezTo>
                  <a:cubicBezTo>
                    <a:pt x="57" y="96"/>
                    <a:pt x="57" y="96"/>
                    <a:pt x="77" y="115"/>
                  </a:cubicBezTo>
                  <a:cubicBezTo>
                    <a:pt x="77" y="134"/>
                    <a:pt x="77" y="153"/>
                    <a:pt x="96" y="153"/>
                  </a:cubicBezTo>
                  <a:cubicBezTo>
                    <a:pt x="96" y="172"/>
                    <a:pt x="96" y="191"/>
                    <a:pt x="96" y="191"/>
                  </a:cubicBezTo>
                  <a:cubicBezTo>
                    <a:pt x="96" y="210"/>
                    <a:pt x="96" y="210"/>
                    <a:pt x="96" y="210"/>
                  </a:cubicBezTo>
                  <a:cubicBezTo>
                    <a:pt x="115" y="210"/>
                    <a:pt x="115" y="229"/>
                    <a:pt x="115" y="229"/>
                  </a:cubicBezTo>
                  <a:lnTo>
                    <a:pt x="115" y="248"/>
                  </a:lnTo>
                  <a:lnTo>
                    <a:pt x="115" y="248"/>
                  </a:lnTo>
                  <a:cubicBezTo>
                    <a:pt x="96" y="248"/>
                    <a:pt x="96" y="248"/>
                    <a:pt x="96" y="248"/>
                  </a:cubicBezTo>
                  <a:lnTo>
                    <a:pt x="96" y="229"/>
                  </a:lnTo>
                  <a:lnTo>
                    <a:pt x="96" y="229"/>
                  </a:lnTo>
                  <a:cubicBezTo>
                    <a:pt x="77" y="210"/>
                    <a:pt x="77" y="210"/>
                    <a:pt x="77" y="210"/>
                  </a:cubicBezTo>
                  <a:cubicBezTo>
                    <a:pt x="77" y="191"/>
                    <a:pt x="57" y="191"/>
                    <a:pt x="57" y="172"/>
                  </a:cubicBezTo>
                  <a:cubicBezTo>
                    <a:pt x="57" y="153"/>
                    <a:pt x="57" y="134"/>
                    <a:pt x="38" y="134"/>
                  </a:cubicBezTo>
                  <a:cubicBezTo>
                    <a:pt x="38" y="115"/>
                    <a:pt x="38" y="96"/>
                    <a:pt x="38" y="77"/>
                  </a:cubicBezTo>
                  <a:cubicBezTo>
                    <a:pt x="19" y="58"/>
                    <a:pt x="19" y="58"/>
                    <a:pt x="19" y="38"/>
                  </a:cubicBezTo>
                  <a:cubicBezTo>
                    <a:pt x="19" y="19"/>
                    <a:pt x="0" y="0"/>
                    <a:pt x="0" y="0"/>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5" name="Freeform 244"/>
            <p:cNvSpPr>
              <a:spLocks noChangeArrowheads="1"/>
            </p:cNvSpPr>
            <p:nvPr/>
          </p:nvSpPr>
          <p:spPr bwMode="auto">
            <a:xfrm rot="16200000">
              <a:off x="11226497" y="3403374"/>
              <a:ext cx="701011" cy="1230001"/>
            </a:xfrm>
            <a:custGeom>
              <a:avLst/>
              <a:gdLst>
                <a:gd name="T0" fmla="*/ 2406 w 2407"/>
                <a:gd name="T1" fmla="*/ 3016 h 3514"/>
                <a:gd name="T2" fmla="*/ 1203 w 2407"/>
                <a:gd name="T3" fmla="*/ 3513 h 3514"/>
                <a:gd name="T4" fmla="*/ 0 w 2407"/>
                <a:gd name="T5" fmla="*/ 477 h 3514"/>
                <a:gd name="T6" fmla="*/ 1203 w 2407"/>
                <a:gd name="T7" fmla="*/ 0 h 3514"/>
                <a:gd name="T8" fmla="*/ 2406 w 2407"/>
                <a:gd name="T9" fmla="*/ 3016 h 3514"/>
              </a:gdLst>
              <a:ahLst/>
              <a:cxnLst>
                <a:cxn ang="0">
                  <a:pos x="T0" y="T1"/>
                </a:cxn>
                <a:cxn ang="0">
                  <a:pos x="T2" y="T3"/>
                </a:cxn>
                <a:cxn ang="0">
                  <a:pos x="T4" y="T5"/>
                </a:cxn>
                <a:cxn ang="0">
                  <a:pos x="T6" y="T7"/>
                </a:cxn>
                <a:cxn ang="0">
                  <a:pos x="T8" y="T9"/>
                </a:cxn>
              </a:cxnLst>
              <a:rect l="0" t="0" r="r" b="b"/>
              <a:pathLst>
                <a:path w="2407" h="3514">
                  <a:moveTo>
                    <a:pt x="2406" y="3016"/>
                  </a:moveTo>
                  <a:lnTo>
                    <a:pt x="1203" y="3513"/>
                  </a:lnTo>
                  <a:lnTo>
                    <a:pt x="0" y="477"/>
                  </a:lnTo>
                  <a:lnTo>
                    <a:pt x="1203" y="0"/>
                  </a:lnTo>
                  <a:lnTo>
                    <a:pt x="2406" y="3016"/>
                  </a:lnTo>
                </a:path>
              </a:pathLst>
            </a:custGeom>
            <a:solidFill>
              <a:srgbClr val="C2D44B"/>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6" name="Freeform 245"/>
            <p:cNvSpPr>
              <a:spLocks noChangeArrowheads="1"/>
            </p:cNvSpPr>
            <p:nvPr/>
          </p:nvSpPr>
          <p:spPr bwMode="auto">
            <a:xfrm rot="16200000">
              <a:off x="10350119" y="3285139"/>
              <a:ext cx="172043" cy="349475"/>
            </a:xfrm>
            <a:custGeom>
              <a:avLst/>
              <a:gdLst>
                <a:gd name="T0" fmla="*/ 0 w 593"/>
                <a:gd name="T1" fmla="*/ 0 h 937"/>
                <a:gd name="T2" fmla="*/ 0 w 593"/>
                <a:gd name="T3" fmla="*/ 0 h 937"/>
                <a:gd name="T4" fmla="*/ 534 w 593"/>
                <a:gd name="T5" fmla="*/ 287 h 937"/>
                <a:gd name="T6" fmla="*/ 573 w 593"/>
                <a:gd name="T7" fmla="*/ 402 h 937"/>
                <a:gd name="T8" fmla="*/ 477 w 593"/>
                <a:gd name="T9" fmla="*/ 936 h 937"/>
                <a:gd name="T10" fmla="*/ 0 w 593"/>
                <a:gd name="T11" fmla="*/ 0 h 937"/>
              </a:gdLst>
              <a:ahLst/>
              <a:cxnLst>
                <a:cxn ang="0">
                  <a:pos x="T0" y="T1"/>
                </a:cxn>
                <a:cxn ang="0">
                  <a:pos x="T2" y="T3"/>
                </a:cxn>
                <a:cxn ang="0">
                  <a:pos x="T4" y="T5"/>
                </a:cxn>
                <a:cxn ang="0">
                  <a:pos x="T6" y="T7"/>
                </a:cxn>
                <a:cxn ang="0">
                  <a:pos x="T8" y="T9"/>
                </a:cxn>
                <a:cxn ang="0">
                  <a:pos x="T10" y="T11"/>
                </a:cxn>
              </a:cxnLst>
              <a:rect l="0" t="0" r="r" b="b"/>
              <a:pathLst>
                <a:path w="593" h="937">
                  <a:moveTo>
                    <a:pt x="0" y="0"/>
                  </a:moveTo>
                  <a:lnTo>
                    <a:pt x="0" y="0"/>
                  </a:lnTo>
                  <a:cubicBezTo>
                    <a:pt x="534" y="287"/>
                    <a:pt x="534" y="287"/>
                    <a:pt x="534" y="287"/>
                  </a:cubicBezTo>
                  <a:cubicBezTo>
                    <a:pt x="534" y="287"/>
                    <a:pt x="592" y="325"/>
                    <a:pt x="573" y="402"/>
                  </a:cubicBezTo>
                  <a:cubicBezTo>
                    <a:pt x="477" y="936"/>
                    <a:pt x="477" y="936"/>
                    <a:pt x="477" y="936"/>
                  </a:cubicBezTo>
                  <a:lnTo>
                    <a:pt x="0" y="0"/>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7" name="Freeform 246"/>
            <p:cNvSpPr>
              <a:spLocks noChangeArrowheads="1"/>
            </p:cNvSpPr>
            <p:nvPr/>
          </p:nvSpPr>
          <p:spPr bwMode="auto">
            <a:xfrm rot="16200000">
              <a:off x="10009084" y="3511796"/>
              <a:ext cx="150217" cy="285184"/>
            </a:xfrm>
            <a:custGeom>
              <a:avLst/>
              <a:gdLst>
                <a:gd name="T0" fmla="*/ 419 w 516"/>
                <a:gd name="T1" fmla="*/ 153 h 765"/>
                <a:gd name="T2" fmla="*/ 419 w 516"/>
                <a:gd name="T3" fmla="*/ 153 h 765"/>
                <a:gd name="T4" fmla="*/ 114 w 516"/>
                <a:gd name="T5" fmla="*/ 153 h 765"/>
                <a:gd name="T6" fmla="*/ 153 w 516"/>
                <a:gd name="T7" fmla="*/ 497 h 765"/>
                <a:gd name="T8" fmla="*/ 515 w 516"/>
                <a:gd name="T9" fmla="*/ 764 h 765"/>
                <a:gd name="T10" fmla="*/ 419 w 516"/>
                <a:gd name="T11" fmla="*/ 153 h 765"/>
              </a:gdLst>
              <a:ahLst/>
              <a:cxnLst>
                <a:cxn ang="0">
                  <a:pos x="T0" y="T1"/>
                </a:cxn>
                <a:cxn ang="0">
                  <a:pos x="T2" y="T3"/>
                </a:cxn>
                <a:cxn ang="0">
                  <a:pos x="T4" y="T5"/>
                </a:cxn>
                <a:cxn ang="0">
                  <a:pos x="T6" y="T7"/>
                </a:cxn>
                <a:cxn ang="0">
                  <a:pos x="T8" y="T9"/>
                </a:cxn>
                <a:cxn ang="0">
                  <a:pos x="T10" y="T11"/>
                </a:cxn>
              </a:cxnLst>
              <a:rect l="0" t="0" r="r" b="b"/>
              <a:pathLst>
                <a:path w="516" h="765">
                  <a:moveTo>
                    <a:pt x="419" y="153"/>
                  </a:moveTo>
                  <a:lnTo>
                    <a:pt x="419" y="153"/>
                  </a:lnTo>
                  <a:cubicBezTo>
                    <a:pt x="419" y="153"/>
                    <a:pt x="172" y="0"/>
                    <a:pt x="114" y="153"/>
                  </a:cubicBezTo>
                  <a:cubicBezTo>
                    <a:pt x="114" y="153"/>
                    <a:pt x="0" y="401"/>
                    <a:pt x="153" y="497"/>
                  </a:cubicBezTo>
                  <a:cubicBezTo>
                    <a:pt x="515" y="764"/>
                    <a:pt x="515" y="764"/>
                    <a:pt x="515" y="764"/>
                  </a:cubicBezTo>
                  <a:lnTo>
                    <a:pt x="419" y="153"/>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8" name="Freeform 247"/>
            <p:cNvSpPr>
              <a:spLocks noChangeArrowheads="1"/>
            </p:cNvSpPr>
            <p:nvPr/>
          </p:nvSpPr>
          <p:spPr bwMode="auto">
            <a:xfrm rot="16200000">
              <a:off x="10942647" y="3576411"/>
              <a:ext cx="310704" cy="229136"/>
            </a:xfrm>
            <a:custGeom>
              <a:avLst/>
              <a:gdLst>
                <a:gd name="T0" fmla="*/ 76 w 1069"/>
                <a:gd name="T1" fmla="*/ 0 h 612"/>
                <a:gd name="T2" fmla="*/ 0 w 1069"/>
                <a:gd name="T3" fmla="*/ 362 h 612"/>
                <a:gd name="T4" fmla="*/ 1011 w 1069"/>
                <a:gd name="T5" fmla="*/ 611 h 612"/>
                <a:gd name="T6" fmla="*/ 1068 w 1069"/>
                <a:gd name="T7" fmla="*/ 286 h 612"/>
                <a:gd name="T8" fmla="*/ 76 w 1069"/>
                <a:gd name="T9" fmla="*/ 0 h 612"/>
              </a:gdLst>
              <a:ahLst/>
              <a:cxnLst>
                <a:cxn ang="0">
                  <a:pos x="T0" y="T1"/>
                </a:cxn>
                <a:cxn ang="0">
                  <a:pos x="T2" y="T3"/>
                </a:cxn>
                <a:cxn ang="0">
                  <a:pos x="T4" y="T5"/>
                </a:cxn>
                <a:cxn ang="0">
                  <a:pos x="T6" y="T7"/>
                </a:cxn>
                <a:cxn ang="0">
                  <a:pos x="T8" y="T9"/>
                </a:cxn>
              </a:cxnLst>
              <a:rect l="0" t="0" r="r" b="b"/>
              <a:pathLst>
                <a:path w="1069" h="612">
                  <a:moveTo>
                    <a:pt x="76" y="0"/>
                  </a:moveTo>
                  <a:lnTo>
                    <a:pt x="0" y="362"/>
                  </a:lnTo>
                  <a:lnTo>
                    <a:pt x="1011" y="611"/>
                  </a:lnTo>
                  <a:lnTo>
                    <a:pt x="1068" y="286"/>
                  </a:lnTo>
                  <a:lnTo>
                    <a:pt x="76" y="0"/>
                  </a:lnTo>
                </a:path>
              </a:pathLst>
            </a:custGeom>
            <a:solidFill>
              <a:srgbClr val="FFFFFF"/>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49" name="Freeform 248"/>
            <p:cNvSpPr>
              <a:spLocks noChangeArrowheads="1"/>
            </p:cNvSpPr>
            <p:nvPr/>
          </p:nvSpPr>
          <p:spPr bwMode="auto">
            <a:xfrm rot="16200000">
              <a:off x="10387098" y="3088434"/>
              <a:ext cx="600866" cy="891820"/>
            </a:xfrm>
            <a:custGeom>
              <a:avLst/>
              <a:gdLst>
                <a:gd name="T0" fmla="*/ 2061 w 2062"/>
                <a:gd name="T1" fmla="*/ 1373 h 2386"/>
                <a:gd name="T2" fmla="*/ 2061 w 2062"/>
                <a:gd name="T3" fmla="*/ 1373 h 2386"/>
                <a:gd name="T4" fmla="*/ 2023 w 2062"/>
                <a:gd name="T5" fmla="*/ 267 h 2386"/>
                <a:gd name="T6" fmla="*/ 1889 w 2062"/>
                <a:gd name="T7" fmla="*/ 37 h 2386"/>
                <a:gd name="T8" fmla="*/ 1832 w 2062"/>
                <a:gd name="T9" fmla="*/ 0 h 2386"/>
                <a:gd name="T10" fmla="*/ 1832 w 2062"/>
                <a:gd name="T11" fmla="*/ 0 h 2386"/>
                <a:gd name="T12" fmla="*/ 1813 w 2062"/>
                <a:gd name="T13" fmla="*/ 0 h 2386"/>
                <a:gd name="T14" fmla="*/ 1355 w 2062"/>
                <a:gd name="T15" fmla="*/ 725 h 2386"/>
                <a:gd name="T16" fmla="*/ 1355 w 2062"/>
                <a:gd name="T17" fmla="*/ 725 h 2386"/>
                <a:gd name="T18" fmla="*/ 1412 w 2062"/>
                <a:gd name="T19" fmla="*/ 706 h 2386"/>
                <a:gd name="T20" fmla="*/ 1412 w 2062"/>
                <a:gd name="T21" fmla="*/ 706 h 2386"/>
                <a:gd name="T22" fmla="*/ 1469 w 2062"/>
                <a:gd name="T23" fmla="*/ 992 h 2386"/>
                <a:gd name="T24" fmla="*/ 954 w 2062"/>
                <a:gd name="T25" fmla="*/ 1335 h 2386"/>
                <a:gd name="T26" fmla="*/ 915 w 2062"/>
                <a:gd name="T27" fmla="*/ 1392 h 2386"/>
                <a:gd name="T28" fmla="*/ 726 w 2062"/>
                <a:gd name="T29" fmla="*/ 1297 h 2386"/>
                <a:gd name="T30" fmla="*/ 324 w 2062"/>
                <a:gd name="T31" fmla="*/ 1258 h 2386"/>
                <a:gd name="T32" fmla="*/ 57 w 2062"/>
                <a:gd name="T33" fmla="*/ 1220 h 2386"/>
                <a:gd name="T34" fmla="*/ 0 w 2062"/>
                <a:gd name="T35" fmla="*/ 1297 h 2386"/>
                <a:gd name="T36" fmla="*/ 0 w 2062"/>
                <a:gd name="T37" fmla="*/ 1373 h 2386"/>
                <a:gd name="T38" fmla="*/ 0 w 2062"/>
                <a:gd name="T39" fmla="*/ 1373 h 2386"/>
                <a:gd name="T40" fmla="*/ 0 w 2062"/>
                <a:gd name="T41" fmla="*/ 2136 h 2386"/>
                <a:gd name="T42" fmla="*/ 1011 w 2062"/>
                <a:gd name="T43" fmla="*/ 2385 h 2386"/>
                <a:gd name="T44" fmla="*/ 1927 w 2062"/>
                <a:gd name="T45" fmla="*/ 1679 h 2386"/>
                <a:gd name="T46" fmla="*/ 2061 w 2062"/>
                <a:gd name="T47" fmla="*/ 1373 h 2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62" h="2386">
                  <a:moveTo>
                    <a:pt x="2061" y="1373"/>
                  </a:moveTo>
                  <a:lnTo>
                    <a:pt x="2061" y="1373"/>
                  </a:lnTo>
                  <a:cubicBezTo>
                    <a:pt x="2023" y="267"/>
                    <a:pt x="2023" y="267"/>
                    <a:pt x="2023" y="267"/>
                  </a:cubicBezTo>
                  <a:cubicBezTo>
                    <a:pt x="2023" y="152"/>
                    <a:pt x="1947" y="95"/>
                    <a:pt x="1889" y="37"/>
                  </a:cubicBezTo>
                  <a:cubicBezTo>
                    <a:pt x="1832" y="0"/>
                    <a:pt x="1832" y="0"/>
                    <a:pt x="1832" y="0"/>
                  </a:cubicBezTo>
                  <a:lnTo>
                    <a:pt x="1832" y="0"/>
                  </a:lnTo>
                  <a:cubicBezTo>
                    <a:pt x="1813" y="0"/>
                    <a:pt x="1813" y="0"/>
                    <a:pt x="1813" y="0"/>
                  </a:cubicBezTo>
                  <a:cubicBezTo>
                    <a:pt x="1355" y="725"/>
                    <a:pt x="1355" y="725"/>
                    <a:pt x="1355" y="725"/>
                  </a:cubicBezTo>
                  <a:lnTo>
                    <a:pt x="1355" y="725"/>
                  </a:lnTo>
                  <a:cubicBezTo>
                    <a:pt x="1412" y="706"/>
                    <a:pt x="1412" y="706"/>
                    <a:pt x="1412" y="706"/>
                  </a:cubicBezTo>
                  <a:lnTo>
                    <a:pt x="1412" y="706"/>
                  </a:lnTo>
                  <a:cubicBezTo>
                    <a:pt x="1412" y="706"/>
                    <a:pt x="1450" y="896"/>
                    <a:pt x="1469" y="992"/>
                  </a:cubicBezTo>
                  <a:cubicBezTo>
                    <a:pt x="1336" y="1297"/>
                    <a:pt x="1126" y="1354"/>
                    <a:pt x="954" y="1335"/>
                  </a:cubicBezTo>
                  <a:cubicBezTo>
                    <a:pt x="915" y="1392"/>
                    <a:pt x="915" y="1392"/>
                    <a:pt x="915" y="1392"/>
                  </a:cubicBezTo>
                  <a:cubicBezTo>
                    <a:pt x="726" y="1297"/>
                    <a:pt x="726" y="1297"/>
                    <a:pt x="726" y="1297"/>
                  </a:cubicBezTo>
                  <a:cubicBezTo>
                    <a:pt x="726" y="1297"/>
                    <a:pt x="344" y="1258"/>
                    <a:pt x="324" y="1258"/>
                  </a:cubicBezTo>
                  <a:lnTo>
                    <a:pt x="57" y="1220"/>
                  </a:lnTo>
                  <a:cubicBezTo>
                    <a:pt x="0" y="1297"/>
                    <a:pt x="0" y="1297"/>
                    <a:pt x="0" y="1297"/>
                  </a:cubicBezTo>
                  <a:cubicBezTo>
                    <a:pt x="0" y="1373"/>
                    <a:pt x="0" y="1373"/>
                    <a:pt x="0" y="1373"/>
                  </a:cubicBezTo>
                  <a:lnTo>
                    <a:pt x="0" y="1373"/>
                  </a:lnTo>
                  <a:cubicBezTo>
                    <a:pt x="0" y="2136"/>
                    <a:pt x="0" y="2136"/>
                    <a:pt x="0" y="2136"/>
                  </a:cubicBezTo>
                  <a:cubicBezTo>
                    <a:pt x="1011" y="2385"/>
                    <a:pt x="1011" y="2385"/>
                    <a:pt x="1011" y="2385"/>
                  </a:cubicBezTo>
                  <a:cubicBezTo>
                    <a:pt x="1927" y="1679"/>
                    <a:pt x="1927" y="1679"/>
                    <a:pt x="1927" y="1679"/>
                  </a:cubicBezTo>
                  <a:cubicBezTo>
                    <a:pt x="2061" y="1564"/>
                    <a:pt x="2061" y="1373"/>
                    <a:pt x="2061" y="1373"/>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0" name="Freeform 249"/>
            <p:cNvSpPr>
              <a:spLocks noChangeArrowheads="1"/>
            </p:cNvSpPr>
            <p:nvPr/>
          </p:nvSpPr>
          <p:spPr bwMode="auto">
            <a:xfrm rot="16200000">
              <a:off x="9073491" y="2639241"/>
              <a:ext cx="1479056" cy="1813315"/>
            </a:xfrm>
            <a:custGeom>
              <a:avLst/>
              <a:gdLst>
                <a:gd name="T0" fmla="*/ 2538 w 5078"/>
                <a:gd name="T1" fmla="*/ 0 h 4849"/>
                <a:gd name="T2" fmla="*/ 3320 w 5078"/>
                <a:gd name="T3" fmla="*/ 1604 h 4849"/>
                <a:gd name="T4" fmla="*/ 5077 w 5078"/>
                <a:gd name="T5" fmla="*/ 1852 h 4849"/>
                <a:gd name="T6" fmla="*/ 3817 w 5078"/>
                <a:gd name="T7" fmla="*/ 3093 h 4849"/>
                <a:gd name="T8" fmla="*/ 4104 w 5078"/>
                <a:gd name="T9" fmla="*/ 4848 h 4849"/>
                <a:gd name="T10" fmla="*/ 2538 w 5078"/>
                <a:gd name="T11" fmla="*/ 4009 h 4849"/>
                <a:gd name="T12" fmla="*/ 973 w 5078"/>
                <a:gd name="T13" fmla="*/ 4848 h 4849"/>
                <a:gd name="T14" fmla="*/ 1279 w 5078"/>
                <a:gd name="T15" fmla="*/ 3093 h 4849"/>
                <a:gd name="T16" fmla="*/ 0 w 5078"/>
                <a:gd name="T17" fmla="*/ 1852 h 4849"/>
                <a:gd name="T18" fmla="*/ 1756 w 5078"/>
                <a:gd name="T19" fmla="*/ 1604 h 4849"/>
                <a:gd name="T20" fmla="*/ 2538 w 5078"/>
                <a:gd name="T21" fmla="*/ 0 h 4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78" h="4849">
                  <a:moveTo>
                    <a:pt x="2538" y="0"/>
                  </a:moveTo>
                  <a:lnTo>
                    <a:pt x="3320" y="1604"/>
                  </a:lnTo>
                  <a:lnTo>
                    <a:pt x="5077" y="1852"/>
                  </a:lnTo>
                  <a:lnTo>
                    <a:pt x="3817" y="3093"/>
                  </a:lnTo>
                  <a:lnTo>
                    <a:pt x="4104" y="4848"/>
                  </a:lnTo>
                  <a:lnTo>
                    <a:pt x="2538" y="4009"/>
                  </a:lnTo>
                  <a:lnTo>
                    <a:pt x="973" y="4848"/>
                  </a:lnTo>
                  <a:lnTo>
                    <a:pt x="1279" y="3093"/>
                  </a:lnTo>
                  <a:lnTo>
                    <a:pt x="0" y="1852"/>
                  </a:lnTo>
                  <a:lnTo>
                    <a:pt x="1756" y="1604"/>
                  </a:lnTo>
                  <a:lnTo>
                    <a:pt x="2538" y="0"/>
                  </a:lnTo>
                </a:path>
              </a:pathLst>
            </a:custGeom>
            <a:solidFill>
              <a:schemeClr val="bg1">
                <a:lumMod val="85000"/>
              </a:schemeClr>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1" name="Freeform 250"/>
            <p:cNvSpPr>
              <a:spLocks noChangeArrowheads="1"/>
            </p:cNvSpPr>
            <p:nvPr/>
          </p:nvSpPr>
          <p:spPr bwMode="auto">
            <a:xfrm rot="16200000">
              <a:off x="10288301" y="3339111"/>
              <a:ext cx="305569" cy="685763"/>
            </a:xfrm>
            <a:custGeom>
              <a:avLst/>
              <a:gdLst>
                <a:gd name="T0" fmla="*/ 992 w 1050"/>
                <a:gd name="T1" fmla="*/ 1812 h 1833"/>
                <a:gd name="T2" fmla="*/ 992 w 1050"/>
                <a:gd name="T3" fmla="*/ 1812 h 1833"/>
                <a:gd name="T4" fmla="*/ 1049 w 1050"/>
                <a:gd name="T5" fmla="*/ 1717 h 1833"/>
                <a:gd name="T6" fmla="*/ 649 w 1050"/>
                <a:gd name="T7" fmla="*/ 1298 h 1833"/>
                <a:gd name="T8" fmla="*/ 649 w 1050"/>
                <a:gd name="T9" fmla="*/ 1298 h 1833"/>
                <a:gd name="T10" fmla="*/ 878 w 1050"/>
                <a:gd name="T11" fmla="*/ 343 h 1833"/>
                <a:gd name="T12" fmla="*/ 687 w 1050"/>
                <a:gd name="T13" fmla="*/ 38 h 1833"/>
                <a:gd name="T14" fmla="*/ 363 w 1050"/>
                <a:gd name="T15" fmla="*/ 229 h 1833"/>
                <a:gd name="T16" fmla="*/ 0 w 1050"/>
                <a:gd name="T17" fmla="*/ 1679 h 1833"/>
                <a:gd name="T18" fmla="*/ 516 w 1050"/>
                <a:gd name="T19" fmla="*/ 1812 h 1833"/>
                <a:gd name="T20" fmla="*/ 535 w 1050"/>
                <a:gd name="T21" fmla="*/ 1774 h 1833"/>
                <a:gd name="T22" fmla="*/ 801 w 1050"/>
                <a:gd name="T23" fmla="*/ 1832 h 1833"/>
                <a:gd name="T24" fmla="*/ 992 w 1050"/>
                <a:gd name="T25" fmla="*/ 1812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0" h="1833">
                  <a:moveTo>
                    <a:pt x="992" y="1812"/>
                  </a:moveTo>
                  <a:lnTo>
                    <a:pt x="992" y="1812"/>
                  </a:lnTo>
                  <a:cubicBezTo>
                    <a:pt x="1049" y="1717"/>
                    <a:pt x="1049" y="1717"/>
                    <a:pt x="1049" y="1717"/>
                  </a:cubicBezTo>
                  <a:cubicBezTo>
                    <a:pt x="649" y="1698"/>
                    <a:pt x="649" y="1298"/>
                    <a:pt x="649" y="1298"/>
                  </a:cubicBezTo>
                  <a:lnTo>
                    <a:pt x="649" y="1298"/>
                  </a:lnTo>
                  <a:cubicBezTo>
                    <a:pt x="878" y="343"/>
                    <a:pt x="878" y="343"/>
                    <a:pt x="878" y="343"/>
                  </a:cubicBezTo>
                  <a:cubicBezTo>
                    <a:pt x="915" y="209"/>
                    <a:pt x="839" y="57"/>
                    <a:pt x="687" y="38"/>
                  </a:cubicBezTo>
                  <a:cubicBezTo>
                    <a:pt x="553" y="0"/>
                    <a:pt x="401" y="76"/>
                    <a:pt x="363" y="229"/>
                  </a:cubicBezTo>
                  <a:cubicBezTo>
                    <a:pt x="0" y="1679"/>
                    <a:pt x="0" y="1679"/>
                    <a:pt x="0" y="1679"/>
                  </a:cubicBezTo>
                  <a:cubicBezTo>
                    <a:pt x="516" y="1812"/>
                    <a:pt x="516" y="1812"/>
                    <a:pt x="516" y="1812"/>
                  </a:cubicBezTo>
                  <a:cubicBezTo>
                    <a:pt x="535" y="1774"/>
                    <a:pt x="535" y="1774"/>
                    <a:pt x="535" y="1774"/>
                  </a:cubicBezTo>
                  <a:cubicBezTo>
                    <a:pt x="649" y="1793"/>
                    <a:pt x="801" y="1832"/>
                    <a:pt x="801" y="1832"/>
                  </a:cubicBezTo>
                  <a:cubicBezTo>
                    <a:pt x="820" y="1832"/>
                    <a:pt x="992" y="1812"/>
                    <a:pt x="992" y="1812"/>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2" name="Freeform 251"/>
            <p:cNvSpPr>
              <a:spLocks noChangeArrowheads="1"/>
            </p:cNvSpPr>
            <p:nvPr/>
          </p:nvSpPr>
          <p:spPr bwMode="auto">
            <a:xfrm rot="16200000">
              <a:off x="10840418" y="3660285"/>
              <a:ext cx="78318" cy="306615"/>
            </a:xfrm>
            <a:custGeom>
              <a:avLst/>
              <a:gdLst>
                <a:gd name="T0" fmla="*/ 58 w 269"/>
                <a:gd name="T1" fmla="*/ 820 h 821"/>
                <a:gd name="T2" fmla="*/ 58 w 269"/>
                <a:gd name="T3" fmla="*/ 820 h 821"/>
                <a:gd name="T4" fmla="*/ 268 w 269"/>
                <a:gd name="T5" fmla="*/ 725 h 821"/>
                <a:gd name="T6" fmla="*/ 211 w 269"/>
                <a:gd name="T7" fmla="*/ 248 h 821"/>
                <a:gd name="T8" fmla="*/ 58 w 269"/>
                <a:gd name="T9" fmla="*/ 0 h 821"/>
                <a:gd name="T10" fmla="*/ 58 w 269"/>
                <a:gd name="T11" fmla="*/ 820 h 821"/>
              </a:gdLst>
              <a:ahLst/>
              <a:cxnLst>
                <a:cxn ang="0">
                  <a:pos x="T0" y="T1"/>
                </a:cxn>
                <a:cxn ang="0">
                  <a:pos x="T2" y="T3"/>
                </a:cxn>
                <a:cxn ang="0">
                  <a:pos x="T4" y="T5"/>
                </a:cxn>
                <a:cxn ang="0">
                  <a:pos x="T6" y="T7"/>
                </a:cxn>
                <a:cxn ang="0">
                  <a:pos x="T8" y="T9"/>
                </a:cxn>
                <a:cxn ang="0">
                  <a:pos x="T10" y="T11"/>
                </a:cxn>
              </a:cxnLst>
              <a:rect l="0" t="0" r="r" b="b"/>
              <a:pathLst>
                <a:path w="269" h="821">
                  <a:moveTo>
                    <a:pt x="58" y="820"/>
                  </a:moveTo>
                  <a:lnTo>
                    <a:pt x="58" y="820"/>
                  </a:lnTo>
                  <a:cubicBezTo>
                    <a:pt x="268" y="725"/>
                    <a:pt x="268" y="725"/>
                    <a:pt x="268" y="725"/>
                  </a:cubicBezTo>
                  <a:cubicBezTo>
                    <a:pt x="211" y="248"/>
                    <a:pt x="211" y="248"/>
                    <a:pt x="211" y="248"/>
                  </a:cubicBezTo>
                  <a:cubicBezTo>
                    <a:pt x="58" y="0"/>
                    <a:pt x="58" y="0"/>
                    <a:pt x="58" y="0"/>
                  </a:cubicBezTo>
                  <a:cubicBezTo>
                    <a:pt x="58" y="0"/>
                    <a:pt x="0" y="401"/>
                    <a:pt x="58" y="820"/>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3" name="Freeform 252"/>
            <p:cNvSpPr>
              <a:spLocks noChangeArrowheads="1"/>
            </p:cNvSpPr>
            <p:nvPr/>
          </p:nvSpPr>
          <p:spPr bwMode="auto">
            <a:xfrm rot="16200000">
              <a:off x="10140334" y="3575444"/>
              <a:ext cx="128390" cy="156604"/>
            </a:xfrm>
            <a:custGeom>
              <a:avLst/>
              <a:gdLst>
                <a:gd name="T0" fmla="*/ 172 w 439"/>
                <a:gd name="T1" fmla="*/ 382 h 421"/>
                <a:gd name="T2" fmla="*/ 172 w 439"/>
                <a:gd name="T3" fmla="*/ 382 h 421"/>
                <a:gd name="T4" fmla="*/ 38 w 439"/>
                <a:gd name="T5" fmla="*/ 153 h 421"/>
                <a:gd name="T6" fmla="*/ 286 w 439"/>
                <a:gd name="T7" fmla="*/ 38 h 421"/>
                <a:gd name="T8" fmla="*/ 400 w 439"/>
                <a:gd name="T9" fmla="*/ 286 h 421"/>
                <a:gd name="T10" fmla="*/ 172 w 439"/>
                <a:gd name="T11" fmla="*/ 382 h 421"/>
              </a:gdLst>
              <a:ahLst/>
              <a:cxnLst>
                <a:cxn ang="0">
                  <a:pos x="T0" y="T1"/>
                </a:cxn>
                <a:cxn ang="0">
                  <a:pos x="T2" y="T3"/>
                </a:cxn>
                <a:cxn ang="0">
                  <a:pos x="T4" y="T5"/>
                </a:cxn>
                <a:cxn ang="0">
                  <a:pos x="T6" y="T7"/>
                </a:cxn>
                <a:cxn ang="0">
                  <a:pos x="T8" y="T9"/>
                </a:cxn>
                <a:cxn ang="0">
                  <a:pos x="T10" y="T11"/>
                </a:cxn>
              </a:cxnLst>
              <a:rect l="0" t="0" r="r" b="b"/>
              <a:pathLst>
                <a:path w="439" h="421">
                  <a:moveTo>
                    <a:pt x="172" y="382"/>
                  </a:moveTo>
                  <a:lnTo>
                    <a:pt x="172" y="382"/>
                  </a:lnTo>
                  <a:cubicBezTo>
                    <a:pt x="57" y="362"/>
                    <a:pt x="0" y="248"/>
                    <a:pt x="38" y="153"/>
                  </a:cubicBezTo>
                  <a:cubicBezTo>
                    <a:pt x="76" y="57"/>
                    <a:pt x="172" y="0"/>
                    <a:pt x="286" y="38"/>
                  </a:cubicBezTo>
                  <a:cubicBezTo>
                    <a:pt x="381" y="76"/>
                    <a:pt x="438" y="191"/>
                    <a:pt x="400" y="286"/>
                  </a:cubicBezTo>
                  <a:cubicBezTo>
                    <a:pt x="381" y="382"/>
                    <a:pt x="267" y="420"/>
                    <a:pt x="172" y="382"/>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4" name="Freeform 253"/>
            <p:cNvSpPr>
              <a:spLocks noChangeArrowheads="1"/>
            </p:cNvSpPr>
            <p:nvPr/>
          </p:nvSpPr>
          <p:spPr bwMode="auto">
            <a:xfrm rot="16200000">
              <a:off x="10179897" y="3606591"/>
              <a:ext cx="128390" cy="107151"/>
            </a:xfrm>
            <a:custGeom>
              <a:avLst/>
              <a:gdLst>
                <a:gd name="T0" fmla="*/ 57 w 439"/>
                <a:gd name="T1" fmla="*/ 0 h 287"/>
                <a:gd name="T2" fmla="*/ 0 w 439"/>
                <a:gd name="T3" fmla="*/ 171 h 287"/>
                <a:gd name="T4" fmla="*/ 381 w 439"/>
                <a:gd name="T5" fmla="*/ 286 h 287"/>
                <a:gd name="T6" fmla="*/ 438 w 439"/>
                <a:gd name="T7" fmla="*/ 76 h 287"/>
                <a:gd name="T8" fmla="*/ 57 w 439"/>
                <a:gd name="T9" fmla="*/ 0 h 287"/>
              </a:gdLst>
              <a:ahLst/>
              <a:cxnLst>
                <a:cxn ang="0">
                  <a:pos x="T0" y="T1"/>
                </a:cxn>
                <a:cxn ang="0">
                  <a:pos x="T2" y="T3"/>
                </a:cxn>
                <a:cxn ang="0">
                  <a:pos x="T4" y="T5"/>
                </a:cxn>
                <a:cxn ang="0">
                  <a:pos x="T6" y="T7"/>
                </a:cxn>
                <a:cxn ang="0">
                  <a:pos x="T8" y="T9"/>
                </a:cxn>
              </a:cxnLst>
              <a:rect l="0" t="0" r="r" b="b"/>
              <a:pathLst>
                <a:path w="439" h="287">
                  <a:moveTo>
                    <a:pt x="57" y="0"/>
                  </a:moveTo>
                  <a:lnTo>
                    <a:pt x="0" y="171"/>
                  </a:lnTo>
                  <a:lnTo>
                    <a:pt x="381" y="286"/>
                  </a:lnTo>
                  <a:lnTo>
                    <a:pt x="438" y="76"/>
                  </a:lnTo>
                  <a:lnTo>
                    <a:pt x="57" y="0"/>
                  </a:lnTo>
                </a:path>
              </a:pathLst>
            </a:custGeom>
            <a:solidFill>
              <a:srgbClr val="EDD1C1"/>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5" name="Freeform 254"/>
            <p:cNvSpPr>
              <a:spLocks noChangeArrowheads="1"/>
            </p:cNvSpPr>
            <p:nvPr/>
          </p:nvSpPr>
          <p:spPr bwMode="auto">
            <a:xfrm rot="16200000">
              <a:off x="11340118" y="3222044"/>
              <a:ext cx="572673" cy="1131092"/>
            </a:xfrm>
            <a:custGeom>
              <a:avLst/>
              <a:gdLst>
                <a:gd name="connsiteX0" fmla="*/ 572673 w 572673"/>
                <a:gd name="connsiteY0" fmla="*/ 80208 h 848319"/>
                <a:gd name="connsiteX1" fmla="*/ 401433 w 572673"/>
                <a:gd name="connsiteY1" fmla="*/ 848319 h 848319"/>
                <a:gd name="connsiteX2" fmla="*/ 0 w 572673"/>
                <a:gd name="connsiteY2" fmla="*/ 848319 h 848319"/>
                <a:gd name="connsiteX3" fmla="*/ 189121 w 572673"/>
                <a:gd name="connsiteY3" fmla="*/ 0 h 848319"/>
              </a:gdLst>
              <a:ahLst/>
              <a:cxnLst>
                <a:cxn ang="0">
                  <a:pos x="connsiteX0" y="connsiteY0"/>
                </a:cxn>
                <a:cxn ang="0">
                  <a:pos x="connsiteX1" y="connsiteY1"/>
                </a:cxn>
                <a:cxn ang="0">
                  <a:pos x="connsiteX2" y="connsiteY2"/>
                </a:cxn>
                <a:cxn ang="0">
                  <a:pos x="connsiteX3" y="connsiteY3"/>
                </a:cxn>
              </a:cxnLst>
              <a:rect l="l" t="t" r="r" b="b"/>
              <a:pathLst>
                <a:path w="572673" h="848319">
                  <a:moveTo>
                    <a:pt x="572673" y="80208"/>
                  </a:moveTo>
                  <a:lnTo>
                    <a:pt x="401433" y="848319"/>
                  </a:lnTo>
                  <a:lnTo>
                    <a:pt x="0" y="848319"/>
                  </a:lnTo>
                  <a:lnTo>
                    <a:pt x="189121" y="0"/>
                  </a:lnTo>
                  <a:close/>
                </a:path>
              </a:pathLst>
            </a:custGeom>
            <a:solidFill>
              <a:schemeClr val="bg1">
                <a:lumMod val="65000"/>
              </a:schemeClr>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anchor="ctr">
              <a:noAutofit/>
            </a:bodyPr>
            <a:lstStyle/>
            <a:p>
              <a:pPr fontAlgn="auto">
                <a:spcBef>
                  <a:spcPts val="0"/>
                </a:spcBef>
                <a:spcAft>
                  <a:spcPts val="0"/>
                </a:spcAft>
              </a:pPr>
              <a:endParaRPr lang="en-CA" dirty="0">
                <a:solidFill>
                  <a:srgbClr val="000000"/>
                </a:solidFill>
                <a:latin typeface="Arial"/>
                <a:cs typeface="+mn-cs"/>
              </a:endParaRPr>
            </a:p>
          </p:txBody>
        </p:sp>
        <p:sp>
          <p:nvSpPr>
            <p:cNvPr id="256" name="Freeform 255"/>
            <p:cNvSpPr>
              <a:spLocks noChangeArrowheads="1"/>
            </p:cNvSpPr>
            <p:nvPr/>
          </p:nvSpPr>
          <p:spPr bwMode="auto">
            <a:xfrm rot="16200000">
              <a:off x="9567713" y="5826807"/>
              <a:ext cx="205424" cy="614879"/>
            </a:xfrm>
            <a:custGeom>
              <a:avLst/>
              <a:gdLst>
                <a:gd name="T0" fmla="*/ 439 w 707"/>
                <a:gd name="T1" fmla="*/ 1642 h 1643"/>
                <a:gd name="T2" fmla="*/ 0 w 707"/>
                <a:gd name="T3" fmla="*/ 1585 h 1643"/>
                <a:gd name="T4" fmla="*/ 286 w 707"/>
                <a:gd name="T5" fmla="*/ 0 h 1643"/>
                <a:gd name="T6" fmla="*/ 706 w 707"/>
                <a:gd name="T7" fmla="*/ 76 h 1643"/>
                <a:gd name="T8" fmla="*/ 439 w 707"/>
                <a:gd name="T9" fmla="*/ 1642 h 1643"/>
              </a:gdLst>
              <a:ahLst/>
              <a:cxnLst>
                <a:cxn ang="0">
                  <a:pos x="T0" y="T1"/>
                </a:cxn>
                <a:cxn ang="0">
                  <a:pos x="T2" y="T3"/>
                </a:cxn>
                <a:cxn ang="0">
                  <a:pos x="T4" y="T5"/>
                </a:cxn>
                <a:cxn ang="0">
                  <a:pos x="T6" y="T7"/>
                </a:cxn>
                <a:cxn ang="0">
                  <a:pos x="T8" y="T9"/>
                </a:cxn>
              </a:cxnLst>
              <a:rect l="0" t="0" r="r" b="b"/>
              <a:pathLst>
                <a:path w="707" h="1643">
                  <a:moveTo>
                    <a:pt x="439" y="1642"/>
                  </a:moveTo>
                  <a:lnTo>
                    <a:pt x="0" y="1585"/>
                  </a:lnTo>
                  <a:lnTo>
                    <a:pt x="286" y="0"/>
                  </a:lnTo>
                  <a:lnTo>
                    <a:pt x="706" y="76"/>
                  </a:lnTo>
                  <a:lnTo>
                    <a:pt x="439" y="1642"/>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7" name="Freeform 256"/>
            <p:cNvSpPr>
              <a:spLocks noChangeArrowheads="1"/>
            </p:cNvSpPr>
            <p:nvPr/>
          </p:nvSpPr>
          <p:spPr bwMode="auto">
            <a:xfrm rot="16200000">
              <a:off x="9307668" y="5996171"/>
              <a:ext cx="138661" cy="186277"/>
            </a:xfrm>
            <a:custGeom>
              <a:avLst/>
              <a:gdLst>
                <a:gd name="T0" fmla="*/ 439 w 478"/>
                <a:gd name="T1" fmla="*/ 286 h 498"/>
                <a:gd name="T2" fmla="*/ 439 w 478"/>
                <a:gd name="T3" fmla="*/ 286 h 498"/>
                <a:gd name="T4" fmla="*/ 191 w 478"/>
                <a:gd name="T5" fmla="*/ 477 h 498"/>
                <a:gd name="T6" fmla="*/ 19 w 478"/>
                <a:gd name="T7" fmla="*/ 210 h 498"/>
                <a:gd name="T8" fmla="*/ 267 w 478"/>
                <a:gd name="T9" fmla="*/ 19 h 498"/>
                <a:gd name="T10" fmla="*/ 439 w 478"/>
                <a:gd name="T11" fmla="*/ 286 h 498"/>
              </a:gdLst>
              <a:ahLst/>
              <a:cxnLst>
                <a:cxn ang="0">
                  <a:pos x="T0" y="T1"/>
                </a:cxn>
                <a:cxn ang="0">
                  <a:pos x="T2" y="T3"/>
                </a:cxn>
                <a:cxn ang="0">
                  <a:pos x="T4" y="T5"/>
                </a:cxn>
                <a:cxn ang="0">
                  <a:pos x="T6" y="T7"/>
                </a:cxn>
                <a:cxn ang="0">
                  <a:pos x="T8" y="T9"/>
                </a:cxn>
                <a:cxn ang="0">
                  <a:pos x="T10" y="T11"/>
                </a:cxn>
              </a:cxnLst>
              <a:rect l="0" t="0" r="r" b="b"/>
              <a:pathLst>
                <a:path w="478" h="498">
                  <a:moveTo>
                    <a:pt x="439" y="286"/>
                  </a:moveTo>
                  <a:lnTo>
                    <a:pt x="439" y="286"/>
                  </a:lnTo>
                  <a:cubicBezTo>
                    <a:pt x="420" y="420"/>
                    <a:pt x="306" y="497"/>
                    <a:pt x="191" y="477"/>
                  </a:cubicBezTo>
                  <a:cubicBezTo>
                    <a:pt x="77" y="458"/>
                    <a:pt x="0" y="343"/>
                    <a:pt x="19" y="210"/>
                  </a:cubicBezTo>
                  <a:cubicBezTo>
                    <a:pt x="38" y="95"/>
                    <a:pt x="153" y="0"/>
                    <a:pt x="267" y="19"/>
                  </a:cubicBezTo>
                  <a:cubicBezTo>
                    <a:pt x="382" y="38"/>
                    <a:pt x="477" y="153"/>
                    <a:pt x="439" y="286"/>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8" name="Freeform 257"/>
            <p:cNvSpPr>
              <a:spLocks noChangeArrowheads="1"/>
            </p:cNvSpPr>
            <p:nvPr/>
          </p:nvSpPr>
          <p:spPr bwMode="auto">
            <a:xfrm rot="16200000">
              <a:off x="9302286" y="6031795"/>
              <a:ext cx="106564" cy="113744"/>
            </a:xfrm>
            <a:custGeom>
              <a:avLst/>
              <a:gdLst>
                <a:gd name="T0" fmla="*/ 153 w 364"/>
                <a:gd name="T1" fmla="*/ 286 h 306"/>
                <a:gd name="T2" fmla="*/ 153 w 364"/>
                <a:gd name="T3" fmla="*/ 286 h 306"/>
                <a:gd name="T4" fmla="*/ 0 w 364"/>
                <a:gd name="T5" fmla="*/ 134 h 306"/>
                <a:gd name="T6" fmla="*/ 210 w 364"/>
                <a:gd name="T7" fmla="*/ 19 h 306"/>
                <a:gd name="T8" fmla="*/ 363 w 364"/>
                <a:gd name="T9" fmla="*/ 191 h 306"/>
                <a:gd name="T10" fmla="*/ 153 w 364"/>
                <a:gd name="T11" fmla="*/ 286 h 306"/>
              </a:gdLst>
              <a:ahLst/>
              <a:cxnLst>
                <a:cxn ang="0">
                  <a:pos x="T0" y="T1"/>
                </a:cxn>
                <a:cxn ang="0">
                  <a:pos x="T2" y="T3"/>
                </a:cxn>
                <a:cxn ang="0">
                  <a:pos x="T4" y="T5"/>
                </a:cxn>
                <a:cxn ang="0">
                  <a:pos x="T6" y="T7"/>
                </a:cxn>
                <a:cxn ang="0">
                  <a:pos x="T8" y="T9"/>
                </a:cxn>
                <a:cxn ang="0">
                  <a:pos x="T10" y="T11"/>
                </a:cxn>
              </a:cxnLst>
              <a:rect l="0" t="0" r="r" b="b"/>
              <a:pathLst>
                <a:path w="364" h="306">
                  <a:moveTo>
                    <a:pt x="153" y="286"/>
                  </a:moveTo>
                  <a:lnTo>
                    <a:pt x="153" y="286"/>
                  </a:lnTo>
                  <a:cubicBezTo>
                    <a:pt x="57" y="267"/>
                    <a:pt x="0" y="210"/>
                    <a:pt x="0" y="134"/>
                  </a:cubicBezTo>
                  <a:cubicBezTo>
                    <a:pt x="20" y="57"/>
                    <a:pt x="115" y="0"/>
                    <a:pt x="210" y="19"/>
                  </a:cubicBezTo>
                  <a:cubicBezTo>
                    <a:pt x="306" y="38"/>
                    <a:pt x="363" y="115"/>
                    <a:pt x="363" y="191"/>
                  </a:cubicBezTo>
                  <a:cubicBezTo>
                    <a:pt x="344" y="248"/>
                    <a:pt x="249" y="305"/>
                    <a:pt x="153" y="286"/>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59" name="Freeform 258"/>
            <p:cNvSpPr>
              <a:spLocks noChangeArrowheads="1"/>
            </p:cNvSpPr>
            <p:nvPr/>
          </p:nvSpPr>
          <p:spPr bwMode="auto">
            <a:xfrm rot="16200000">
              <a:off x="9575021" y="5626423"/>
              <a:ext cx="233670" cy="743460"/>
            </a:xfrm>
            <a:custGeom>
              <a:avLst/>
              <a:gdLst>
                <a:gd name="T0" fmla="*/ 477 w 803"/>
                <a:gd name="T1" fmla="*/ 1986 h 1987"/>
                <a:gd name="T2" fmla="*/ 0 w 803"/>
                <a:gd name="T3" fmla="*/ 1909 h 1987"/>
                <a:gd name="T4" fmla="*/ 324 w 803"/>
                <a:gd name="T5" fmla="*/ 0 h 1987"/>
                <a:gd name="T6" fmla="*/ 802 w 803"/>
                <a:gd name="T7" fmla="*/ 77 h 1987"/>
                <a:gd name="T8" fmla="*/ 477 w 803"/>
                <a:gd name="T9" fmla="*/ 1986 h 1987"/>
              </a:gdLst>
              <a:ahLst/>
              <a:cxnLst>
                <a:cxn ang="0">
                  <a:pos x="T0" y="T1"/>
                </a:cxn>
                <a:cxn ang="0">
                  <a:pos x="T2" y="T3"/>
                </a:cxn>
                <a:cxn ang="0">
                  <a:pos x="T4" y="T5"/>
                </a:cxn>
                <a:cxn ang="0">
                  <a:pos x="T6" y="T7"/>
                </a:cxn>
                <a:cxn ang="0">
                  <a:pos x="T8" y="T9"/>
                </a:cxn>
              </a:cxnLst>
              <a:rect l="0" t="0" r="r" b="b"/>
              <a:pathLst>
                <a:path w="803" h="1987">
                  <a:moveTo>
                    <a:pt x="477" y="1986"/>
                  </a:moveTo>
                  <a:lnTo>
                    <a:pt x="0" y="1909"/>
                  </a:lnTo>
                  <a:lnTo>
                    <a:pt x="324" y="0"/>
                  </a:lnTo>
                  <a:lnTo>
                    <a:pt x="802" y="77"/>
                  </a:lnTo>
                  <a:lnTo>
                    <a:pt x="477" y="1986"/>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0" name="Freeform 259"/>
            <p:cNvSpPr>
              <a:spLocks noChangeArrowheads="1"/>
            </p:cNvSpPr>
            <p:nvPr/>
          </p:nvSpPr>
          <p:spPr bwMode="auto">
            <a:xfrm rot="16200000">
              <a:off x="9259854" y="5849450"/>
              <a:ext cx="150217" cy="201113"/>
            </a:xfrm>
            <a:custGeom>
              <a:avLst/>
              <a:gdLst>
                <a:gd name="T0" fmla="*/ 497 w 517"/>
                <a:gd name="T1" fmla="*/ 306 h 536"/>
                <a:gd name="T2" fmla="*/ 497 w 517"/>
                <a:gd name="T3" fmla="*/ 306 h 536"/>
                <a:gd name="T4" fmla="*/ 210 w 517"/>
                <a:gd name="T5" fmla="*/ 516 h 536"/>
                <a:gd name="T6" fmla="*/ 19 w 517"/>
                <a:gd name="T7" fmla="*/ 229 h 536"/>
                <a:gd name="T8" fmla="*/ 306 w 517"/>
                <a:gd name="T9" fmla="*/ 20 h 536"/>
                <a:gd name="T10" fmla="*/ 497 w 517"/>
                <a:gd name="T11" fmla="*/ 306 h 536"/>
              </a:gdLst>
              <a:ahLst/>
              <a:cxnLst>
                <a:cxn ang="0">
                  <a:pos x="T0" y="T1"/>
                </a:cxn>
                <a:cxn ang="0">
                  <a:pos x="T2" y="T3"/>
                </a:cxn>
                <a:cxn ang="0">
                  <a:pos x="T4" y="T5"/>
                </a:cxn>
                <a:cxn ang="0">
                  <a:pos x="T6" y="T7"/>
                </a:cxn>
                <a:cxn ang="0">
                  <a:pos x="T8" y="T9"/>
                </a:cxn>
                <a:cxn ang="0">
                  <a:pos x="T10" y="T11"/>
                </a:cxn>
              </a:cxnLst>
              <a:rect l="0" t="0" r="r" b="b"/>
              <a:pathLst>
                <a:path w="517" h="536">
                  <a:moveTo>
                    <a:pt x="497" y="306"/>
                  </a:moveTo>
                  <a:lnTo>
                    <a:pt x="497" y="306"/>
                  </a:lnTo>
                  <a:cubicBezTo>
                    <a:pt x="478" y="439"/>
                    <a:pt x="344" y="535"/>
                    <a:pt x="210" y="516"/>
                  </a:cubicBezTo>
                  <a:cubicBezTo>
                    <a:pt x="77" y="477"/>
                    <a:pt x="0" y="363"/>
                    <a:pt x="19" y="229"/>
                  </a:cubicBezTo>
                  <a:cubicBezTo>
                    <a:pt x="38" y="96"/>
                    <a:pt x="172" y="0"/>
                    <a:pt x="306" y="20"/>
                  </a:cubicBezTo>
                  <a:cubicBezTo>
                    <a:pt x="439" y="58"/>
                    <a:pt x="516" y="172"/>
                    <a:pt x="497" y="306"/>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1" name="Freeform 260"/>
            <p:cNvSpPr>
              <a:spLocks noChangeArrowheads="1"/>
            </p:cNvSpPr>
            <p:nvPr/>
          </p:nvSpPr>
          <p:spPr bwMode="auto">
            <a:xfrm rot="16200000">
              <a:off x="9642806" y="5526239"/>
              <a:ext cx="211844" cy="685763"/>
            </a:xfrm>
            <a:custGeom>
              <a:avLst/>
              <a:gdLst>
                <a:gd name="T0" fmla="*/ 439 w 726"/>
                <a:gd name="T1" fmla="*/ 1833 h 1834"/>
                <a:gd name="T2" fmla="*/ 0 w 726"/>
                <a:gd name="T3" fmla="*/ 1757 h 1834"/>
                <a:gd name="T4" fmla="*/ 306 w 726"/>
                <a:gd name="T5" fmla="*/ 0 h 1834"/>
                <a:gd name="T6" fmla="*/ 725 w 726"/>
                <a:gd name="T7" fmla="*/ 77 h 1834"/>
                <a:gd name="T8" fmla="*/ 439 w 726"/>
                <a:gd name="T9" fmla="*/ 1833 h 1834"/>
              </a:gdLst>
              <a:ahLst/>
              <a:cxnLst>
                <a:cxn ang="0">
                  <a:pos x="T0" y="T1"/>
                </a:cxn>
                <a:cxn ang="0">
                  <a:pos x="T2" y="T3"/>
                </a:cxn>
                <a:cxn ang="0">
                  <a:pos x="T4" y="T5"/>
                </a:cxn>
                <a:cxn ang="0">
                  <a:pos x="T6" y="T7"/>
                </a:cxn>
                <a:cxn ang="0">
                  <a:pos x="T8" y="T9"/>
                </a:cxn>
              </a:cxnLst>
              <a:rect l="0" t="0" r="r" b="b"/>
              <a:pathLst>
                <a:path w="726" h="1834">
                  <a:moveTo>
                    <a:pt x="439" y="1833"/>
                  </a:moveTo>
                  <a:lnTo>
                    <a:pt x="0" y="1757"/>
                  </a:lnTo>
                  <a:lnTo>
                    <a:pt x="306" y="0"/>
                  </a:lnTo>
                  <a:lnTo>
                    <a:pt x="725" y="77"/>
                  </a:lnTo>
                  <a:lnTo>
                    <a:pt x="439" y="1833"/>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2" name="Freeform 261"/>
            <p:cNvSpPr>
              <a:spLocks noChangeArrowheads="1"/>
            </p:cNvSpPr>
            <p:nvPr/>
          </p:nvSpPr>
          <p:spPr bwMode="auto">
            <a:xfrm rot="16200000">
              <a:off x="9343198" y="5736450"/>
              <a:ext cx="145081" cy="178035"/>
            </a:xfrm>
            <a:custGeom>
              <a:avLst/>
              <a:gdLst>
                <a:gd name="T0" fmla="*/ 458 w 498"/>
                <a:gd name="T1" fmla="*/ 286 h 478"/>
                <a:gd name="T2" fmla="*/ 458 w 498"/>
                <a:gd name="T3" fmla="*/ 286 h 478"/>
                <a:gd name="T4" fmla="*/ 210 w 498"/>
                <a:gd name="T5" fmla="*/ 458 h 478"/>
                <a:gd name="T6" fmla="*/ 39 w 498"/>
                <a:gd name="T7" fmla="*/ 209 h 478"/>
                <a:gd name="T8" fmla="*/ 287 w 498"/>
                <a:gd name="T9" fmla="*/ 19 h 478"/>
                <a:gd name="T10" fmla="*/ 458 w 498"/>
                <a:gd name="T11" fmla="*/ 286 h 478"/>
              </a:gdLst>
              <a:ahLst/>
              <a:cxnLst>
                <a:cxn ang="0">
                  <a:pos x="T0" y="T1"/>
                </a:cxn>
                <a:cxn ang="0">
                  <a:pos x="T2" y="T3"/>
                </a:cxn>
                <a:cxn ang="0">
                  <a:pos x="T4" y="T5"/>
                </a:cxn>
                <a:cxn ang="0">
                  <a:pos x="T6" y="T7"/>
                </a:cxn>
                <a:cxn ang="0">
                  <a:pos x="T8" y="T9"/>
                </a:cxn>
                <a:cxn ang="0">
                  <a:pos x="T10" y="T11"/>
                </a:cxn>
              </a:cxnLst>
              <a:rect l="0" t="0" r="r" b="b"/>
              <a:pathLst>
                <a:path w="498" h="478">
                  <a:moveTo>
                    <a:pt x="458" y="286"/>
                  </a:moveTo>
                  <a:lnTo>
                    <a:pt x="458" y="286"/>
                  </a:lnTo>
                  <a:cubicBezTo>
                    <a:pt x="439" y="401"/>
                    <a:pt x="325" y="477"/>
                    <a:pt x="210" y="458"/>
                  </a:cubicBezTo>
                  <a:cubicBezTo>
                    <a:pt x="96" y="438"/>
                    <a:pt x="0" y="324"/>
                    <a:pt x="39" y="209"/>
                  </a:cubicBezTo>
                  <a:cubicBezTo>
                    <a:pt x="58" y="76"/>
                    <a:pt x="172" y="0"/>
                    <a:pt x="287" y="19"/>
                  </a:cubicBezTo>
                  <a:cubicBezTo>
                    <a:pt x="402" y="38"/>
                    <a:pt x="497" y="152"/>
                    <a:pt x="458" y="286"/>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3" name="Freeform 262"/>
            <p:cNvSpPr>
              <a:spLocks noChangeArrowheads="1"/>
            </p:cNvSpPr>
            <p:nvPr/>
          </p:nvSpPr>
          <p:spPr bwMode="auto">
            <a:xfrm rot="16200000">
              <a:off x="9756661" y="5496694"/>
              <a:ext cx="183598" cy="529159"/>
            </a:xfrm>
            <a:custGeom>
              <a:avLst/>
              <a:gdLst>
                <a:gd name="T0" fmla="*/ 401 w 631"/>
                <a:gd name="T1" fmla="*/ 1413 h 1414"/>
                <a:gd name="T2" fmla="*/ 0 w 631"/>
                <a:gd name="T3" fmla="*/ 1355 h 1414"/>
                <a:gd name="T4" fmla="*/ 229 w 631"/>
                <a:gd name="T5" fmla="*/ 0 h 1414"/>
                <a:gd name="T6" fmla="*/ 630 w 631"/>
                <a:gd name="T7" fmla="*/ 76 h 1414"/>
                <a:gd name="T8" fmla="*/ 401 w 631"/>
                <a:gd name="T9" fmla="*/ 1413 h 1414"/>
              </a:gdLst>
              <a:ahLst/>
              <a:cxnLst>
                <a:cxn ang="0">
                  <a:pos x="T0" y="T1"/>
                </a:cxn>
                <a:cxn ang="0">
                  <a:pos x="T2" y="T3"/>
                </a:cxn>
                <a:cxn ang="0">
                  <a:pos x="T4" y="T5"/>
                </a:cxn>
                <a:cxn ang="0">
                  <a:pos x="T6" y="T7"/>
                </a:cxn>
                <a:cxn ang="0">
                  <a:pos x="T8" y="T9"/>
                </a:cxn>
              </a:cxnLst>
              <a:rect l="0" t="0" r="r" b="b"/>
              <a:pathLst>
                <a:path w="631" h="1414">
                  <a:moveTo>
                    <a:pt x="401" y="1413"/>
                  </a:moveTo>
                  <a:lnTo>
                    <a:pt x="0" y="1355"/>
                  </a:lnTo>
                  <a:lnTo>
                    <a:pt x="229" y="0"/>
                  </a:lnTo>
                  <a:lnTo>
                    <a:pt x="630" y="76"/>
                  </a:lnTo>
                  <a:lnTo>
                    <a:pt x="401" y="1413"/>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4" name="Freeform 263"/>
            <p:cNvSpPr>
              <a:spLocks noChangeArrowheads="1"/>
            </p:cNvSpPr>
            <p:nvPr/>
          </p:nvSpPr>
          <p:spPr bwMode="auto">
            <a:xfrm rot="16200000">
              <a:off x="9533698" y="5650231"/>
              <a:ext cx="128390" cy="156604"/>
            </a:xfrm>
            <a:custGeom>
              <a:avLst/>
              <a:gdLst>
                <a:gd name="T0" fmla="*/ 420 w 440"/>
                <a:gd name="T1" fmla="*/ 248 h 421"/>
                <a:gd name="T2" fmla="*/ 420 w 440"/>
                <a:gd name="T3" fmla="*/ 248 h 421"/>
                <a:gd name="T4" fmla="*/ 191 w 440"/>
                <a:gd name="T5" fmla="*/ 401 h 421"/>
                <a:gd name="T6" fmla="*/ 19 w 440"/>
                <a:gd name="T7" fmla="*/ 172 h 421"/>
                <a:gd name="T8" fmla="*/ 248 w 440"/>
                <a:gd name="T9" fmla="*/ 19 h 421"/>
                <a:gd name="T10" fmla="*/ 420 w 440"/>
                <a:gd name="T11" fmla="*/ 248 h 421"/>
              </a:gdLst>
              <a:ahLst/>
              <a:cxnLst>
                <a:cxn ang="0">
                  <a:pos x="T0" y="T1"/>
                </a:cxn>
                <a:cxn ang="0">
                  <a:pos x="T2" y="T3"/>
                </a:cxn>
                <a:cxn ang="0">
                  <a:pos x="T4" y="T5"/>
                </a:cxn>
                <a:cxn ang="0">
                  <a:pos x="T6" y="T7"/>
                </a:cxn>
                <a:cxn ang="0">
                  <a:pos x="T8" y="T9"/>
                </a:cxn>
                <a:cxn ang="0">
                  <a:pos x="T10" y="T11"/>
                </a:cxn>
              </a:cxnLst>
              <a:rect l="0" t="0" r="r" b="b"/>
              <a:pathLst>
                <a:path w="440" h="421">
                  <a:moveTo>
                    <a:pt x="420" y="248"/>
                  </a:moveTo>
                  <a:lnTo>
                    <a:pt x="420" y="248"/>
                  </a:lnTo>
                  <a:cubicBezTo>
                    <a:pt x="401" y="344"/>
                    <a:pt x="306" y="420"/>
                    <a:pt x="191" y="401"/>
                  </a:cubicBezTo>
                  <a:cubicBezTo>
                    <a:pt x="76" y="382"/>
                    <a:pt x="0" y="286"/>
                    <a:pt x="19" y="172"/>
                  </a:cubicBezTo>
                  <a:cubicBezTo>
                    <a:pt x="39" y="57"/>
                    <a:pt x="153" y="0"/>
                    <a:pt x="248" y="19"/>
                  </a:cubicBezTo>
                  <a:cubicBezTo>
                    <a:pt x="363" y="38"/>
                    <a:pt x="439" y="134"/>
                    <a:pt x="420" y="248"/>
                  </a:cubicBez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5" name="Freeform 264"/>
            <p:cNvSpPr>
              <a:spLocks noChangeArrowheads="1"/>
            </p:cNvSpPr>
            <p:nvPr/>
          </p:nvSpPr>
          <p:spPr bwMode="auto">
            <a:xfrm rot="16200000">
              <a:off x="9904294" y="6200050"/>
              <a:ext cx="44937" cy="72532"/>
            </a:xfrm>
            <a:custGeom>
              <a:avLst/>
              <a:gdLst>
                <a:gd name="T0" fmla="*/ 77 w 154"/>
                <a:gd name="T1" fmla="*/ 0 h 192"/>
                <a:gd name="T2" fmla="*/ 153 w 154"/>
                <a:gd name="T3" fmla="*/ 172 h 192"/>
                <a:gd name="T4" fmla="*/ 77 w 154"/>
                <a:gd name="T5" fmla="*/ 191 h 192"/>
                <a:gd name="T6" fmla="*/ 0 w 154"/>
                <a:gd name="T7" fmla="*/ 172 h 192"/>
                <a:gd name="T8" fmla="*/ 0 w 154"/>
                <a:gd name="T9" fmla="*/ 95 h 192"/>
                <a:gd name="T10" fmla="*/ 77 w 154"/>
                <a:gd name="T11" fmla="*/ 0 h 192"/>
              </a:gdLst>
              <a:ahLst/>
              <a:cxnLst>
                <a:cxn ang="0">
                  <a:pos x="T0" y="T1"/>
                </a:cxn>
                <a:cxn ang="0">
                  <a:pos x="T2" y="T3"/>
                </a:cxn>
                <a:cxn ang="0">
                  <a:pos x="T4" y="T5"/>
                </a:cxn>
                <a:cxn ang="0">
                  <a:pos x="T6" y="T7"/>
                </a:cxn>
                <a:cxn ang="0">
                  <a:pos x="T8" y="T9"/>
                </a:cxn>
                <a:cxn ang="0">
                  <a:pos x="T10" y="T11"/>
                </a:cxn>
              </a:cxnLst>
              <a:rect l="0" t="0" r="r" b="b"/>
              <a:pathLst>
                <a:path w="154" h="192">
                  <a:moveTo>
                    <a:pt x="77" y="0"/>
                  </a:moveTo>
                  <a:lnTo>
                    <a:pt x="153" y="172"/>
                  </a:lnTo>
                  <a:lnTo>
                    <a:pt x="77" y="191"/>
                  </a:lnTo>
                  <a:lnTo>
                    <a:pt x="0" y="172"/>
                  </a:lnTo>
                  <a:lnTo>
                    <a:pt x="0" y="95"/>
                  </a:lnTo>
                  <a:lnTo>
                    <a:pt x="77"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6" name="Freeform 265"/>
            <p:cNvSpPr>
              <a:spLocks noChangeArrowheads="1"/>
            </p:cNvSpPr>
            <p:nvPr/>
          </p:nvSpPr>
          <p:spPr bwMode="auto">
            <a:xfrm rot="16200000">
              <a:off x="9879576" y="6041821"/>
              <a:ext cx="166907" cy="557183"/>
            </a:xfrm>
            <a:custGeom>
              <a:avLst/>
              <a:gdLst>
                <a:gd name="T0" fmla="*/ 95 w 574"/>
                <a:gd name="T1" fmla="*/ 458 h 1491"/>
                <a:gd name="T2" fmla="*/ 95 w 574"/>
                <a:gd name="T3" fmla="*/ 458 h 1491"/>
                <a:gd name="T4" fmla="*/ 0 w 574"/>
                <a:gd name="T5" fmla="*/ 210 h 1491"/>
                <a:gd name="T6" fmla="*/ 172 w 574"/>
                <a:gd name="T7" fmla="*/ 19 h 1491"/>
                <a:gd name="T8" fmla="*/ 420 w 574"/>
                <a:gd name="T9" fmla="*/ 172 h 1491"/>
                <a:gd name="T10" fmla="*/ 573 w 574"/>
                <a:gd name="T11" fmla="*/ 573 h 1491"/>
                <a:gd name="T12" fmla="*/ 458 w 574"/>
                <a:gd name="T13" fmla="*/ 1490 h 1491"/>
                <a:gd name="T14" fmla="*/ 95 w 574"/>
                <a:gd name="T15" fmla="*/ 458 h 14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1491">
                  <a:moveTo>
                    <a:pt x="95" y="458"/>
                  </a:moveTo>
                  <a:lnTo>
                    <a:pt x="95" y="458"/>
                  </a:lnTo>
                  <a:cubicBezTo>
                    <a:pt x="0" y="210"/>
                    <a:pt x="0" y="210"/>
                    <a:pt x="0" y="210"/>
                  </a:cubicBezTo>
                  <a:cubicBezTo>
                    <a:pt x="0" y="210"/>
                    <a:pt x="0" y="76"/>
                    <a:pt x="172" y="19"/>
                  </a:cubicBezTo>
                  <a:cubicBezTo>
                    <a:pt x="172" y="19"/>
                    <a:pt x="325" y="0"/>
                    <a:pt x="420" y="172"/>
                  </a:cubicBezTo>
                  <a:cubicBezTo>
                    <a:pt x="573" y="573"/>
                    <a:pt x="573" y="573"/>
                    <a:pt x="573" y="573"/>
                  </a:cubicBezTo>
                  <a:cubicBezTo>
                    <a:pt x="458" y="1490"/>
                    <a:pt x="458" y="1490"/>
                    <a:pt x="458" y="1490"/>
                  </a:cubicBezTo>
                  <a:lnTo>
                    <a:pt x="95" y="458"/>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7" name="Freeform 266"/>
            <p:cNvSpPr>
              <a:spLocks noChangeArrowheads="1"/>
            </p:cNvSpPr>
            <p:nvPr/>
          </p:nvSpPr>
          <p:spPr bwMode="auto">
            <a:xfrm rot="16200000">
              <a:off x="9754087" y="6283924"/>
              <a:ext cx="66763" cy="150011"/>
            </a:xfrm>
            <a:custGeom>
              <a:avLst/>
              <a:gdLst>
                <a:gd name="T0" fmla="*/ 0 w 230"/>
                <a:gd name="T1" fmla="*/ 134 h 402"/>
                <a:gd name="T2" fmla="*/ 0 w 230"/>
                <a:gd name="T3" fmla="*/ 134 h 402"/>
                <a:gd name="T4" fmla="*/ 95 w 230"/>
                <a:gd name="T5" fmla="*/ 19 h 402"/>
                <a:gd name="T6" fmla="*/ 229 w 230"/>
                <a:gd name="T7" fmla="*/ 268 h 402"/>
                <a:gd name="T8" fmla="*/ 115 w 230"/>
                <a:gd name="T9" fmla="*/ 401 h 402"/>
                <a:gd name="T10" fmla="*/ 76 w 230"/>
                <a:gd name="T11" fmla="*/ 401 h 402"/>
                <a:gd name="T12" fmla="*/ 0 w 230"/>
                <a:gd name="T13" fmla="*/ 134 h 402"/>
              </a:gdLst>
              <a:ahLst/>
              <a:cxnLst>
                <a:cxn ang="0">
                  <a:pos x="T0" y="T1"/>
                </a:cxn>
                <a:cxn ang="0">
                  <a:pos x="T2" y="T3"/>
                </a:cxn>
                <a:cxn ang="0">
                  <a:pos x="T4" y="T5"/>
                </a:cxn>
                <a:cxn ang="0">
                  <a:pos x="T6" y="T7"/>
                </a:cxn>
                <a:cxn ang="0">
                  <a:pos x="T8" y="T9"/>
                </a:cxn>
                <a:cxn ang="0">
                  <a:pos x="T10" y="T11"/>
                </a:cxn>
                <a:cxn ang="0">
                  <a:pos x="T12" y="T13"/>
                </a:cxn>
              </a:cxnLst>
              <a:rect l="0" t="0" r="r" b="b"/>
              <a:pathLst>
                <a:path w="230" h="402">
                  <a:moveTo>
                    <a:pt x="0" y="134"/>
                  </a:moveTo>
                  <a:lnTo>
                    <a:pt x="0" y="134"/>
                  </a:lnTo>
                  <a:cubicBezTo>
                    <a:pt x="0" y="134"/>
                    <a:pt x="0" y="0"/>
                    <a:pt x="95" y="19"/>
                  </a:cubicBezTo>
                  <a:cubicBezTo>
                    <a:pt x="95" y="19"/>
                    <a:pt x="153" y="39"/>
                    <a:pt x="229" y="268"/>
                  </a:cubicBezTo>
                  <a:cubicBezTo>
                    <a:pt x="229" y="268"/>
                    <a:pt x="229" y="382"/>
                    <a:pt x="115" y="401"/>
                  </a:cubicBezTo>
                  <a:cubicBezTo>
                    <a:pt x="76" y="401"/>
                    <a:pt x="76" y="401"/>
                    <a:pt x="76" y="401"/>
                  </a:cubicBezTo>
                  <a:lnTo>
                    <a:pt x="0" y="134"/>
                  </a:ln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8" name="Freeform 267"/>
            <p:cNvSpPr>
              <a:spLocks noChangeArrowheads="1"/>
            </p:cNvSpPr>
            <p:nvPr/>
          </p:nvSpPr>
          <p:spPr bwMode="auto">
            <a:xfrm rot="16200000">
              <a:off x="9899358" y="5765100"/>
              <a:ext cx="567485" cy="499487"/>
            </a:xfrm>
            <a:custGeom>
              <a:avLst/>
              <a:gdLst>
                <a:gd name="T0" fmla="*/ 173 w 1949"/>
                <a:gd name="T1" fmla="*/ 0 h 1338"/>
                <a:gd name="T2" fmla="*/ 173 w 1949"/>
                <a:gd name="T3" fmla="*/ 0 h 1338"/>
                <a:gd name="T4" fmla="*/ 77 w 1949"/>
                <a:gd name="T5" fmla="*/ 573 h 1338"/>
                <a:gd name="T6" fmla="*/ 0 w 1949"/>
                <a:gd name="T7" fmla="*/ 554 h 1338"/>
                <a:gd name="T8" fmla="*/ 77 w 1949"/>
                <a:gd name="T9" fmla="*/ 707 h 1338"/>
                <a:gd name="T10" fmla="*/ 77 w 1949"/>
                <a:gd name="T11" fmla="*/ 783 h 1338"/>
                <a:gd name="T12" fmla="*/ 535 w 1949"/>
                <a:gd name="T13" fmla="*/ 1127 h 1338"/>
                <a:gd name="T14" fmla="*/ 535 w 1949"/>
                <a:gd name="T15" fmla="*/ 1127 h 1338"/>
                <a:gd name="T16" fmla="*/ 650 w 1949"/>
                <a:gd name="T17" fmla="*/ 1165 h 1338"/>
                <a:gd name="T18" fmla="*/ 1242 w 1949"/>
                <a:gd name="T19" fmla="*/ 1260 h 1338"/>
                <a:gd name="T20" fmla="*/ 1853 w 1949"/>
                <a:gd name="T21" fmla="*/ 955 h 1338"/>
                <a:gd name="T22" fmla="*/ 1853 w 1949"/>
                <a:gd name="T23" fmla="*/ 898 h 1338"/>
                <a:gd name="T24" fmla="*/ 1948 w 1949"/>
                <a:gd name="T25" fmla="*/ 306 h 1338"/>
                <a:gd name="T26" fmla="*/ 173 w 1949"/>
                <a:gd name="T27"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9" h="1338">
                  <a:moveTo>
                    <a:pt x="173" y="0"/>
                  </a:moveTo>
                  <a:lnTo>
                    <a:pt x="173" y="0"/>
                  </a:lnTo>
                  <a:cubicBezTo>
                    <a:pt x="77" y="573"/>
                    <a:pt x="77" y="573"/>
                    <a:pt x="77" y="573"/>
                  </a:cubicBezTo>
                  <a:cubicBezTo>
                    <a:pt x="0" y="554"/>
                    <a:pt x="0" y="554"/>
                    <a:pt x="0" y="554"/>
                  </a:cubicBezTo>
                  <a:cubicBezTo>
                    <a:pt x="0" y="554"/>
                    <a:pt x="39" y="611"/>
                    <a:pt x="77" y="707"/>
                  </a:cubicBezTo>
                  <a:cubicBezTo>
                    <a:pt x="77" y="783"/>
                    <a:pt x="77" y="783"/>
                    <a:pt x="77" y="783"/>
                  </a:cubicBezTo>
                  <a:cubicBezTo>
                    <a:pt x="77" y="783"/>
                    <a:pt x="134" y="1051"/>
                    <a:pt x="535" y="1127"/>
                  </a:cubicBezTo>
                  <a:lnTo>
                    <a:pt x="535" y="1127"/>
                  </a:lnTo>
                  <a:cubicBezTo>
                    <a:pt x="574" y="1146"/>
                    <a:pt x="611" y="1165"/>
                    <a:pt x="650" y="1165"/>
                  </a:cubicBezTo>
                  <a:cubicBezTo>
                    <a:pt x="1242" y="1260"/>
                    <a:pt x="1242" y="1260"/>
                    <a:pt x="1242" y="1260"/>
                  </a:cubicBezTo>
                  <a:cubicBezTo>
                    <a:pt x="1242" y="1260"/>
                    <a:pt x="1681" y="1337"/>
                    <a:pt x="1853" y="955"/>
                  </a:cubicBezTo>
                  <a:cubicBezTo>
                    <a:pt x="1853" y="898"/>
                    <a:pt x="1853" y="898"/>
                    <a:pt x="1853" y="898"/>
                  </a:cubicBezTo>
                  <a:cubicBezTo>
                    <a:pt x="1948" y="306"/>
                    <a:pt x="1948" y="306"/>
                    <a:pt x="1948" y="306"/>
                  </a:cubicBezTo>
                  <a:lnTo>
                    <a:pt x="173"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69" name="Freeform 268"/>
            <p:cNvSpPr>
              <a:spLocks noChangeArrowheads="1"/>
            </p:cNvSpPr>
            <p:nvPr/>
          </p:nvSpPr>
          <p:spPr bwMode="auto">
            <a:xfrm rot="16200000">
              <a:off x="10407291" y="5718737"/>
              <a:ext cx="400578" cy="692356"/>
            </a:xfrm>
            <a:custGeom>
              <a:avLst/>
              <a:gdLst>
                <a:gd name="T0" fmla="*/ 1088 w 1376"/>
                <a:gd name="T1" fmla="*/ 1852 h 1853"/>
                <a:gd name="T2" fmla="*/ 0 w 1376"/>
                <a:gd name="T3" fmla="*/ 1679 h 1853"/>
                <a:gd name="T4" fmla="*/ 287 w 1376"/>
                <a:gd name="T5" fmla="*/ 0 h 1853"/>
                <a:gd name="T6" fmla="*/ 1375 w 1376"/>
                <a:gd name="T7" fmla="*/ 192 h 1853"/>
                <a:gd name="T8" fmla="*/ 1088 w 1376"/>
                <a:gd name="T9" fmla="*/ 1852 h 1853"/>
              </a:gdLst>
              <a:ahLst/>
              <a:cxnLst>
                <a:cxn ang="0">
                  <a:pos x="T0" y="T1"/>
                </a:cxn>
                <a:cxn ang="0">
                  <a:pos x="T2" y="T3"/>
                </a:cxn>
                <a:cxn ang="0">
                  <a:pos x="T4" y="T5"/>
                </a:cxn>
                <a:cxn ang="0">
                  <a:pos x="T6" y="T7"/>
                </a:cxn>
                <a:cxn ang="0">
                  <a:pos x="T8" y="T9"/>
                </a:cxn>
              </a:cxnLst>
              <a:rect l="0" t="0" r="r" b="b"/>
              <a:pathLst>
                <a:path w="1376" h="1853">
                  <a:moveTo>
                    <a:pt x="1088" y="1852"/>
                  </a:moveTo>
                  <a:lnTo>
                    <a:pt x="0" y="1679"/>
                  </a:lnTo>
                  <a:lnTo>
                    <a:pt x="287" y="0"/>
                  </a:lnTo>
                  <a:lnTo>
                    <a:pt x="1375" y="192"/>
                  </a:lnTo>
                  <a:lnTo>
                    <a:pt x="1088" y="1852"/>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0" name="Freeform 269"/>
            <p:cNvSpPr>
              <a:spLocks noChangeArrowheads="1"/>
            </p:cNvSpPr>
            <p:nvPr/>
          </p:nvSpPr>
          <p:spPr bwMode="auto">
            <a:xfrm rot="16200000">
              <a:off x="9256859" y="5890566"/>
              <a:ext cx="111699" cy="113744"/>
            </a:xfrm>
            <a:custGeom>
              <a:avLst/>
              <a:gdLst>
                <a:gd name="T0" fmla="*/ 172 w 383"/>
                <a:gd name="T1" fmla="*/ 286 h 306"/>
                <a:gd name="T2" fmla="*/ 172 w 383"/>
                <a:gd name="T3" fmla="*/ 286 h 306"/>
                <a:gd name="T4" fmla="*/ 19 w 383"/>
                <a:gd name="T5" fmla="*/ 114 h 306"/>
                <a:gd name="T6" fmla="*/ 209 w 383"/>
                <a:gd name="T7" fmla="*/ 18 h 306"/>
                <a:gd name="T8" fmla="*/ 362 w 383"/>
                <a:gd name="T9" fmla="*/ 171 h 306"/>
                <a:gd name="T10" fmla="*/ 172 w 383"/>
                <a:gd name="T11" fmla="*/ 286 h 306"/>
              </a:gdLst>
              <a:ahLst/>
              <a:cxnLst>
                <a:cxn ang="0">
                  <a:pos x="T0" y="T1"/>
                </a:cxn>
                <a:cxn ang="0">
                  <a:pos x="T2" y="T3"/>
                </a:cxn>
                <a:cxn ang="0">
                  <a:pos x="T4" y="T5"/>
                </a:cxn>
                <a:cxn ang="0">
                  <a:pos x="T6" y="T7"/>
                </a:cxn>
                <a:cxn ang="0">
                  <a:pos x="T8" y="T9"/>
                </a:cxn>
                <a:cxn ang="0">
                  <a:pos x="T10" y="T11"/>
                </a:cxn>
              </a:cxnLst>
              <a:rect l="0" t="0" r="r" b="b"/>
              <a:pathLst>
                <a:path w="383" h="306">
                  <a:moveTo>
                    <a:pt x="172" y="286"/>
                  </a:moveTo>
                  <a:lnTo>
                    <a:pt x="172" y="286"/>
                  </a:lnTo>
                  <a:cubicBezTo>
                    <a:pt x="76" y="267"/>
                    <a:pt x="0" y="191"/>
                    <a:pt x="19" y="114"/>
                  </a:cubicBezTo>
                  <a:cubicBezTo>
                    <a:pt x="19" y="38"/>
                    <a:pt x="114" y="0"/>
                    <a:pt x="209" y="18"/>
                  </a:cubicBezTo>
                  <a:cubicBezTo>
                    <a:pt x="305" y="18"/>
                    <a:pt x="382" y="95"/>
                    <a:pt x="362" y="171"/>
                  </a:cubicBezTo>
                  <a:cubicBezTo>
                    <a:pt x="343" y="248"/>
                    <a:pt x="267" y="305"/>
                    <a:pt x="172" y="286"/>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1" name="Freeform 270"/>
            <p:cNvSpPr>
              <a:spLocks noChangeArrowheads="1"/>
            </p:cNvSpPr>
            <p:nvPr/>
          </p:nvSpPr>
          <p:spPr bwMode="auto">
            <a:xfrm rot="16200000">
              <a:off x="9353294" y="5764474"/>
              <a:ext cx="111700" cy="121987"/>
            </a:xfrm>
            <a:custGeom>
              <a:avLst/>
              <a:gdLst>
                <a:gd name="T0" fmla="*/ 171 w 382"/>
                <a:gd name="T1" fmla="*/ 305 h 326"/>
                <a:gd name="T2" fmla="*/ 171 w 382"/>
                <a:gd name="T3" fmla="*/ 305 h 326"/>
                <a:gd name="T4" fmla="*/ 19 w 382"/>
                <a:gd name="T5" fmla="*/ 133 h 326"/>
                <a:gd name="T6" fmla="*/ 210 w 382"/>
                <a:gd name="T7" fmla="*/ 19 h 326"/>
                <a:gd name="T8" fmla="*/ 363 w 382"/>
                <a:gd name="T9" fmla="*/ 191 h 326"/>
                <a:gd name="T10" fmla="*/ 171 w 382"/>
                <a:gd name="T11" fmla="*/ 305 h 326"/>
              </a:gdLst>
              <a:ahLst/>
              <a:cxnLst>
                <a:cxn ang="0">
                  <a:pos x="T0" y="T1"/>
                </a:cxn>
                <a:cxn ang="0">
                  <a:pos x="T2" y="T3"/>
                </a:cxn>
                <a:cxn ang="0">
                  <a:pos x="T4" y="T5"/>
                </a:cxn>
                <a:cxn ang="0">
                  <a:pos x="T6" y="T7"/>
                </a:cxn>
                <a:cxn ang="0">
                  <a:pos x="T8" y="T9"/>
                </a:cxn>
                <a:cxn ang="0">
                  <a:pos x="T10" y="T11"/>
                </a:cxn>
              </a:cxnLst>
              <a:rect l="0" t="0" r="r" b="b"/>
              <a:pathLst>
                <a:path w="382" h="326">
                  <a:moveTo>
                    <a:pt x="171" y="305"/>
                  </a:moveTo>
                  <a:lnTo>
                    <a:pt x="171" y="305"/>
                  </a:lnTo>
                  <a:cubicBezTo>
                    <a:pt x="76" y="286"/>
                    <a:pt x="0" y="210"/>
                    <a:pt x="19" y="133"/>
                  </a:cubicBezTo>
                  <a:cubicBezTo>
                    <a:pt x="38" y="57"/>
                    <a:pt x="114" y="0"/>
                    <a:pt x="210" y="19"/>
                  </a:cubicBezTo>
                  <a:cubicBezTo>
                    <a:pt x="305" y="38"/>
                    <a:pt x="381" y="114"/>
                    <a:pt x="363" y="191"/>
                  </a:cubicBezTo>
                  <a:cubicBezTo>
                    <a:pt x="363" y="267"/>
                    <a:pt x="267" y="325"/>
                    <a:pt x="171" y="305"/>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2" name="Freeform 271"/>
            <p:cNvSpPr>
              <a:spLocks noChangeArrowheads="1"/>
            </p:cNvSpPr>
            <p:nvPr/>
          </p:nvSpPr>
          <p:spPr bwMode="auto">
            <a:xfrm rot="16200000">
              <a:off x="9542242" y="5678524"/>
              <a:ext cx="89873" cy="92315"/>
            </a:xfrm>
            <a:custGeom>
              <a:avLst/>
              <a:gdLst>
                <a:gd name="T0" fmla="*/ 134 w 307"/>
                <a:gd name="T1" fmla="*/ 248 h 249"/>
                <a:gd name="T2" fmla="*/ 134 w 307"/>
                <a:gd name="T3" fmla="*/ 248 h 249"/>
                <a:gd name="T4" fmla="*/ 0 w 307"/>
                <a:gd name="T5" fmla="*/ 96 h 249"/>
                <a:gd name="T6" fmla="*/ 172 w 307"/>
                <a:gd name="T7" fmla="*/ 19 h 249"/>
                <a:gd name="T8" fmla="*/ 306 w 307"/>
                <a:gd name="T9" fmla="*/ 153 h 249"/>
                <a:gd name="T10" fmla="*/ 134 w 307"/>
                <a:gd name="T11" fmla="*/ 248 h 249"/>
              </a:gdLst>
              <a:ahLst/>
              <a:cxnLst>
                <a:cxn ang="0">
                  <a:pos x="T0" y="T1"/>
                </a:cxn>
                <a:cxn ang="0">
                  <a:pos x="T2" y="T3"/>
                </a:cxn>
                <a:cxn ang="0">
                  <a:pos x="T4" y="T5"/>
                </a:cxn>
                <a:cxn ang="0">
                  <a:pos x="T6" y="T7"/>
                </a:cxn>
                <a:cxn ang="0">
                  <a:pos x="T8" y="T9"/>
                </a:cxn>
                <a:cxn ang="0">
                  <a:pos x="T10" y="T11"/>
                </a:cxn>
              </a:cxnLst>
              <a:rect l="0" t="0" r="r" b="b"/>
              <a:pathLst>
                <a:path w="307" h="249">
                  <a:moveTo>
                    <a:pt x="134" y="248"/>
                  </a:moveTo>
                  <a:lnTo>
                    <a:pt x="134" y="248"/>
                  </a:lnTo>
                  <a:cubicBezTo>
                    <a:pt x="58" y="229"/>
                    <a:pt x="0" y="172"/>
                    <a:pt x="0" y="96"/>
                  </a:cubicBezTo>
                  <a:cubicBezTo>
                    <a:pt x="19" y="39"/>
                    <a:pt x="96" y="0"/>
                    <a:pt x="172" y="19"/>
                  </a:cubicBezTo>
                  <a:cubicBezTo>
                    <a:pt x="249" y="19"/>
                    <a:pt x="306" y="77"/>
                    <a:pt x="306" y="153"/>
                  </a:cubicBezTo>
                  <a:cubicBezTo>
                    <a:pt x="287" y="210"/>
                    <a:pt x="211" y="248"/>
                    <a:pt x="134" y="248"/>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3" name="Freeform 272"/>
            <p:cNvSpPr>
              <a:spLocks noChangeArrowheads="1"/>
            </p:cNvSpPr>
            <p:nvPr/>
          </p:nvSpPr>
          <p:spPr bwMode="auto">
            <a:xfrm rot="16200000">
              <a:off x="9659290" y="6135174"/>
              <a:ext cx="78318" cy="14836"/>
            </a:xfrm>
            <a:custGeom>
              <a:avLst/>
              <a:gdLst>
                <a:gd name="T0" fmla="*/ 267 w 268"/>
                <a:gd name="T1" fmla="*/ 38 h 39"/>
                <a:gd name="T2" fmla="*/ 267 w 268"/>
                <a:gd name="T3" fmla="*/ 38 h 39"/>
                <a:gd name="T4" fmla="*/ 229 w 268"/>
                <a:gd name="T5" fmla="*/ 20 h 39"/>
                <a:gd name="T6" fmla="*/ 133 w 268"/>
                <a:gd name="T7" fmla="*/ 0 h 39"/>
                <a:gd name="T8" fmla="*/ 38 w 268"/>
                <a:gd name="T9" fmla="*/ 0 h 39"/>
                <a:gd name="T10" fmla="*/ 0 w 268"/>
                <a:gd name="T11" fmla="*/ 0 h 39"/>
                <a:gd name="T12" fmla="*/ 38 w 268"/>
                <a:gd name="T13" fmla="*/ 0 h 39"/>
                <a:gd name="T14" fmla="*/ 133 w 268"/>
                <a:gd name="T15" fmla="*/ 20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20"/>
                  </a:cubicBezTo>
                  <a:cubicBezTo>
                    <a:pt x="209" y="20"/>
                    <a:pt x="172" y="20"/>
                    <a:pt x="133" y="0"/>
                  </a:cubicBezTo>
                  <a:cubicBezTo>
                    <a:pt x="95" y="0"/>
                    <a:pt x="57" y="0"/>
                    <a:pt x="38" y="0"/>
                  </a:cubicBezTo>
                  <a:cubicBezTo>
                    <a:pt x="19" y="0"/>
                    <a:pt x="0" y="0"/>
                    <a:pt x="0" y="0"/>
                  </a:cubicBezTo>
                  <a:cubicBezTo>
                    <a:pt x="0" y="0"/>
                    <a:pt x="0" y="0"/>
                    <a:pt x="38" y="0"/>
                  </a:cubicBezTo>
                  <a:cubicBezTo>
                    <a:pt x="57" y="20"/>
                    <a:pt x="95" y="20"/>
                    <a:pt x="133" y="20"/>
                  </a:cubicBezTo>
                  <a:cubicBezTo>
                    <a:pt x="172" y="38"/>
                    <a:pt x="190" y="38"/>
                    <a:pt x="229" y="38"/>
                  </a:cubicBezTo>
                  <a:cubicBezTo>
                    <a:pt x="248" y="38"/>
                    <a:pt x="267" y="38"/>
                    <a:pt x="267"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4" name="Freeform 273"/>
            <p:cNvSpPr>
              <a:spLocks noChangeArrowheads="1"/>
            </p:cNvSpPr>
            <p:nvPr/>
          </p:nvSpPr>
          <p:spPr bwMode="auto">
            <a:xfrm rot="16200000">
              <a:off x="9650233" y="6134531"/>
              <a:ext cx="66763" cy="14837"/>
            </a:xfrm>
            <a:custGeom>
              <a:avLst/>
              <a:gdLst>
                <a:gd name="T0" fmla="*/ 229 w 230"/>
                <a:gd name="T1" fmla="*/ 38 h 39"/>
                <a:gd name="T2" fmla="*/ 229 w 230"/>
                <a:gd name="T3" fmla="*/ 38 h 39"/>
                <a:gd name="T4" fmla="*/ 21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10" y="38"/>
                  </a:cubicBezTo>
                  <a:cubicBezTo>
                    <a:pt x="171" y="19"/>
                    <a:pt x="153" y="19"/>
                    <a:pt x="114" y="19"/>
                  </a:cubicBezTo>
                  <a:cubicBezTo>
                    <a:pt x="95" y="19"/>
                    <a:pt x="57" y="0"/>
                    <a:pt x="38" y="0"/>
                  </a:cubicBezTo>
                  <a:cubicBezTo>
                    <a:pt x="19" y="0"/>
                    <a:pt x="0" y="0"/>
                    <a:pt x="0" y="0"/>
                  </a:cubicBezTo>
                  <a:cubicBezTo>
                    <a:pt x="0" y="0"/>
                    <a:pt x="19" y="19"/>
                    <a:pt x="38" y="19"/>
                  </a:cubicBezTo>
                  <a:cubicBezTo>
                    <a:pt x="57" y="19"/>
                    <a:pt x="95" y="38"/>
                    <a:pt x="114" y="38"/>
                  </a:cubicBezTo>
                  <a:cubicBezTo>
                    <a:pt x="153" y="38"/>
                    <a:pt x="171" y="38"/>
                    <a:pt x="190" y="38"/>
                  </a:cubicBezTo>
                  <a:cubicBezTo>
                    <a:pt x="229" y="38"/>
                    <a:pt x="229" y="38"/>
                    <a:pt x="229"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5" name="Freeform 274"/>
            <p:cNvSpPr>
              <a:spLocks noChangeArrowheads="1"/>
            </p:cNvSpPr>
            <p:nvPr/>
          </p:nvSpPr>
          <p:spPr bwMode="auto">
            <a:xfrm rot="16200000">
              <a:off x="9653425" y="5995783"/>
              <a:ext cx="83454" cy="21429"/>
            </a:xfrm>
            <a:custGeom>
              <a:avLst/>
              <a:gdLst>
                <a:gd name="T0" fmla="*/ 286 w 287"/>
                <a:gd name="T1" fmla="*/ 57 h 58"/>
                <a:gd name="T2" fmla="*/ 286 w 287"/>
                <a:gd name="T3" fmla="*/ 57 h 58"/>
                <a:gd name="T4" fmla="*/ 229 w 287"/>
                <a:gd name="T5" fmla="*/ 39 h 58"/>
                <a:gd name="T6" fmla="*/ 133 w 287"/>
                <a:gd name="T7" fmla="*/ 19 h 58"/>
                <a:gd name="T8" fmla="*/ 38 w 287"/>
                <a:gd name="T9" fmla="*/ 19 h 58"/>
                <a:gd name="T10" fmla="*/ 0 w 287"/>
                <a:gd name="T11" fmla="*/ 0 h 58"/>
                <a:gd name="T12" fmla="*/ 38 w 287"/>
                <a:gd name="T13" fmla="*/ 19 h 58"/>
                <a:gd name="T14" fmla="*/ 133 w 287"/>
                <a:gd name="T15" fmla="*/ 39 h 58"/>
                <a:gd name="T16" fmla="*/ 229 w 287"/>
                <a:gd name="T17" fmla="*/ 57 h 58"/>
                <a:gd name="T18" fmla="*/ 286 w 287"/>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8">
                  <a:moveTo>
                    <a:pt x="286" y="57"/>
                  </a:moveTo>
                  <a:lnTo>
                    <a:pt x="286" y="57"/>
                  </a:lnTo>
                  <a:cubicBezTo>
                    <a:pt x="286" y="57"/>
                    <a:pt x="267" y="39"/>
                    <a:pt x="229" y="39"/>
                  </a:cubicBezTo>
                  <a:cubicBezTo>
                    <a:pt x="210" y="39"/>
                    <a:pt x="172" y="19"/>
                    <a:pt x="133" y="19"/>
                  </a:cubicBezTo>
                  <a:cubicBezTo>
                    <a:pt x="114" y="19"/>
                    <a:pt x="76" y="19"/>
                    <a:pt x="38" y="19"/>
                  </a:cubicBezTo>
                  <a:cubicBezTo>
                    <a:pt x="19" y="0"/>
                    <a:pt x="0" y="0"/>
                    <a:pt x="0" y="0"/>
                  </a:cubicBezTo>
                  <a:cubicBezTo>
                    <a:pt x="0" y="0"/>
                    <a:pt x="19" y="19"/>
                    <a:pt x="38" y="19"/>
                  </a:cubicBezTo>
                  <a:cubicBezTo>
                    <a:pt x="76" y="19"/>
                    <a:pt x="95" y="39"/>
                    <a:pt x="133" y="39"/>
                  </a:cubicBezTo>
                  <a:cubicBezTo>
                    <a:pt x="172" y="39"/>
                    <a:pt x="210" y="57"/>
                    <a:pt x="229" y="57"/>
                  </a:cubicBezTo>
                  <a:cubicBezTo>
                    <a:pt x="267" y="57"/>
                    <a:pt x="286" y="57"/>
                    <a:pt x="286" y="57"/>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6" name="Freeform 275"/>
            <p:cNvSpPr>
              <a:spLocks noChangeArrowheads="1"/>
            </p:cNvSpPr>
            <p:nvPr/>
          </p:nvSpPr>
          <p:spPr bwMode="auto">
            <a:xfrm rot="16200000">
              <a:off x="9650233" y="5995870"/>
              <a:ext cx="66763" cy="14837"/>
            </a:xfrm>
            <a:custGeom>
              <a:avLst/>
              <a:gdLst>
                <a:gd name="T0" fmla="*/ 229 w 230"/>
                <a:gd name="T1" fmla="*/ 38 h 39"/>
                <a:gd name="T2" fmla="*/ 229 w 230"/>
                <a:gd name="T3" fmla="*/ 38 h 39"/>
                <a:gd name="T4" fmla="*/ 191 w 230"/>
                <a:gd name="T5" fmla="*/ 19 h 39"/>
                <a:gd name="T6" fmla="*/ 115 w 230"/>
                <a:gd name="T7" fmla="*/ 19 h 39"/>
                <a:gd name="T8" fmla="*/ 38 w 230"/>
                <a:gd name="T9" fmla="*/ 0 h 39"/>
                <a:gd name="T10" fmla="*/ 0 w 230"/>
                <a:gd name="T11" fmla="*/ 0 h 39"/>
                <a:gd name="T12" fmla="*/ 38 w 230"/>
                <a:gd name="T13" fmla="*/ 19 h 39"/>
                <a:gd name="T14" fmla="*/ 115 w 230"/>
                <a:gd name="T15" fmla="*/ 38 h 39"/>
                <a:gd name="T16" fmla="*/ 191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10" y="38"/>
                    <a:pt x="191" y="19"/>
                  </a:cubicBezTo>
                  <a:cubicBezTo>
                    <a:pt x="172" y="19"/>
                    <a:pt x="134" y="19"/>
                    <a:pt x="115" y="19"/>
                  </a:cubicBezTo>
                  <a:cubicBezTo>
                    <a:pt x="76" y="0"/>
                    <a:pt x="57" y="0"/>
                    <a:pt x="38" y="0"/>
                  </a:cubicBezTo>
                  <a:cubicBezTo>
                    <a:pt x="19" y="0"/>
                    <a:pt x="0" y="0"/>
                    <a:pt x="0" y="0"/>
                  </a:cubicBezTo>
                  <a:cubicBezTo>
                    <a:pt x="0" y="0"/>
                    <a:pt x="19" y="19"/>
                    <a:pt x="38" y="19"/>
                  </a:cubicBezTo>
                  <a:cubicBezTo>
                    <a:pt x="57" y="19"/>
                    <a:pt x="76" y="19"/>
                    <a:pt x="115" y="38"/>
                  </a:cubicBezTo>
                  <a:cubicBezTo>
                    <a:pt x="134" y="38"/>
                    <a:pt x="172" y="38"/>
                    <a:pt x="191" y="38"/>
                  </a:cubicBezTo>
                  <a:cubicBezTo>
                    <a:pt x="210" y="38"/>
                    <a:pt x="229" y="38"/>
                    <a:pt x="229"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7" name="Freeform 276"/>
            <p:cNvSpPr>
              <a:spLocks noChangeArrowheads="1"/>
            </p:cNvSpPr>
            <p:nvPr/>
          </p:nvSpPr>
          <p:spPr bwMode="auto">
            <a:xfrm rot="16200000">
              <a:off x="9692990" y="5859135"/>
              <a:ext cx="83453" cy="14836"/>
            </a:xfrm>
            <a:custGeom>
              <a:avLst/>
              <a:gdLst>
                <a:gd name="T0" fmla="*/ 287 w 288"/>
                <a:gd name="T1" fmla="*/ 38 h 39"/>
                <a:gd name="T2" fmla="*/ 287 w 288"/>
                <a:gd name="T3" fmla="*/ 38 h 39"/>
                <a:gd name="T4" fmla="*/ 229 w 288"/>
                <a:gd name="T5" fmla="*/ 19 h 39"/>
                <a:gd name="T6" fmla="*/ 134 w 288"/>
                <a:gd name="T7" fmla="*/ 19 h 39"/>
                <a:gd name="T8" fmla="*/ 38 w 288"/>
                <a:gd name="T9" fmla="*/ 0 h 39"/>
                <a:gd name="T10" fmla="*/ 0 w 288"/>
                <a:gd name="T11" fmla="*/ 0 h 39"/>
                <a:gd name="T12" fmla="*/ 38 w 288"/>
                <a:gd name="T13" fmla="*/ 19 h 39"/>
                <a:gd name="T14" fmla="*/ 134 w 288"/>
                <a:gd name="T15" fmla="*/ 38 h 39"/>
                <a:gd name="T16" fmla="*/ 229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7" y="38"/>
                    <a:pt x="229" y="19"/>
                  </a:cubicBezTo>
                  <a:cubicBezTo>
                    <a:pt x="210" y="19"/>
                    <a:pt x="172" y="19"/>
                    <a:pt x="134" y="19"/>
                  </a:cubicBezTo>
                  <a:cubicBezTo>
                    <a:pt x="115" y="0"/>
                    <a:pt x="77" y="0"/>
                    <a:pt x="38" y="0"/>
                  </a:cubicBezTo>
                  <a:cubicBezTo>
                    <a:pt x="19" y="0"/>
                    <a:pt x="0" y="0"/>
                    <a:pt x="0" y="0"/>
                  </a:cubicBezTo>
                  <a:cubicBezTo>
                    <a:pt x="0" y="0"/>
                    <a:pt x="19" y="0"/>
                    <a:pt x="38" y="19"/>
                  </a:cubicBezTo>
                  <a:cubicBezTo>
                    <a:pt x="77" y="19"/>
                    <a:pt x="96" y="19"/>
                    <a:pt x="134" y="38"/>
                  </a:cubicBezTo>
                  <a:cubicBezTo>
                    <a:pt x="172" y="38"/>
                    <a:pt x="210" y="38"/>
                    <a:pt x="229" y="38"/>
                  </a:cubicBezTo>
                  <a:cubicBezTo>
                    <a:pt x="267" y="38"/>
                    <a:pt x="287" y="38"/>
                    <a:pt x="287"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8" name="Freeform 277"/>
            <p:cNvSpPr>
              <a:spLocks noChangeArrowheads="1"/>
            </p:cNvSpPr>
            <p:nvPr/>
          </p:nvSpPr>
          <p:spPr bwMode="auto">
            <a:xfrm rot="16200000">
              <a:off x="9693093" y="5857208"/>
              <a:ext cx="66763" cy="14837"/>
            </a:xfrm>
            <a:custGeom>
              <a:avLst/>
              <a:gdLst>
                <a:gd name="T0" fmla="*/ 229 w 230"/>
                <a:gd name="T1" fmla="*/ 39 h 40"/>
                <a:gd name="T2" fmla="*/ 229 w 230"/>
                <a:gd name="T3" fmla="*/ 39 h 40"/>
                <a:gd name="T4" fmla="*/ 191 w 230"/>
                <a:gd name="T5" fmla="*/ 20 h 40"/>
                <a:gd name="T6" fmla="*/ 115 w 230"/>
                <a:gd name="T7" fmla="*/ 0 h 40"/>
                <a:gd name="T8" fmla="*/ 39 w 230"/>
                <a:gd name="T9" fmla="*/ 0 h 40"/>
                <a:gd name="T10" fmla="*/ 0 w 230"/>
                <a:gd name="T11" fmla="*/ 0 h 40"/>
                <a:gd name="T12" fmla="*/ 39 w 230"/>
                <a:gd name="T13" fmla="*/ 0 h 40"/>
                <a:gd name="T14" fmla="*/ 115 w 230"/>
                <a:gd name="T15" fmla="*/ 20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20"/>
                    <a:pt x="191" y="20"/>
                  </a:cubicBezTo>
                  <a:cubicBezTo>
                    <a:pt x="172" y="20"/>
                    <a:pt x="134" y="0"/>
                    <a:pt x="115" y="0"/>
                  </a:cubicBezTo>
                  <a:cubicBezTo>
                    <a:pt x="77" y="0"/>
                    <a:pt x="58" y="0"/>
                    <a:pt x="39" y="0"/>
                  </a:cubicBezTo>
                  <a:cubicBezTo>
                    <a:pt x="20" y="0"/>
                    <a:pt x="0" y="0"/>
                    <a:pt x="0" y="0"/>
                  </a:cubicBezTo>
                  <a:cubicBezTo>
                    <a:pt x="0" y="0"/>
                    <a:pt x="20" y="0"/>
                    <a:pt x="39" y="0"/>
                  </a:cubicBezTo>
                  <a:cubicBezTo>
                    <a:pt x="58" y="20"/>
                    <a:pt x="77" y="20"/>
                    <a:pt x="115" y="20"/>
                  </a:cubicBezTo>
                  <a:cubicBezTo>
                    <a:pt x="134" y="20"/>
                    <a:pt x="172" y="39"/>
                    <a:pt x="191" y="39"/>
                  </a:cubicBezTo>
                  <a:cubicBezTo>
                    <a:pt x="210" y="39"/>
                    <a:pt x="229" y="39"/>
                    <a:pt x="229" y="3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79" name="Freeform 278"/>
            <p:cNvSpPr>
              <a:spLocks noChangeArrowheads="1"/>
            </p:cNvSpPr>
            <p:nvPr/>
          </p:nvSpPr>
          <p:spPr bwMode="auto">
            <a:xfrm rot="16200000">
              <a:off x="9791081" y="5749361"/>
              <a:ext cx="71899" cy="14836"/>
            </a:xfrm>
            <a:custGeom>
              <a:avLst/>
              <a:gdLst>
                <a:gd name="T0" fmla="*/ 248 w 249"/>
                <a:gd name="T1" fmla="*/ 38 h 39"/>
                <a:gd name="T2" fmla="*/ 248 w 249"/>
                <a:gd name="T3" fmla="*/ 38 h 39"/>
                <a:gd name="T4" fmla="*/ 210 w 249"/>
                <a:gd name="T5" fmla="*/ 19 h 39"/>
                <a:gd name="T6" fmla="*/ 134 w 249"/>
                <a:gd name="T7" fmla="*/ 19 h 39"/>
                <a:gd name="T8" fmla="*/ 39 w 249"/>
                <a:gd name="T9" fmla="*/ 0 h 39"/>
                <a:gd name="T10" fmla="*/ 0 w 249"/>
                <a:gd name="T11" fmla="*/ 0 h 39"/>
                <a:gd name="T12" fmla="*/ 39 w 249"/>
                <a:gd name="T13" fmla="*/ 19 h 39"/>
                <a:gd name="T14" fmla="*/ 134 w 249"/>
                <a:gd name="T15" fmla="*/ 38 h 39"/>
                <a:gd name="T16" fmla="*/ 210 w 249"/>
                <a:gd name="T17" fmla="*/ 38 h 39"/>
                <a:gd name="T18" fmla="*/ 248 w 249"/>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9">
                  <a:moveTo>
                    <a:pt x="248" y="38"/>
                  </a:moveTo>
                  <a:lnTo>
                    <a:pt x="248" y="38"/>
                  </a:lnTo>
                  <a:cubicBezTo>
                    <a:pt x="248" y="38"/>
                    <a:pt x="229" y="38"/>
                    <a:pt x="210" y="19"/>
                  </a:cubicBezTo>
                  <a:cubicBezTo>
                    <a:pt x="191" y="19"/>
                    <a:pt x="153" y="19"/>
                    <a:pt x="134" y="19"/>
                  </a:cubicBezTo>
                  <a:cubicBezTo>
                    <a:pt x="95" y="0"/>
                    <a:pt x="76" y="0"/>
                    <a:pt x="39" y="0"/>
                  </a:cubicBezTo>
                  <a:cubicBezTo>
                    <a:pt x="19" y="0"/>
                    <a:pt x="0" y="0"/>
                    <a:pt x="0" y="0"/>
                  </a:cubicBezTo>
                  <a:cubicBezTo>
                    <a:pt x="0" y="0"/>
                    <a:pt x="19" y="0"/>
                    <a:pt x="39" y="19"/>
                  </a:cubicBezTo>
                  <a:cubicBezTo>
                    <a:pt x="58" y="19"/>
                    <a:pt x="95" y="19"/>
                    <a:pt x="134" y="38"/>
                  </a:cubicBezTo>
                  <a:cubicBezTo>
                    <a:pt x="153" y="38"/>
                    <a:pt x="191" y="38"/>
                    <a:pt x="210" y="38"/>
                  </a:cubicBezTo>
                  <a:cubicBezTo>
                    <a:pt x="229" y="38"/>
                    <a:pt x="248" y="38"/>
                    <a:pt x="248"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0" name="Freeform 279"/>
            <p:cNvSpPr>
              <a:spLocks noChangeArrowheads="1"/>
            </p:cNvSpPr>
            <p:nvPr/>
          </p:nvSpPr>
          <p:spPr bwMode="auto">
            <a:xfrm rot="16200000">
              <a:off x="9789623" y="5742942"/>
              <a:ext cx="61627" cy="14836"/>
            </a:xfrm>
            <a:custGeom>
              <a:avLst/>
              <a:gdLst>
                <a:gd name="T0" fmla="*/ 209 w 210"/>
                <a:gd name="T1" fmla="*/ 38 h 39"/>
                <a:gd name="T2" fmla="*/ 209 w 210"/>
                <a:gd name="T3" fmla="*/ 38 h 39"/>
                <a:gd name="T4" fmla="*/ 171 w 210"/>
                <a:gd name="T5" fmla="*/ 19 h 39"/>
                <a:gd name="T6" fmla="*/ 95 w 210"/>
                <a:gd name="T7" fmla="*/ 0 h 39"/>
                <a:gd name="T8" fmla="*/ 37 w 210"/>
                <a:gd name="T9" fmla="*/ 0 h 39"/>
                <a:gd name="T10" fmla="*/ 0 w 210"/>
                <a:gd name="T11" fmla="*/ 0 h 39"/>
                <a:gd name="T12" fmla="*/ 19 w 210"/>
                <a:gd name="T13" fmla="*/ 19 h 39"/>
                <a:gd name="T14" fmla="*/ 95 w 210"/>
                <a:gd name="T15" fmla="*/ 19 h 39"/>
                <a:gd name="T16" fmla="*/ 171 w 210"/>
                <a:gd name="T17" fmla="*/ 38 h 39"/>
                <a:gd name="T18" fmla="*/ 209 w 21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39">
                  <a:moveTo>
                    <a:pt x="209" y="38"/>
                  </a:moveTo>
                  <a:lnTo>
                    <a:pt x="209" y="38"/>
                  </a:lnTo>
                  <a:cubicBezTo>
                    <a:pt x="209" y="38"/>
                    <a:pt x="190" y="19"/>
                    <a:pt x="171" y="19"/>
                  </a:cubicBezTo>
                  <a:cubicBezTo>
                    <a:pt x="152" y="19"/>
                    <a:pt x="133" y="19"/>
                    <a:pt x="95" y="0"/>
                  </a:cubicBezTo>
                  <a:cubicBezTo>
                    <a:pt x="76" y="0"/>
                    <a:pt x="56" y="0"/>
                    <a:pt x="37" y="0"/>
                  </a:cubicBezTo>
                  <a:cubicBezTo>
                    <a:pt x="19" y="0"/>
                    <a:pt x="0" y="0"/>
                    <a:pt x="0" y="0"/>
                  </a:cubicBezTo>
                  <a:cubicBezTo>
                    <a:pt x="0" y="0"/>
                    <a:pt x="0" y="0"/>
                    <a:pt x="19" y="19"/>
                  </a:cubicBezTo>
                  <a:cubicBezTo>
                    <a:pt x="37" y="19"/>
                    <a:pt x="76" y="19"/>
                    <a:pt x="95" y="19"/>
                  </a:cubicBezTo>
                  <a:cubicBezTo>
                    <a:pt x="114" y="19"/>
                    <a:pt x="152" y="38"/>
                    <a:pt x="171" y="38"/>
                  </a:cubicBezTo>
                  <a:cubicBezTo>
                    <a:pt x="190" y="38"/>
                    <a:pt x="209" y="38"/>
                    <a:pt x="209"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1" name="Freeform 280"/>
            <p:cNvSpPr>
              <a:spLocks noChangeArrowheads="1"/>
            </p:cNvSpPr>
            <p:nvPr/>
          </p:nvSpPr>
          <p:spPr bwMode="auto">
            <a:xfrm rot="16200000">
              <a:off x="9431802" y="6095373"/>
              <a:ext cx="78318" cy="14836"/>
            </a:xfrm>
            <a:custGeom>
              <a:avLst/>
              <a:gdLst>
                <a:gd name="T0" fmla="*/ 268 w 269"/>
                <a:gd name="T1" fmla="*/ 39 h 40"/>
                <a:gd name="T2" fmla="*/ 268 w 269"/>
                <a:gd name="T3" fmla="*/ 39 h 40"/>
                <a:gd name="T4" fmla="*/ 229 w 269"/>
                <a:gd name="T5" fmla="*/ 20 h 40"/>
                <a:gd name="T6" fmla="*/ 134 w 269"/>
                <a:gd name="T7" fmla="*/ 0 h 40"/>
                <a:gd name="T8" fmla="*/ 39 w 269"/>
                <a:gd name="T9" fmla="*/ 0 h 40"/>
                <a:gd name="T10" fmla="*/ 0 w 269"/>
                <a:gd name="T11" fmla="*/ 0 h 40"/>
                <a:gd name="T12" fmla="*/ 39 w 269"/>
                <a:gd name="T13" fmla="*/ 0 h 40"/>
                <a:gd name="T14" fmla="*/ 134 w 269"/>
                <a:gd name="T15" fmla="*/ 20 h 40"/>
                <a:gd name="T16" fmla="*/ 229 w 269"/>
                <a:gd name="T17" fmla="*/ 39 h 40"/>
                <a:gd name="T18" fmla="*/ 268 w 269"/>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40">
                  <a:moveTo>
                    <a:pt x="268" y="39"/>
                  </a:moveTo>
                  <a:lnTo>
                    <a:pt x="268" y="39"/>
                  </a:lnTo>
                  <a:cubicBezTo>
                    <a:pt x="268" y="39"/>
                    <a:pt x="249" y="20"/>
                    <a:pt x="229" y="20"/>
                  </a:cubicBezTo>
                  <a:cubicBezTo>
                    <a:pt x="210" y="20"/>
                    <a:pt x="172" y="0"/>
                    <a:pt x="134" y="0"/>
                  </a:cubicBezTo>
                  <a:cubicBezTo>
                    <a:pt x="96" y="0"/>
                    <a:pt x="57" y="0"/>
                    <a:pt x="39" y="0"/>
                  </a:cubicBezTo>
                  <a:cubicBezTo>
                    <a:pt x="20" y="0"/>
                    <a:pt x="0" y="0"/>
                    <a:pt x="0" y="0"/>
                  </a:cubicBezTo>
                  <a:cubicBezTo>
                    <a:pt x="0" y="0"/>
                    <a:pt x="0" y="0"/>
                    <a:pt x="39" y="0"/>
                  </a:cubicBezTo>
                  <a:cubicBezTo>
                    <a:pt x="57" y="20"/>
                    <a:pt x="96" y="20"/>
                    <a:pt x="134" y="20"/>
                  </a:cubicBezTo>
                  <a:cubicBezTo>
                    <a:pt x="172" y="39"/>
                    <a:pt x="191" y="39"/>
                    <a:pt x="229" y="39"/>
                  </a:cubicBezTo>
                  <a:cubicBezTo>
                    <a:pt x="249" y="39"/>
                    <a:pt x="268" y="39"/>
                    <a:pt x="268" y="3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2" name="Freeform 281"/>
            <p:cNvSpPr>
              <a:spLocks noChangeArrowheads="1"/>
            </p:cNvSpPr>
            <p:nvPr/>
          </p:nvSpPr>
          <p:spPr bwMode="auto">
            <a:xfrm rot="16200000">
              <a:off x="9422744" y="6096014"/>
              <a:ext cx="66763" cy="14837"/>
            </a:xfrm>
            <a:custGeom>
              <a:avLst/>
              <a:gdLst>
                <a:gd name="T0" fmla="*/ 229 w 230"/>
                <a:gd name="T1" fmla="*/ 38 h 39"/>
                <a:gd name="T2" fmla="*/ 229 w 230"/>
                <a:gd name="T3" fmla="*/ 38 h 39"/>
                <a:gd name="T4" fmla="*/ 209 w 230"/>
                <a:gd name="T5" fmla="*/ 38 h 39"/>
                <a:gd name="T6" fmla="*/ 114 w 230"/>
                <a:gd name="T7" fmla="*/ 19 h 39"/>
                <a:gd name="T8" fmla="*/ 37 w 230"/>
                <a:gd name="T9" fmla="*/ 0 h 39"/>
                <a:gd name="T10" fmla="*/ 0 w 230"/>
                <a:gd name="T11" fmla="*/ 0 h 39"/>
                <a:gd name="T12" fmla="*/ 37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29" y="38"/>
                    <a:pt x="209" y="38"/>
                  </a:cubicBezTo>
                  <a:cubicBezTo>
                    <a:pt x="171" y="19"/>
                    <a:pt x="152" y="19"/>
                    <a:pt x="114" y="19"/>
                  </a:cubicBezTo>
                  <a:cubicBezTo>
                    <a:pt x="95" y="19"/>
                    <a:pt x="56" y="0"/>
                    <a:pt x="37" y="0"/>
                  </a:cubicBezTo>
                  <a:cubicBezTo>
                    <a:pt x="19" y="0"/>
                    <a:pt x="0" y="0"/>
                    <a:pt x="0" y="0"/>
                  </a:cubicBezTo>
                  <a:cubicBezTo>
                    <a:pt x="0" y="0"/>
                    <a:pt x="19" y="19"/>
                    <a:pt x="37" y="19"/>
                  </a:cubicBezTo>
                  <a:cubicBezTo>
                    <a:pt x="56" y="19"/>
                    <a:pt x="95" y="38"/>
                    <a:pt x="114" y="38"/>
                  </a:cubicBezTo>
                  <a:cubicBezTo>
                    <a:pt x="152" y="38"/>
                    <a:pt x="171" y="38"/>
                    <a:pt x="190" y="38"/>
                  </a:cubicBezTo>
                  <a:cubicBezTo>
                    <a:pt x="229" y="38"/>
                    <a:pt x="229" y="38"/>
                    <a:pt x="229"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3" name="Freeform 282"/>
            <p:cNvSpPr>
              <a:spLocks noChangeArrowheads="1"/>
            </p:cNvSpPr>
            <p:nvPr/>
          </p:nvSpPr>
          <p:spPr bwMode="auto">
            <a:xfrm rot="16200000">
              <a:off x="9399561" y="5965699"/>
              <a:ext cx="83454" cy="14836"/>
            </a:xfrm>
            <a:custGeom>
              <a:avLst/>
              <a:gdLst>
                <a:gd name="T0" fmla="*/ 287 w 288"/>
                <a:gd name="T1" fmla="*/ 38 h 39"/>
                <a:gd name="T2" fmla="*/ 287 w 288"/>
                <a:gd name="T3" fmla="*/ 38 h 39"/>
                <a:gd name="T4" fmla="*/ 248 w 288"/>
                <a:gd name="T5" fmla="*/ 19 h 39"/>
                <a:gd name="T6" fmla="*/ 153 w 288"/>
                <a:gd name="T7" fmla="*/ 0 h 39"/>
                <a:gd name="T8" fmla="*/ 58 w 288"/>
                <a:gd name="T9" fmla="*/ 0 h 39"/>
                <a:gd name="T10" fmla="*/ 0 w 288"/>
                <a:gd name="T11" fmla="*/ 0 h 39"/>
                <a:gd name="T12" fmla="*/ 58 w 288"/>
                <a:gd name="T13" fmla="*/ 0 h 39"/>
                <a:gd name="T14" fmla="*/ 153 w 288"/>
                <a:gd name="T15" fmla="*/ 19 h 39"/>
                <a:gd name="T16" fmla="*/ 248 w 288"/>
                <a:gd name="T17" fmla="*/ 38 h 39"/>
                <a:gd name="T18" fmla="*/ 287 w 28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39">
                  <a:moveTo>
                    <a:pt x="287" y="38"/>
                  </a:moveTo>
                  <a:lnTo>
                    <a:pt x="287" y="38"/>
                  </a:lnTo>
                  <a:cubicBezTo>
                    <a:pt x="287" y="38"/>
                    <a:pt x="268" y="19"/>
                    <a:pt x="248" y="19"/>
                  </a:cubicBezTo>
                  <a:cubicBezTo>
                    <a:pt x="211" y="19"/>
                    <a:pt x="172" y="0"/>
                    <a:pt x="153" y="0"/>
                  </a:cubicBezTo>
                  <a:cubicBezTo>
                    <a:pt x="115" y="0"/>
                    <a:pt x="77" y="0"/>
                    <a:pt x="58" y="0"/>
                  </a:cubicBezTo>
                  <a:cubicBezTo>
                    <a:pt x="19" y="0"/>
                    <a:pt x="0" y="0"/>
                    <a:pt x="0" y="0"/>
                  </a:cubicBezTo>
                  <a:cubicBezTo>
                    <a:pt x="0" y="0"/>
                    <a:pt x="19" y="0"/>
                    <a:pt x="58" y="0"/>
                  </a:cubicBezTo>
                  <a:cubicBezTo>
                    <a:pt x="77" y="19"/>
                    <a:pt x="115" y="19"/>
                    <a:pt x="153" y="19"/>
                  </a:cubicBezTo>
                  <a:cubicBezTo>
                    <a:pt x="172" y="19"/>
                    <a:pt x="211" y="38"/>
                    <a:pt x="248" y="38"/>
                  </a:cubicBezTo>
                  <a:cubicBezTo>
                    <a:pt x="268" y="38"/>
                    <a:pt x="287" y="38"/>
                    <a:pt x="287"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4" name="Freeform 283"/>
            <p:cNvSpPr>
              <a:spLocks noChangeArrowheads="1"/>
            </p:cNvSpPr>
            <p:nvPr/>
          </p:nvSpPr>
          <p:spPr bwMode="auto">
            <a:xfrm rot="16200000">
              <a:off x="9394720" y="5962489"/>
              <a:ext cx="66763" cy="14836"/>
            </a:xfrm>
            <a:custGeom>
              <a:avLst/>
              <a:gdLst>
                <a:gd name="T0" fmla="*/ 229 w 230"/>
                <a:gd name="T1" fmla="*/ 38 h 39"/>
                <a:gd name="T2" fmla="*/ 229 w 230"/>
                <a:gd name="T3" fmla="*/ 38 h 39"/>
                <a:gd name="T4" fmla="*/ 190 w 230"/>
                <a:gd name="T5" fmla="*/ 38 h 39"/>
                <a:gd name="T6" fmla="*/ 114 w 230"/>
                <a:gd name="T7" fmla="*/ 19 h 39"/>
                <a:gd name="T8" fmla="*/ 38 w 230"/>
                <a:gd name="T9" fmla="*/ 0 h 39"/>
                <a:gd name="T10" fmla="*/ 0 w 230"/>
                <a:gd name="T11" fmla="*/ 0 h 39"/>
                <a:gd name="T12" fmla="*/ 38 w 230"/>
                <a:gd name="T13" fmla="*/ 19 h 39"/>
                <a:gd name="T14" fmla="*/ 114 w 230"/>
                <a:gd name="T15" fmla="*/ 38 h 39"/>
                <a:gd name="T16" fmla="*/ 190 w 230"/>
                <a:gd name="T17" fmla="*/ 38 h 39"/>
                <a:gd name="T18" fmla="*/ 229 w 230"/>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39">
                  <a:moveTo>
                    <a:pt x="229" y="38"/>
                  </a:moveTo>
                  <a:lnTo>
                    <a:pt x="229" y="38"/>
                  </a:lnTo>
                  <a:cubicBezTo>
                    <a:pt x="229" y="38"/>
                    <a:pt x="209" y="38"/>
                    <a:pt x="190" y="38"/>
                  </a:cubicBezTo>
                  <a:cubicBezTo>
                    <a:pt x="172" y="19"/>
                    <a:pt x="153" y="19"/>
                    <a:pt x="114" y="19"/>
                  </a:cubicBezTo>
                  <a:cubicBezTo>
                    <a:pt x="95" y="0"/>
                    <a:pt x="57" y="0"/>
                    <a:pt x="38" y="0"/>
                  </a:cubicBezTo>
                  <a:cubicBezTo>
                    <a:pt x="19" y="0"/>
                    <a:pt x="0" y="0"/>
                    <a:pt x="0" y="0"/>
                  </a:cubicBezTo>
                  <a:cubicBezTo>
                    <a:pt x="0" y="0"/>
                    <a:pt x="19" y="19"/>
                    <a:pt x="38" y="19"/>
                  </a:cubicBezTo>
                  <a:cubicBezTo>
                    <a:pt x="57" y="19"/>
                    <a:pt x="95" y="38"/>
                    <a:pt x="114" y="38"/>
                  </a:cubicBezTo>
                  <a:cubicBezTo>
                    <a:pt x="153" y="38"/>
                    <a:pt x="172" y="38"/>
                    <a:pt x="190" y="38"/>
                  </a:cubicBezTo>
                  <a:cubicBezTo>
                    <a:pt x="209" y="38"/>
                    <a:pt x="229" y="38"/>
                    <a:pt x="229"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5" name="Freeform 284"/>
            <p:cNvSpPr>
              <a:spLocks noChangeArrowheads="1"/>
            </p:cNvSpPr>
            <p:nvPr/>
          </p:nvSpPr>
          <p:spPr bwMode="auto">
            <a:xfrm rot="16200000">
              <a:off x="9466420" y="5828321"/>
              <a:ext cx="78318" cy="14837"/>
            </a:xfrm>
            <a:custGeom>
              <a:avLst/>
              <a:gdLst>
                <a:gd name="T0" fmla="*/ 267 w 268"/>
                <a:gd name="T1" fmla="*/ 38 h 39"/>
                <a:gd name="T2" fmla="*/ 267 w 268"/>
                <a:gd name="T3" fmla="*/ 38 h 39"/>
                <a:gd name="T4" fmla="*/ 229 w 268"/>
                <a:gd name="T5" fmla="*/ 19 h 39"/>
                <a:gd name="T6" fmla="*/ 133 w 268"/>
                <a:gd name="T7" fmla="*/ 0 h 39"/>
                <a:gd name="T8" fmla="*/ 38 w 268"/>
                <a:gd name="T9" fmla="*/ 0 h 39"/>
                <a:gd name="T10" fmla="*/ 0 w 268"/>
                <a:gd name="T11" fmla="*/ 0 h 39"/>
                <a:gd name="T12" fmla="*/ 38 w 268"/>
                <a:gd name="T13" fmla="*/ 0 h 39"/>
                <a:gd name="T14" fmla="*/ 133 w 268"/>
                <a:gd name="T15" fmla="*/ 19 h 39"/>
                <a:gd name="T16" fmla="*/ 229 w 268"/>
                <a:gd name="T17" fmla="*/ 38 h 39"/>
                <a:gd name="T18" fmla="*/ 267 w 268"/>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39">
                  <a:moveTo>
                    <a:pt x="267" y="38"/>
                  </a:moveTo>
                  <a:lnTo>
                    <a:pt x="267" y="38"/>
                  </a:lnTo>
                  <a:cubicBezTo>
                    <a:pt x="267" y="38"/>
                    <a:pt x="248" y="38"/>
                    <a:pt x="229" y="19"/>
                  </a:cubicBezTo>
                  <a:cubicBezTo>
                    <a:pt x="210" y="19"/>
                    <a:pt x="172" y="0"/>
                    <a:pt x="133" y="0"/>
                  </a:cubicBezTo>
                  <a:cubicBezTo>
                    <a:pt x="95" y="0"/>
                    <a:pt x="57" y="0"/>
                    <a:pt x="38" y="0"/>
                  </a:cubicBezTo>
                  <a:cubicBezTo>
                    <a:pt x="19" y="0"/>
                    <a:pt x="0" y="0"/>
                    <a:pt x="0" y="0"/>
                  </a:cubicBezTo>
                  <a:cubicBezTo>
                    <a:pt x="0" y="0"/>
                    <a:pt x="19" y="0"/>
                    <a:pt x="38" y="0"/>
                  </a:cubicBezTo>
                  <a:cubicBezTo>
                    <a:pt x="57" y="19"/>
                    <a:pt x="95" y="19"/>
                    <a:pt x="133" y="19"/>
                  </a:cubicBezTo>
                  <a:cubicBezTo>
                    <a:pt x="172" y="38"/>
                    <a:pt x="210" y="38"/>
                    <a:pt x="229" y="38"/>
                  </a:cubicBezTo>
                  <a:cubicBezTo>
                    <a:pt x="248" y="38"/>
                    <a:pt x="267" y="38"/>
                    <a:pt x="267"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6" name="Freeform 285"/>
            <p:cNvSpPr>
              <a:spLocks noChangeArrowheads="1"/>
            </p:cNvSpPr>
            <p:nvPr/>
          </p:nvSpPr>
          <p:spPr bwMode="auto">
            <a:xfrm rot="16200000">
              <a:off x="9457361" y="5823827"/>
              <a:ext cx="66763" cy="14836"/>
            </a:xfrm>
            <a:custGeom>
              <a:avLst/>
              <a:gdLst>
                <a:gd name="T0" fmla="*/ 229 w 230"/>
                <a:gd name="T1" fmla="*/ 39 h 40"/>
                <a:gd name="T2" fmla="*/ 229 w 230"/>
                <a:gd name="T3" fmla="*/ 39 h 40"/>
                <a:gd name="T4" fmla="*/ 191 w 230"/>
                <a:gd name="T5" fmla="*/ 39 h 40"/>
                <a:gd name="T6" fmla="*/ 114 w 230"/>
                <a:gd name="T7" fmla="*/ 19 h 40"/>
                <a:gd name="T8" fmla="*/ 19 w 230"/>
                <a:gd name="T9" fmla="*/ 0 h 40"/>
                <a:gd name="T10" fmla="*/ 0 w 230"/>
                <a:gd name="T11" fmla="*/ 0 h 40"/>
                <a:gd name="T12" fmla="*/ 19 w 230"/>
                <a:gd name="T13" fmla="*/ 19 h 40"/>
                <a:gd name="T14" fmla="*/ 95 w 230"/>
                <a:gd name="T15" fmla="*/ 39 h 40"/>
                <a:gd name="T16" fmla="*/ 191 w 230"/>
                <a:gd name="T17" fmla="*/ 39 h 40"/>
                <a:gd name="T18" fmla="*/ 229 w 230"/>
                <a:gd name="T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0">
                  <a:moveTo>
                    <a:pt x="229" y="39"/>
                  </a:moveTo>
                  <a:lnTo>
                    <a:pt x="229" y="39"/>
                  </a:lnTo>
                  <a:cubicBezTo>
                    <a:pt x="229" y="39"/>
                    <a:pt x="210" y="39"/>
                    <a:pt x="191" y="39"/>
                  </a:cubicBezTo>
                  <a:cubicBezTo>
                    <a:pt x="172" y="19"/>
                    <a:pt x="134" y="19"/>
                    <a:pt x="114" y="19"/>
                  </a:cubicBezTo>
                  <a:cubicBezTo>
                    <a:pt x="76" y="19"/>
                    <a:pt x="57" y="0"/>
                    <a:pt x="19" y="0"/>
                  </a:cubicBezTo>
                  <a:cubicBezTo>
                    <a:pt x="0" y="0"/>
                    <a:pt x="0" y="0"/>
                    <a:pt x="0" y="0"/>
                  </a:cubicBezTo>
                  <a:cubicBezTo>
                    <a:pt x="0" y="0"/>
                    <a:pt x="0" y="19"/>
                    <a:pt x="19" y="19"/>
                  </a:cubicBezTo>
                  <a:cubicBezTo>
                    <a:pt x="38" y="19"/>
                    <a:pt x="76" y="39"/>
                    <a:pt x="95" y="39"/>
                  </a:cubicBezTo>
                  <a:cubicBezTo>
                    <a:pt x="134" y="39"/>
                    <a:pt x="153" y="39"/>
                    <a:pt x="191" y="39"/>
                  </a:cubicBezTo>
                  <a:cubicBezTo>
                    <a:pt x="210" y="39"/>
                    <a:pt x="229" y="39"/>
                    <a:pt x="229" y="3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7" name="Freeform 286"/>
            <p:cNvSpPr>
              <a:spLocks noChangeArrowheads="1"/>
            </p:cNvSpPr>
            <p:nvPr/>
          </p:nvSpPr>
          <p:spPr bwMode="auto">
            <a:xfrm rot="16200000">
              <a:off x="9630451" y="5728818"/>
              <a:ext cx="66763" cy="14837"/>
            </a:xfrm>
            <a:custGeom>
              <a:avLst/>
              <a:gdLst>
                <a:gd name="T0" fmla="*/ 230 w 231"/>
                <a:gd name="T1" fmla="*/ 38 h 39"/>
                <a:gd name="T2" fmla="*/ 230 w 231"/>
                <a:gd name="T3" fmla="*/ 38 h 39"/>
                <a:gd name="T4" fmla="*/ 192 w 231"/>
                <a:gd name="T5" fmla="*/ 19 h 39"/>
                <a:gd name="T6" fmla="*/ 115 w 231"/>
                <a:gd name="T7" fmla="*/ 0 h 39"/>
                <a:gd name="T8" fmla="*/ 39 w 231"/>
                <a:gd name="T9" fmla="*/ 0 h 39"/>
                <a:gd name="T10" fmla="*/ 0 w 231"/>
                <a:gd name="T11" fmla="*/ 0 h 39"/>
                <a:gd name="T12" fmla="*/ 39 w 231"/>
                <a:gd name="T13" fmla="*/ 0 h 39"/>
                <a:gd name="T14" fmla="*/ 115 w 231"/>
                <a:gd name="T15" fmla="*/ 19 h 39"/>
                <a:gd name="T16" fmla="*/ 192 w 231"/>
                <a:gd name="T17" fmla="*/ 38 h 39"/>
                <a:gd name="T18" fmla="*/ 230 w 231"/>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9">
                  <a:moveTo>
                    <a:pt x="230" y="38"/>
                  </a:moveTo>
                  <a:lnTo>
                    <a:pt x="230" y="38"/>
                  </a:lnTo>
                  <a:cubicBezTo>
                    <a:pt x="230" y="38"/>
                    <a:pt x="211" y="19"/>
                    <a:pt x="192" y="19"/>
                  </a:cubicBezTo>
                  <a:cubicBezTo>
                    <a:pt x="172" y="19"/>
                    <a:pt x="153" y="19"/>
                    <a:pt x="115" y="0"/>
                  </a:cubicBezTo>
                  <a:cubicBezTo>
                    <a:pt x="96" y="0"/>
                    <a:pt x="58" y="0"/>
                    <a:pt x="39" y="0"/>
                  </a:cubicBezTo>
                  <a:cubicBezTo>
                    <a:pt x="19" y="0"/>
                    <a:pt x="0" y="0"/>
                    <a:pt x="0" y="0"/>
                  </a:cubicBezTo>
                  <a:cubicBezTo>
                    <a:pt x="0" y="0"/>
                    <a:pt x="19" y="0"/>
                    <a:pt x="39" y="0"/>
                  </a:cubicBezTo>
                  <a:cubicBezTo>
                    <a:pt x="58" y="19"/>
                    <a:pt x="77" y="19"/>
                    <a:pt x="115" y="19"/>
                  </a:cubicBezTo>
                  <a:cubicBezTo>
                    <a:pt x="134" y="19"/>
                    <a:pt x="172" y="38"/>
                    <a:pt x="192" y="38"/>
                  </a:cubicBezTo>
                  <a:cubicBezTo>
                    <a:pt x="211" y="38"/>
                    <a:pt x="230" y="38"/>
                    <a:pt x="230" y="38"/>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8" name="Freeform 287"/>
            <p:cNvSpPr>
              <a:spLocks noChangeArrowheads="1"/>
            </p:cNvSpPr>
            <p:nvPr/>
          </p:nvSpPr>
          <p:spPr bwMode="auto">
            <a:xfrm rot="16200000">
              <a:off x="9624047" y="5732116"/>
              <a:ext cx="56492" cy="8241"/>
            </a:xfrm>
            <a:custGeom>
              <a:avLst/>
              <a:gdLst>
                <a:gd name="T0" fmla="*/ 192 w 193"/>
                <a:gd name="T1" fmla="*/ 19 h 20"/>
                <a:gd name="T2" fmla="*/ 192 w 193"/>
                <a:gd name="T3" fmla="*/ 19 h 20"/>
                <a:gd name="T4" fmla="*/ 173 w 193"/>
                <a:gd name="T5" fmla="*/ 19 h 20"/>
                <a:gd name="T6" fmla="*/ 96 w 193"/>
                <a:gd name="T7" fmla="*/ 0 h 20"/>
                <a:gd name="T8" fmla="*/ 39 w 193"/>
                <a:gd name="T9" fmla="*/ 0 h 20"/>
                <a:gd name="T10" fmla="*/ 0 w 193"/>
                <a:gd name="T11" fmla="*/ 0 h 20"/>
                <a:gd name="T12" fmla="*/ 39 w 193"/>
                <a:gd name="T13" fmla="*/ 0 h 20"/>
                <a:gd name="T14" fmla="*/ 96 w 193"/>
                <a:gd name="T15" fmla="*/ 19 h 20"/>
                <a:gd name="T16" fmla="*/ 173 w 193"/>
                <a:gd name="T17" fmla="*/ 19 h 20"/>
                <a:gd name="T18" fmla="*/ 192 w 193"/>
                <a:gd name="T1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0">
                  <a:moveTo>
                    <a:pt x="192" y="19"/>
                  </a:moveTo>
                  <a:lnTo>
                    <a:pt x="192" y="19"/>
                  </a:lnTo>
                  <a:cubicBezTo>
                    <a:pt x="192" y="19"/>
                    <a:pt x="192" y="19"/>
                    <a:pt x="173" y="19"/>
                  </a:cubicBezTo>
                  <a:cubicBezTo>
                    <a:pt x="153" y="19"/>
                    <a:pt x="134" y="0"/>
                    <a:pt x="96" y="0"/>
                  </a:cubicBezTo>
                  <a:cubicBezTo>
                    <a:pt x="77" y="0"/>
                    <a:pt x="58" y="0"/>
                    <a:pt x="39" y="0"/>
                  </a:cubicBezTo>
                  <a:cubicBezTo>
                    <a:pt x="20" y="0"/>
                    <a:pt x="0" y="0"/>
                    <a:pt x="0" y="0"/>
                  </a:cubicBezTo>
                  <a:cubicBezTo>
                    <a:pt x="0" y="0"/>
                    <a:pt x="20" y="0"/>
                    <a:pt x="39" y="0"/>
                  </a:cubicBezTo>
                  <a:cubicBezTo>
                    <a:pt x="58" y="19"/>
                    <a:pt x="77" y="19"/>
                    <a:pt x="96" y="19"/>
                  </a:cubicBezTo>
                  <a:cubicBezTo>
                    <a:pt x="134" y="19"/>
                    <a:pt x="153" y="19"/>
                    <a:pt x="173" y="19"/>
                  </a:cubicBezTo>
                  <a:cubicBezTo>
                    <a:pt x="192" y="19"/>
                    <a:pt x="192" y="19"/>
                    <a:pt x="192" y="19"/>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89" name="Freeform 288"/>
            <p:cNvSpPr>
              <a:spLocks noChangeArrowheads="1"/>
            </p:cNvSpPr>
            <p:nvPr/>
          </p:nvSpPr>
          <p:spPr bwMode="auto">
            <a:xfrm rot="16200000">
              <a:off x="9575323" y="5834210"/>
              <a:ext cx="61627" cy="443437"/>
            </a:xfrm>
            <a:custGeom>
              <a:avLst/>
              <a:gdLst>
                <a:gd name="T0" fmla="*/ 210 w 211"/>
                <a:gd name="T1" fmla="*/ 0 h 1185"/>
                <a:gd name="T2" fmla="*/ 210 w 211"/>
                <a:gd name="T3" fmla="*/ 0 h 1185"/>
                <a:gd name="T4" fmla="*/ 191 w 211"/>
                <a:gd name="T5" fmla="*/ 38 h 1185"/>
                <a:gd name="T6" fmla="*/ 153 w 211"/>
                <a:gd name="T7" fmla="*/ 172 h 1185"/>
                <a:gd name="T8" fmla="*/ 134 w 211"/>
                <a:gd name="T9" fmla="*/ 363 h 1185"/>
                <a:gd name="T10" fmla="*/ 96 w 211"/>
                <a:gd name="T11" fmla="*/ 592 h 1185"/>
                <a:gd name="T12" fmla="*/ 58 w 211"/>
                <a:gd name="T13" fmla="*/ 802 h 1185"/>
                <a:gd name="T14" fmla="*/ 19 w 211"/>
                <a:gd name="T15" fmla="*/ 993 h 1185"/>
                <a:gd name="T16" fmla="*/ 0 w 211"/>
                <a:gd name="T17" fmla="*/ 1126 h 1185"/>
                <a:gd name="T18" fmla="*/ 0 w 211"/>
                <a:gd name="T19" fmla="*/ 1184 h 1185"/>
                <a:gd name="T20" fmla="*/ 19 w 211"/>
                <a:gd name="T21" fmla="*/ 1146 h 1185"/>
                <a:gd name="T22" fmla="*/ 38 w 211"/>
                <a:gd name="T23" fmla="*/ 993 h 1185"/>
                <a:gd name="T24" fmla="*/ 77 w 211"/>
                <a:gd name="T25" fmla="*/ 821 h 1185"/>
                <a:gd name="T26" fmla="*/ 115 w 211"/>
                <a:gd name="T27" fmla="*/ 592 h 1185"/>
                <a:gd name="T28" fmla="*/ 153 w 211"/>
                <a:gd name="T29" fmla="*/ 382 h 1185"/>
                <a:gd name="T30" fmla="*/ 172 w 211"/>
                <a:gd name="T31" fmla="*/ 191 h 1185"/>
                <a:gd name="T32" fmla="*/ 191 w 211"/>
                <a:gd name="T33" fmla="*/ 57 h 1185"/>
                <a:gd name="T34" fmla="*/ 210 w 211"/>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85">
                  <a:moveTo>
                    <a:pt x="210" y="0"/>
                  </a:moveTo>
                  <a:lnTo>
                    <a:pt x="210" y="0"/>
                  </a:lnTo>
                  <a:cubicBezTo>
                    <a:pt x="210" y="0"/>
                    <a:pt x="191" y="19"/>
                    <a:pt x="191" y="38"/>
                  </a:cubicBezTo>
                  <a:cubicBezTo>
                    <a:pt x="191" y="76"/>
                    <a:pt x="172" y="134"/>
                    <a:pt x="153" y="172"/>
                  </a:cubicBezTo>
                  <a:cubicBezTo>
                    <a:pt x="153" y="230"/>
                    <a:pt x="134" y="306"/>
                    <a:pt x="134" y="363"/>
                  </a:cubicBezTo>
                  <a:cubicBezTo>
                    <a:pt x="115" y="439"/>
                    <a:pt x="96" y="516"/>
                    <a:pt x="96" y="592"/>
                  </a:cubicBezTo>
                  <a:cubicBezTo>
                    <a:pt x="77" y="668"/>
                    <a:pt x="58" y="745"/>
                    <a:pt x="58" y="802"/>
                  </a:cubicBezTo>
                  <a:cubicBezTo>
                    <a:pt x="38" y="878"/>
                    <a:pt x="38" y="936"/>
                    <a:pt x="19" y="993"/>
                  </a:cubicBezTo>
                  <a:cubicBezTo>
                    <a:pt x="19" y="1050"/>
                    <a:pt x="19" y="1108"/>
                    <a:pt x="0" y="1126"/>
                  </a:cubicBezTo>
                  <a:cubicBezTo>
                    <a:pt x="0" y="1165"/>
                    <a:pt x="0" y="1184"/>
                    <a:pt x="0" y="1184"/>
                  </a:cubicBezTo>
                  <a:cubicBezTo>
                    <a:pt x="0" y="1184"/>
                    <a:pt x="0" y="1165"/>
                    <a:pt x="19" y="1146"/>
                  </a:cubicBezTo>
                  <a:cubicBezTo>
                    <a:pt x="19" y="1108"/>
                    <a:pt x="38" y="1050"/>
                    <a:pt x="38" y="993"/>
                  </a:cubicBezTo>
                  <a:cubicBezTo>
                    <a:pt x="58" y="955"/>
                    <a:pt x="58" y="878"/>
                    <a:pt x="77" y="821"/>
                  </a:cubicBezTo>
                  <a:cubicBezTo>
                    <a:pt x="96" y="745"/>
                    <a:pt x="96" y="668"/>
                    <a:pt x="115" y="592"/>
                  </a:cubicBezTo>
                  <a:cubicBezTo>
                    <a:pt x="134" y="516"/>
                    <a:pt x="134" y="439"/>
                    <a:pt x="153" y="382"/>
                  </a:cubicBezTo>
                  <a:cubicBezTo>
                    <a:pt x="153" y="306"/>
                    <a:pt x="172" y="249"/>
                    <a:pt x="172" y="191"/>
                  </a:cubicBezTo>
                  <a:cubicBezTo>
                    <a:pt x="191" y="134"/>
                    <a:pt x="191" y="76"/>
                    <a:pt x="191" y="57"/>
                  </a:cubicBezTo>
                  <a:cubicBezTo>
                    <a:pt x="191" y="19"/>
                    <a:pt x="210" y="0"/>
                    <a:pt x="210"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0" name="Freeform 289"/>
            <p:cNvSpPr>
              <a:spLocks noChangeArrowheads="1"/>
            </p:cNvSpPr>
            <p:nvPr/>
          </p:nvSpPr>
          <p:spPr bwMode="auto">
            <a:xfrm rot="16200000">
              <a:off x="9581916" y="5695548"/>
              <a:ext cx="61627" cy="443437"/>
            </a:xfrm>
            <a:custGeom>
              <a:avLst/>
              <a:gdLst>
                <a:gd name="T0" fmla="*/ 211 w 212"/>
                <a:gd name="T1" fmla="*/ 0 h 1185"/>
                <a:gd name="T2" fmla="*/ 211 w 212"/>
                <a:gd name="T3" fmla="*/ 0 h 1185"/>
                <a:gd name="T4" fmla="*/ 192 w 212"/>
                <a:gd name="T5" fmla="*/ 57 h 1185"/>
                <a:gd name="T6" fmla="*/ 172 w 212"/>
                <a:gd name="T7" fmla="*/ 191 h 1185"/>
                <a:gd name="T8" fmla="*/ 134 w 212"/>
                <a:gd name="T9" fmla="*/ 382 h 1185"/>
                <a:gd name="T10" fmla="*/ 96 w 212"/>
                <a:gd name="T11" fmla="*/ 592 h 1185"/>
                <a:gd name="T12" fmla="*/ 58 w 212"/>
                <a:gd name="T13" fmla="*/ 802 h 1185"/>
                <a:gd name="T14" fmla="*/ 39 w 212"/>
                <a:gd name="T15" fmla="*/ 1012 h 1185"/>
                <a:gd name="T16" fmla="*/ 19 w 212"/>
                <a:gd name="T17" fmla="*/ 1146 h 1185"/>
                <a:gd name="T18" fmla="*/ 0 w 212"/>
                <a:gd name="T19" fmla="*/ 1184 h 1185"/>
                <a:gd name="T20" fmla="*/ 19 w 212"/>
                <a:gd name="T21" fmla="*/ 1146 h 1185"/>
                <a:gd name="T22" fmla="*/ 39 w 212"/>
                <a:gd name="T23" fmla="*/ 1012 h 1185"/>
                <a:gd name="T24" fmla="*/ 77 w 212"/>
                <a:gd name="T25" fmla="*/ 822 h 1185"/>
                <a:gd name="T26" fmla="*/ 115 w 212"/>
                <a:gd name="T27" fmla="*/ 592 h 1185"/>
                <a:gd name="T28" fmla="*/ 153 w 212"/>
                <a:gd name="T29" fmla="*/ 382 h 1185"/>
                <a:gd name="T30" fmla="*/ 192 w 212"/>
                <a:gd name="T31" fmla="*/ 191 h 1185"/>
                <a:gd name="T32" fmla="*/ 211 w 212"/>
                <a:gd name="T33" fmla="*/ 57 h 1185"/>
                <a:gd name="T34" fmla="*/ 211 w 212"/>
                <a:gd name="T35" fmla="*/ 0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85">
                  <a:moveTo>
                    <a:pt x="211" y="0"/>
                  </a:moveTo>
                  <a:lnTo>
                    <a:pt x="211" y="0"/>
                  </a:lnTo>
                  <a:cubicBezTo>
                    <a:pt x="211" y="0"/>
                    <a:pt x="211" y="19"/>
                    <a:pt x="192" y="57"/>
                  </a:cubicBezTo>
                  <a:cubicBezTo>
                    <a:pt x="192" y="77"/>
                    <a:pt x="172" y="134"/>
                    <a:pt x="172" y="191"/>
                  </a:cubicBezTo>
                  <a:cubicBezTo>
                    <a:pt x="153" y="248"/>
                    <a:pt x="153" y="306"/>
                    <a:pt x="134" y="382"/>
                  </a:cubicBezTo>
                  <a:cubicBezTo>
                    <a:pt x="115" y="440"/>
                    <a:pt x="96" y="516"/>
                    <a:pt x="96" y="592"/>
                  </a:cubicBezTo>
                  <a:cubicBezTo>
                    <a:pt x="77" y="669"/>
                    <a:pt x="77" y="745"/>
                    <a:pt x="58" y="802"/>
                  </a:cubicBezTo>
                  <a:cubicBezTo>
                    <a:pt x="39" y="878"/>
                    <a:pt x="39" y="955"/>
                    <a:pt x="39" y="1012"/>
                  </a:cubicBezTo>
                  <a:cubicBezTo>
                    <a:pt x="19" y="1051"/>
                    <a:pt x="19" y="1107"/>
                    <a:pt x="19" y="1146"/>
                  </a:cubicBezTo>
                  <a:cubicBezTo>
                    <a:pt x="0" y="1165"/>
                    <a:pt x="0" y="1184"/>
                    <a:pt x="0" y="1184"/>
                  </a:cubicBezTo>
                  <a:cubicBezTo>
                    <a:pt x="0" y="1184"/>
                    <a:pt x="19" y="1165"/>
                    <a:pt x="19" y="1146"/>
                  </a:cubicBezTo>
                  <a:cubicBezTo>
                    <a:pt x="19" y="1107"/>
                    <a:pt x="39" y="1070"/>
                    <a:pt x="39" y="1012"/>
                  </a:cubicBezTo>
                  <a:cubicBezTo>
                    <a:pt x="58" y="955"/>
                    <a:pt x="77" y="878"/>
                    <a:pt x="77" y="822"/>
                  </a:cubicBezTo>
                  <a:cubicBezTo>
                    <a:pt x="96" y="745"/>
                    <a:pt x="115" y="669"/>
                    <a:pt x="115" y="592"/>
                  </a:cubicBezTo>
                  <a:cubicBezTo>
                    <a:pt x="134" y="516"/>
                    <a:pt x="153" y="440"/>
                    <a:pt x="153" y="382"/>
                  </a:cubicBezTo>
                  <a:cubicBezTo>
                    <a:pt x="172" y="306"/>
                    <a:pt x="172" y="248"/>
                    <a:pt x="192" y="191"/>
                  </a:cubicBezTo>
                  <a:cubicBezTo>
                    <a:pt x="192" y="134"/>
                    <a:pt x="192" y="77"/>
                    <a:pt x="211" y="57"/>
                  </a:cubicBezTo>
                  <a:cubicBezTo>
                    <a:pt x="211" y="19"/>
                    <a:pt x="211" y="0"/>
                    <a:pt x="211"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1" name="Freeform 290"/>
            <p:cNvSpPr>
              <a:spLocks noChangeArrowheads="1"/>
            </p:cNvSpPr>
            <p:nvPr/>
          </p:nvSpPr>
          <p:spPr bwMode="auto">
            <a:xfrm rot="16200000">
              <a:off x="9708222" y="5642361"/>
              <a:ext cx="39801" cy="314857"/>
            </a:xfrm>
            <a:custGeom>
              <a:avLst/>
              <a:gdLst>
                <a:gd name="T0" fmla="*/ 134 w 135"/>
                <a:gd name="T1" fmla="*/ 0 h 841"/>
                <a:gd name="T2" fmla="*/ 134 w 135"/>
                <a:gd name="T3" fmla="*/ 0 h 841"/>
                <a:gd name="T4" fmla="*/ 134 w 135"/>
                <a:gd name="T5" fmla="*/ 19 h 841"/>
                <a:gd name="T6" fmla="*/ 114 w 135"/>
                <a:gd name="T7" fmla="*/ 114 h 841"/>
                <a:gd name="T8" fmla="*/ 76 w 135"/>
                <a:gd name="T9" fmla="*/ 267 h 841"/>
                <a:gd name="T10" fmla="*/ 57 w 135"/>
                <a:gd name="T11" fmla="*/ 420 h 841"/>
                <a:gd name="T12" fmla="*/ 38 w 135"/>
                <a:gd name="T13" fmla="*/ 573 h 841"/>
                <a:gd name="T14" fmla="*/ 19 w 135"/>
                <a:gd name="T15" fmla="*/ 706 h 841"/>
                <a:gd name="T16" fmla="*/ 0 w 135"/>
                <a:gd name="T17" fmla="*/ 802 h 841"/>
                <a:gd name="T18" fmla="*/ 0 w 135"/>
                <a:gd name="T19" fmla="*/ 840 h 841"/>
                <a:gd name="T20" fmla="*/ 0 w 135"/>
                <a:gd name="T21" fmla="*/ 802 h 841"/>
                <a:gd name="T22" fmla="*/ 19 w 135"/>
                <a:gd name="T23" fmla="*/ 706 h 841"/>
                <a:gd name="T24" fmla="*/ 57 w 135"/>
                <a:gd name="T25" fmla="*/ 573 h 841"/>
                <a:gd name="T26" fmla="*/ 76 w 135"/>
                <a:gd name="T27" fmla="*/ 420 h 841"/>
                <a:gd name="T28" fmla="*/ 114 w 135"/>
                <a:gd name="T29" fmla="*/ 267 h 841"/>
                <a:gd name="T30" fmla="*/ 134 w 135"/>
                <a:gd name="T31" fmla="*/ 133 h 841"/>
                <a:gd name="T32" fmla="*/ 134 w 135"/>
                <a:gd name="T33" fmla="*/ 38 h 841"/>
                <a:gd name="T34" fmla="*/ 134 w 135"/>
                <a:gd name="T35"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841">
                  <a:moveTo>
                    <a:pt x="134" y="0"/>
                  </a:moveTo>
                  <a:lnTo>
                    <a:pt x="134" y="0"/>
                  </a:lnTo>
                  <a:cubicBezTo>
                    <a:pt x="134" y="0"/>
                    <a:pt x="134" y="0"/>
                    <a:pt x="134" y="19"/>
                  </a:cubicBezTo>
                  <a:cubicBezTo>
                    <a:pt x="134" y="57"/>
                    <a:pt x="114" y="76"/>
                    <a:pt x="114" y="114"/>
                  </a:cubicBezTo>
                  <a:cubicBezTo>
                    <a:pt x="95" y="171"/>
                    <a:pt x="95" y="210"/>
                    <a:pt x="76" y="267"/>
                  </a:cubicBezTo>
                  <a:cubicBezTo>
                    <a:pt x="76" y="305"/>
                    <a:pt x="57" y="362"/>
                    <a:pt x="57" y="420"/>
                  </a:cubicBezTo>
                  <a:cubicBezTo>
                    <a:pt x="38" y="477"/>
                    <a:pt x="38" y="515"/>
                    <a:pt x="38" y="573"/>
                  </a:cubicBezTo>
                  <a:cubicBezTo>
                    <a:pt x="19" y="629"/>
                    <a:pt x="19" y="668"/>
                    <a:pt x="19" y="706"/>
                  </a:cubicBezTo>
                  <a:cubicBezTo>
                    <a:pt x="0" y="744"/>
                    <a:pt x="0" y="782"/>
                    <a:pt x="0" y="802"/>
                  </a:cubicBezTo>
                  <a:cubicBezTo>
                    <a:pt x="0" y="821"/>
                    <a:pt x="0" y="840"/>
                    <a:pt x="0" y="840"/>
                  </a:cubicBezTo>
                  <a:cubicBezTo>
                    <a:pt x="0" y="840"/>
                    <a:pt x="0" y="821"/>
                    <a:pt x="0" y="802"/>
                  </a:cubicBezTo>
                  <a:cubicBezTo>
                    <a:pt x="19" y="782"/>
                    <a:pt x="19" y="744"/>
                    <a:pt x="19" y="706"/>
                  </a:cubicBezTo>
                  <a:cubicBezTo>
                    <a:pt x="38" y="668"/>
                    <a:pt x="38" y="629"/>
                    <a:pt x="57" y="573"/>
                  </a:cubicBezTo>
                  <a:cubicBezTo>
                    <a:pt x="57" y="534"/>
                    <a:pt x="76" y="477"/>
                    <a:pt x="76" y="420"/>
                  </a:cubicBezTo>
                  <a:cubicBezTo>
                    <a:pt x="95" y="362"/>
                    <a:pt x="95" y="305"/>
                    <a:pt x="114" y="267"/>
                  </a:cubicBezTo>
                  <a:cubicBezTo>
                    <a:pt x="114" y="210"/>
                    <a:pt x="114" y="171"/>
                    <a:pt x="134" y="133"/>
                  </a:cubicBezTo>
                  <a:cubicBezTo>
                    <a:pt x="134" y="76"/>
                    <a:pt x="134" y="57"/>
                    <a:pt x="134" y="38"/>
                  </a:cubicBezTo>
                  <a:cubicBezTo>
                    <a:pt x="134" y="0"/>
                    <a:pt x="134" y="0"/>
                    <a:pt x="134" y="0"/>
                  </a:cubicBezTo>
                </a:path>
              </a:pathLst>
            </a:custGeom>
            <a:solidFill>
              <a:srgbClr val="F6C29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2" name="Freeform 291"/>
            <p:cNvSpPr>
              <a:spLocks noChangeArrowheads="1"/>
            </p:cNvSpPr>
            <p:nvPr/>
          </p:nvSpPr>
          <p:spPr bwMode="auto">
            <a:xfrm rot="16200000">
              <a:off x="9937255" y="6303278"/>
              <a:ext cx="56492" cy="21429"/>
            </a:xfrm>
            <a:custGeom>
              <a:avLst/>
              <a:gdLst>
                <a:gd name="T0" fmla="*/ 0 w 192"/>
                <a:gd name="T1" fmla="*/ 57 h 58"/>
                <a:gd name="T2" fmla="*/ 0 w 192"/>
                <a:gd name="T3" fmla="*/ 57 h 58"/>
                <a:gd name="T4" fmla="*/ 38 w 192"/>
                <a:gd name="T5" fmla="*/ 57 h 58"/>
                <a:gd name="T6" fmla="*/ 96 w 192"/>
                <a:gd name="T7" fmla="*/ 38 h 58"/>
                <a:gd name="T8" fmla="*/ 172 w 192"/>
                <a:gd name="T9" fmla="*/ 19 h 58"/>
                <a:gd name="T10" fmla="*/ 191 w 192"/>
                <a:gd name="T11" fmla="*/ 0 h 58"/>
                <a:gd name="T12" fmla="*/ 172 w 192"/>
                <a:gd name="T13" fmla="*/ 0 h 58"/>
                <a:gd name="T14" fmla="*/ 96 w 192"/>
                <a:gd name="T15" fmla="*/ 19 h 58"/>
                <a:gd name="T16" fmla="*/ 38 w 192"/>
                <a:gd name="T17" fmla="*/ 57 h 58"/>
                <a:gd name="T18" fmla="*/ 0 w 192"/>
                <a:gd name="T19" fmla="*/ 5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58">
                  <a:moveTo>
                    <a:pt x="0" y="57"/>
                  </a:moveTo>
                  <a:lnTo>
                    <a:pt x="0" y="57"/>
                  </a:lnTo>
                  <a:cubicBezTo>
                    <a:pt x="0" y="57"/>
                    <a:pt x="19" y="57"/>
                    <a:pt x="38" y="57"/>
                  </a:cubicBezTo>
                  <a:cubicBezTo>
                    <a:pt x="57" y="57"/>
                    <a:pt x="76" y="57"/>
                    <a:pt x="96" y="38"/>
                  </a:cubicBezTo>
                  <a:cubicBezTo>
                    <a:pt x="133" y="38"/>
                    <a:pt x="152" y="19"/>
                    <a:pt x="172" y="19"/>
                  </a:cubicBezTo>
                  <a:cubicBezTo>
                    <a:pt x="191" y="0"/>
                    <a:pt x="191" y="0"/>
                    <a:pt x="191" y="0"/>
                  </a:cubicBezTo>
                  <a:cubicBezTo>
                    <a:pt x="191" y="0"/>
                    <a:pt x="191" y="0"/>
                    <a:pt x="172" y="0"/>
                  </a:cubicBezTo>
                  <a:cubicBezTo>
                    <a:pt x="152" y="19"/>
                    <a:pt x="115" y="19"/>
                    <a:pt x="96" y="19"/>
                  </a:cubicBezTo>
                  <a:cubicBezTo>
                    <a:pt x="76" y="38"/>
                    <a:pt x="57" y="38"/>
                    <a:pt x="38" y="57"/>
                  </a:cubicBezTo>
                  <a:cubicBezTo>
                    <a:pt x="19" y="57"/>
                    <a:pt x="0" y="57"/>
                    <a:pt x="0" y="57"/>
                  </a:cubicBez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3" name="Freeform 292"/>
            <p:cNvSpPr>
              <a:spLocks noChangeArrowheads="1"/>
            </p:cNvSpPr>
            <p:nvPr/>
          </p:nvSpPr>
          <p:spPr bwMode="auto">
            <a:xfrm rot="16200000">
              <a:off x="9952005" y="6304648"/>
              <a:ext cx="50072" cy="14837"/>
            </a:xfrm>
            <a:custGeom>
              <a:avLst/>
              <a:gdLst>
                <a:gd name="T0" fmla="*/ 0 w 173"/>
                <a:gd name="T1" fmla="*/ 38 h 39"/>
                <a:gd name="T2" fmla="*/ 0 w 173"/>
                <a:gd name="T3" fmla="*/ 38 h 39"/>
                <a:gd name="T4" fmla="*/ 38 w 173"/>
                <a:gd name="T5" fmla="*/ 38 h 39"/>
                <a:gd name="T6" fmla="*/ 77 w 173"/>
                <a:gd name="T7" fmla="*/ 38 h 39"/>
                <a:gd name="T8" fmla="*/ 133 w 173"/>
                <a:gd name="T9" fmla="*/ 0 h 39"/>
                <a:gd name="T10" fmla="*/ 172 w 173"/>
                <a:gd name="T11" fmla="*/ 0 h 39"/>
                <a:gd name="T12" fmla="*/ 133 w 173"/>
                <a:gd name="T13" fmla="*/ 0 h 39"/>
                <a:gd name="T14" fmla="*/ 77 w 173"/>
                <a:gd name="T15" fmla="*/ 19 h 39"/>
                <a:gd name="T16" fmla="*/ 19 w 173"/>
                <a:gd name="T17" fmla="*/ 38 h 39"/>
                <a:gd name="T18" fmla="*/ 0 w 173"/>
                <a:gd name="T19"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39">
                  <a:moveTo>
                    <a:pt x="0" y="38"/>
                  </a:moveTo>
                  <a:lnTo>
                    <a:pt x="0" y="38"/>
                  </a:lnTo>
                  <a:cubicBezTo>
                    <a:pt x="0" y="38"/>
                    <a:pt x="19" y="38"/>
                    <a:pt x="38" y="38"/>
                  </a:cubicBezTo>
                  <a:cubicBezTo>
                    <a:pt x="38" y="38"/>
                    <a:pt x="57" y="38"/>
                    <a:pt x="77" y="38"/>
                  </a:cubicBezTo>
                  <a:cubicBezTo>
                    <a:pt x="114" y="19"/>
                    <a:pt x="133" y="19"/>
                    <a:pt x="133" y="0"/>
                  </a:cubicBezTo>
                  <a:cubicBezTo>
                    <a:pt x="153" y="0"/>
                    <a:pt x="172" y="0"/>
                    <a:pt x="172" y="0"/>
                  </a:cubicBezTo>
                  <a:cubicBezTo>
                    <a:pt x="172" y="0"/>
                    <a:pt x="153" y="0"/>
                    <a:pt x="133" y="0"/>
                  </a:cubicBezTo>
                  <a:cubicBezTo>
                    <a:pt x="114" y="0"/>
                    <a:pt x="96" y="0"/>
                    <a:pt x="77" y="19"/>
                  </a:cubicBezTo>
                  <a:cubicBezTo>
                    <a:pt x="57" y="19"/>
                    <a:pt x="38" y="19"/>
                    <a:pt x="19" y="38"/>
                  </a:cubicBezTo>
                  <a:lnTo>
                    <a:pt x="0" y="38"/>
                  </a:lnTo>
                </a:path>
              </a:pathLst>
            </a:custGeom>
            <a:solidFill>
              <a:srgbClr val="EBC19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4" name="Freeform 293"/>
            <p:cNvSpPr>
              <a:spLocks noChangeArrowheads="1"/>
            </p:cNvSpPr>
            <p:nvPr/>
          </p:nvSpPr>
          <p:spPr bwMode="auto">
            <a:xfrm rot="16200000">
              <a:off x="11012362" y="5262511"/>
              <a:ext cx="572097" cy="1787183"/>
            </a:xfrm>
            <a:custGeom>
              <a:avLst/>
              <a:gdLst>
                <a:gd name="connsiteX0" fmla="*/ 572097 w 572097"/>
                <a:gd name="connsiteY0" fmla="*/ 53553 h 1340387"/>
                <a:gd name="connsiteX1" fmla="*/ 348666 w 572097"/>
                <a:gd name="connsiteY1" fmla="*/ 1340387 h 1340387"/>
                <a:gd name="connsiteX2" fmla="*/ 0 w 572097"/>
                <a:gd name="connsiteY2" fmla="*/ 1340387 h 1340387"/>
                <a:gd name="connsiteX3" fmla="*/ 232946 w 572097"/>
                <a:gd name="connsiteY3" fmla="*/ 0 h 1340387"/>
              </a:gdLst>
              <a:ahLst/>
              <a:cxnLst>
                <a:cxn ang="0">
                  <a:pos x="connsiteX0" y="connsiteY0"/>
                </a:cxn>
                <a:cxn ang="0">
                  <a:pos x="connsiteX1" y="connsiteY1"/>
                </a:cxn>
                <a:cxn ang="0">
                  <a:pos x="connsiteX2" y="connsiteY2"/>
                </a:cxn>
                <a:cxn ang="0">
                  <a:pos x="connsiteX3" y="connsiteY3"/>
                </a:cxn>
              </a:cxnLst>
              <a:rect l="l" t="t" r="r" b="b"/>
              <a:pathLst>
                <a:path w="572097" h="1340387">
                  <a:moveTo>
                    <a:pt x="572097" y="53553"/>
                  </a:moveTo>
                  <a:lnTo>
                    <a:pt x="348666" y="1340387"/>
                  </a:lnTo>
                  <a:lnTo>
                    <a:pt x="0" y="1340387"/>
                  </a:lnTo>
                  <a:lnTo>
                    <a:pt x="232946" y="0"/>
                  </a:lnTo>
                  <a:close/>
                </a:path>
              </a:pathLst>
            </a:custGeom>
            <a:solidFill>
              <a:srgbClr val="0F303F"/>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anchor="ctr">
              <a:noAutofit/>
            </a:bodyPr>
            <a:lstStyle/>
            <a:p>
              <a:pPr fontAlgn="auto">
                <a:spcBef>
                  <a:spcPts val="0"/>
                </a:spcBef>
                <a:spcAft>
                  <a:spcPts val="0"/>
                </a:spcAft>
              </a:pPr>
              <a:endParaRPr lang="en-CA" dirty="0">
                <a:solidFill>
                  <a:srgbClr val="000000"/>
                </a:solidFill>
                <a:latin typeface="Arial"/>
                <a:cs typeface="+mn-cs"/>
              </a:endParaRPr>
            </a:p>
          </p:txBody>
        </p:sp>
        <p:sp>
          <p:nvSpPr>
            <p:cNvPr id="295" name="Freeform 294"/>
            <p:cNvSpPr>
              <a:spLocks noChangeArrowheads="1"/>
            </p:cNvSpPr>
            <p:nvPr/>
          </p:nvSpPr>
          <p:spPr bwMode="auto">
            <a:xfrm rot="16200000">
              <a:off x="9354015" y="1507759"/>
              <a:ext cx="261916" cy="214301"/>
            </a:xfrm>
            <a:custGeom>
              <a:avLst/>
              <a:gdLst>
                <a:gd name="T0" fmla="*/ 0 w 899"/>
                <a:gd name="T1" fmla="*/ 38 h 574"/>
                <a:gd name="T2" fmla="*/ 0 w 899"/>
                <a:gd name="T3" fmla="*/ 38 h 574"/>
                <a:gd name="T4" fmla="*/ 592 w 899"/>
                <a:gd name="T5" fmla="*/ 0 h 574"/>
                <a:gd name="T6" fmla="*/ 687 w 899"/>
                <a:gd name="T7" fmla="*/ 76 h 574"/>
                <a:gd name="T8" fmla="*/ 898 w 899"/>
                <a:gd name="T9" fmla="*/ 573 h 574"/>
                <a:gd name="T10" fmla="*/ 0 w 899"/>
                <a:gd name="T11" fmla="*/ 38 h 574"/>
              </a:gdLst>
              <a:ahLst/>
              <a:cxnLst>
                <a:cxn ang="0">
                  <a:pos x="T0" y="T1"/>
                </a:cxn>
                <a:cxn ang="0">
                  <a:pos x="T2" y="T3"/>
                </a:cxn>
                <a:cxn ang="0">
                  <a:pos x="T4" y="T5"/>
                </a:cxn>
                <a:cxn ang="0">
                  <a:pos x="T6" y="T7"/>
                </a:cxn>
                <a:cxn ang="0">
                  <a:pos x="T8" y="T9"/>
                </a:cxn>
                <a:cxn ang="0">
                  <a:pos x="T10" y="T11"/>
                </a:cxn>
              </a:cxnLst>
              <a:rect l="0" t="0" r="r" b="b"/>
              <a:pathLst>
                <a:path w="899" h="574">
                  <a:moveTo>
                    <a:pt x="0" y="38"/>
                  </a:moveTo>
                  <a:lnTo>
                    <a:pt x="0" y="38"/>
                  </a:lnTo>
                  <a:cubicBezTo>
                    <a:pt x="592" y="0"/>
                    <a:pt x="592" y="0"/>
                    <a:pt x="592" y="0"/>
                  </a:cubicBezTo>
                  <a:cubicBezTo>
                    <a:pt x="592" y="0"/>
                    <a:pt x="668" y="0"/>
                    <a:pt x="687" y="76"/>
                  </a:cubicBezTo>
                  <a:cubicBezTo>
                    <a:pt x="898" y="573"/>
                    <a:pt x="898" y="573"/>
                    <a:pt x="898" y="573"/>
                  </a:cubicBezTo>
                  <a:lnTo>
                    <a:pt x="0" y="38"/>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6" name="Freeform 295"/>
            <p:cNvSpPr>
              <a:spLocks noChangeArrowheads="1"/>
            </p:cNvSpPr>
            <p:nvPr/>
          </p:nvSpPr>
          <p:spPr bwMode="auto">
            <a:xfrm rot="16200000">
              <a:off x="9195984" y="1806512"/>
              <a:ext cx="205424" cy="171441"/>
            </a:xfrm>
            <a:custGeom>
              <a:avLst/>
              <a:gdLst>
                <a:gd name="T0" fmla="*/ 286 w 707"/>
                <a:gd name="T1" fmla="*/ 0 h 459"/>
                <a:gd name="T2" fmla="*/ 286 w 707"/>
                <a:gd name="T3" fmla="*/ 0 h 459"/>
                <a:gd name="T4" fmla="*/ 38 w 707"/>
                <a:gd name="T5" fmla="*/ 153 h 459"/>
                <a:gd name="T6" fmla="*/ 267 w 707"/>
                <a:gd name="T7" fmla="*/ 439 h 459"/>
                <a:gd name="T8" fmla="*/ 706 w 707"/>
                <a:gd name="T9" fmla="*/ 458 h 459"/>
                <a:gd name="T10" fmla="*/ 286 w 707"/>
                <a:gd name="T11" fmla="*/ 0 h 459"/>
              </a:gdLst>
              <a:ahLst/>
              <a:cxnLst>
                <a:cxn ang="0">
                  <a:pos x="T0" y="T1"/>
                </a:cxn>
                <a:cxn ang="0">
                  <a:pos x="T2" y="T3"/>
                </a:cxn>
                <a:cxn ang="0">
                  <a:pos x="T4" y="T5"/>
                </a:cxn>
                <a:cxn ang="0">
                  <a:pos x="T6" y="T7"/>
                </a:cxn>
                <a:cxn ang="0">
                  <a:pos x="T8" y="T9"/>
                </a:cxn>
                <a:cxn ang="0">
                  <a:pos x="T10" y="T11"/>
                </a:cxn>
              </a:cxnLst>
              <a:rect l="0" t="0" r="r" b="b"/>
              <a:pathLst>
                <a:path w="707" h="459">
                  <a:moveTo>
                    <a:pt x="286" y="0"/>
                  </a:moveTo>
                  <a:lnTo>
                    <a:pt x="286" y="0"/>
                  </a:lnTo>
                  <a:cubicBezTo>
                    <a:pt x="286" y="0"/>
                    <a:pt x="0" y="0"/>
                    <a:pt x="38" y="153"/>
                  </a:cubicBezTo>
                  <a:cubicBezTo>
                    <a:pt x="38" y="153"/>
                    <a:pt x="76" y="420"/>
                    <a:pt x="267" y="439"/>
                  </a:cubicBezTo>
                  <a:cubicBezTo>
                    <a:pt x="706" y="458"/>
                    <a:pt x="706" y="458"/>
                    <a:pt x="706" y="458"/>
                  </a:cubicBezTo>
                  <a:lnTo>
                    <a:pt x="286" y="0"/>
                  </a:lnTo>
                </a:path>
              </a:pathLst>
            </a:custGeom>
            <a:solidFill>
              <a:srgbClr val="FED6B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7" name="Freeform 296"/>
            <p:cNvSpPr>
              <a:spLocks noChangeArrowheads="1"/>
            </p:cNvSpPr>
            <p:nvPr/>
          </p:nvSpPr>
          <p:spPr bwMode="auto">
            <a:xfrm rot="16200000">
              <a:off x="10041015" y="1397914"/>
              <a:ext cx="328679" cy="243973"/>
            </a:xfrm>
            <a:custGeom>
              <a:avLst/>
              <a:gdLst>
                <a:gd name="T0" fmla="*/ 0 w 1128"/>
                <a:gd name="T1" fmla="*/ 287 h 651"/>
                <a:gd name="T2" fmla="*/ 134 w 1128"/>
                <a:gd name="T3" fmla="*/ 650 h 651"/>
                <a:gd name="T4" fmla="*/ 1127 w 1128"/>
                <a:gd name="T5" fmla="*/ 306 h 651"/>
                <a:gd name="T6" fmla="*/ 993 w 1128"/>
                <a:gd name="T7" fmla="*/ 0 h 651"/>
                <a:gd name="T8" fmla="*/ 0 w 1128"/>
                <a:gd name="T9" fmla="*/ 287 h 651"/>
              </a:gdLst>
              <a:ahLst/>
              <a:cxnLst>
                <a:cxn ang="0">
                  <a:pos x="T0" y="T1"/>
                </a:cxn>
                <a:cxn ang="0">
                  <a:pos x="T2" y="T3"/>
                </a:cxn>
                <a:cxn ang="0">
                  <a:pos x="T4" y="T5"/>
                </a:cxn>
                <a:cxn ang="0">
                  <a:pos x="T6" y="T7"/>
                </a:cxn>
                <a:cxn ang="0">
                  <a:pos x="T8" y="T9"/>
                </a:cxn>
              </a:cxnLst>
              <a:rect l="0" t="0" r="r" b="b"/>
              <a:pathLst>
                <a:path w="1128" h="651">
                  <a:moveTo>
                    <a:pt x="0" y="287"/>
                  </a:moveTo>
                  <a:lnTo>
                    <a:pt x="134" y="650"/>
                  </a:lnTo>
                  <a:lnTo>
                    <a:pt x="1127" y="306"/>
                  </a:lnTo>
                  <a:lnTo>
                    <a:pt x="993" y="0"/>
                  </a:lnTo>
                  <a:lnTo>
                    <a:pt x="0" y="287"/>
                  </a:lnTo>
                </a:path>
              </a:pathLst>
            </a:custGeom>
            <a:solidFill>
              <a:srgbClr val="FFFFFF"/>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8" name="Freeform 297"/>
            <p:cNvSpPr>
              <a:spLocks noChangeArrowheads="1"/>
            </p:cNvSpPr>
            <p:nvPr/>
          </p:nvSpPr>
          <p:spPr bwMode="auto">
            <a:xfrm rot="16200000">
              <a:off x="9451901" y="999626"/>
              <a:ext cx="550795" cy="1041832"/>
            </a:xfrm>
            <a:custGeom>
              <a:avLst/>
              <a:gdLst>
                <a:gd name="T0" fmla="*/ 1776 w 1892"/>
                <a:gd name="T1" fmla="*/ 1050 h 2788"/>
                <a:gd name="T2" fmla="*/ 1776 w 1892"/>
                <a:gd name="T3" fmla="*/ 1050 h 2788"/>
                <a:gd name="T4" fmla="*/ 1146 w 1892"/>
                <a:gd name="T5" fmla="*/ 134 h 2788"/>
                <a:gd name="T6" fmla="*/ 917 w 1892"/>
                <a:gd name="T7" fmla="*/ 0 h 2788"/>
                <a:gd name="T8" fmla="*/ 840 w 1892"/>
                <a:gd name="T9" fmla="*/ 0 h 2788"/>
                <a:gd name="T10" fmla="*/ 840 w 1892"/>
                <a:gd name="T11" fmla="*/ 0 h 2788"/>
                <a:gd name="T12" fmla="*/ 821 w 1892"/>
                <a:gd name="T13" fmla="*/ 0 h 2788"/>
                <a:gd name="T14" fmla="*/ 821 w 1892"/>
                <a:gd name="T15" fmla="*/ 859 h 2788"/>
                <a:gd name="T16" fmla="*/ 821 w 1892"/>
                <a:gd name="T17" fmla="*/ 878 h 2788"/>
                <a:gd name="T18" fmla="*/ 859 w 1892"/>
                <a:gd name="T19" fmla="*/ 821 h 2788"/>
                <a:gd name="T20" fmla="*/ 878 w 1892"/>
                <a:gd name="T21" fmla="*/ 821 h 2788"/>
                <a:gd name="T22" fmla="*/ 1070 w 1892"/>
                <a:gd name="T23" fmla="*/ 1031 h 2788"/>
                <a:gd name="T24" fmla="*/ 821 w 1892"/>
                <a:gd name="T25" fmla="*/ 1603 h 2788"/>
                <a:gd name="T26" fmla="*/ 821 w 1892"/>
                <a:gd name="T27" fmla="*/ 1680 h 2788"/>
                <a:gd name="T28" fmla="*/ 592 w 1892"/>
                <a:gd name="T29" fmla="*/ 1699 h 2788"/>
                <a:gd name="T30" fmla="*/ 248 w 1892"/>
                <a:gd name="T31" fmla="*/ 1871 h 2788"/>
                <a:gd name="T32" fmla="*/ 0 w 1892"/>
                <a:gd name="T33" fmla="*/ 2005 h 2788"/>
                <a:gd name="T34" fmla="*/ 0 w 1892"/>
                <a:gd name="T35" fmla="*/ 2081 h 2788"/>
                <a:gd name="T36" fmla="*/ 38 w 1892"/>
                <a:gd name="T37" fmla="*/ 2138 h 2788"/>
                <a:gd name="T38" fmla="*/ 38 w 1892"/>
                <a:gd name="T39" fmla="*/ 2138 h 2788"/>
                <a:gd name="T40" fmla="*/ 440 w 1892"/>
                <a:gd name="T41" fmla="*/ 2787 h 2788"/>
                <a:gd name="T42" fmla="*/ 1432 w 1892"/>
                <a:gd name="T43" fmla="*/ 2463 h 2788"/>
                <a:gd name="T44" fmla="*/ 1833 w 1892"/>
                <a:gd name="T45" fmla="*/ 1355 h 2788"/>
                <a:gd name="T46" fmla="*/ 1776 w 1892"/>
                <a:gd name="T47" fmla="*/ 1050 h 2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2" h="2788">
                  <a:moveTo>
                    <a:pt x="1776" y="1050"/>
                  </a:moveTo>
                  <a:lnTo>
                    <a:pt x="1776" y="1050"/>
                  </a:lnTo>
                  <a:cubicBezTo>
                    <a:pt x="1146" y="134"/>
                    <a:pt x="1146" y="134"/>
                    <a:pt x="1146" y="134"/>
                  </a:cubicBezTo>
                  <a:cubicBezTo>
                    <a:pt x="1088" y="38"/>
                    <a:pt x="993" y="19"/>
                    <a:pt x="917" y="0"/>
                  </a:cubicBezTo>
                  <a:cubicBezTo>
                    <a:pt x="840" y="0"/>
                    <a:pt x="840" y="0"/>
                    <a:pt x="840" y="0"/>
                  </a:cubicBezTo>
                  <a:lnTo>
                    <a:pt x="840" y="0"/>
                  </a:lnTo>
                  <a:cubicBezTo>
                    <a:pt x="821" y="0"/>
                    <a:pt x="821" y="0"/>
                    <a:pt x="821" y="0"/>
                  </a:cubicBezTo>
                  <a:cubicBezTo>
                    <a:pt x="821" y="859"/>
                    <a:pt x="821" y="859"/>
                    <a:pt x="821" y="859"/>
                  </a:cubicBezTo>
                  <a:cubicBezTo>
                    <a:pt x="821" y="878"/>
                    <a:pt x="821" y="878"/>
                    <a:pt x="821" y="878"/>
                  </a:cubicBezTo>
                  <a:cubicBezTo>
                    <a:pt x="859" y="821"/>
                    <a:pt x="859" y="821"/>
                    <a:pt x="859" y="821"/>
                  </a:cubicBezTo>
                  <a:cubicBezTo>
                    <a:pt x="878" y="821"/>
                    <a:pt x="878" y="821"/>
                    <a:pt x="878" y="821"/>
                  </a:cubicBezTo>
                  <a:cubicBezTo>
                    <a:pt x="878" y="821"/>
                    <a:pt x="1012" y="974"/>
                    <a:pt x="1070" y="1031"/>
                  </a:cubicBezTo>
                  <a:cubicBezTo>
                    <a:pt x="1107" y="1355"/>
                    <a:pt x="974" y="1527"/>
                    <a:pt x="821" y="1603"/>
                  </a:cubicBezTo>
                  <a:cubicBezTo>
                    <a:pt x="821" y="1680"/>
                    <a:pt x="821" y="1680"/>
                    <a:pt x="821" y="1680"/>
                  </a:cubicBezTo>
                  <a:cubicBezTo>
                    <a:pt x="592" y="1699"/>
                    <a:pt x="592" y="1699"/>
                    <a:pt x="592" y="1699"/>
                  </a:cubicBezTo>
                  <a:cubicBezTo>
                    <a:pt x="592" y="1699"/>
                    <a:pt x="248" y="1852"/>
                    <a:pt x="248" y="1871"/>
                  </a:cubicBezTo>
                  <a:cubicBezTo>
                    <a:pt x="229" y="1871"/>
                    <a:pt x="0" y="2005"/>
                    <a:pt x="0" y="2005"/>
                  </a:cubicBezTo>
                  <a:cubicBezTo>
                    <a:pt x="0" y="2081"/>
                    <a:pt x="0" y="2081"/>
                    <a:pt x="0" y="2081"/>
                  </a:cubicBezTo>
                  <a:cubicBezTo>
                    <a:pt x="38" y="2138"/>
                    <a:pt x="38" y="2138"/>
                    <a:pt x="38" y="2138"/>
                  </a:cubicBezTo>
                  <a:lnTo>
                    <a:pt x="38" y="2138"/>
                  </a:lnTo>
                  <a:cubicBezTo>
                    <a:pt x="440" y="2787"/>
                    <a:pt x="440" y="2787"/>
                    <a:pt x="440" y="2787"/>
                  </a:cubicBezTo>
                  <a:cubicBezTo>
                    <a:pt x="1432" y="2463"/>
                    <a:pt x="1432" y="2463"/>
                    <a:pt x="1432" y="2463"/>
                  </a:cubicBezTo>
                  <a:cubicBezTo>
                    <a:pt x="1833" y="1355"/>
                    <a:pt x="1833" y="1355"/>
                    <a:pt x="1833" y="1355"/>
                  </a:cubicBezTo>
                  <a:cubicBezTo>
                    <a:pt x="1891" y="1203"/>
                    <a:pt x="1776" y="1050"/>
                    <a:pt x="1776" y="1050"/>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299" name="Freeform 298"/>
            <p:cNvSpPr>
              <a:spLocks noChangeArrowheads="1"/>
            </p:cNvSpPr>
            <p:nvPr/>
          </p:nvSpPr>
          <p:spPr bwMode="auto">
            <a:xfrm rot="16200000">
              <a:off x="8332513" y="851977"/>
              <a:ext cx="1333975" cy="1442411"/>
            </a:xfrm>
            <a:custGeom>
              <a:avLst/>
              <a:gdLst>
                <a:gd name="T0" fmla="*/ 4582 w 4583"/>
                <a:gd name="T1" fmla="*/ 2558 h 3857"/>
                <a:gd name="T2" fmla="*/ 4582 w 4583"/>
                <a:gd name="T3" fmla="*/ 2558 h 3857"/>
                <a:gd name="T4" fmla="*/ 3952 w 4583"/>
                <a:gd name="T5" fmla="*/ 2215 h 3857"/>
                <a:gd name="T6" fmla="*/ 3971 w 4583"/>
                <a:gd name="T7" fmla="*/ 1928 h 3857"/>
                <a:gd name="T8" fmla="*/ 1986 w 4583"/>
                <a:gd name="T9" fmla="*/ 0 h 3857"/>
                <a:gd name="T10" fmla="*/ 0 w 4583"/>
                <a:gd name="T11" fmla="*/ 1928 h 3857"/>
                <a:gd name="T12" fmla="*/ 1986 w 4583"/>
                <a:gd name="T13" fmla="*/ 3856 h 3857"/>
                <a:gd name="T14" fmla="*/ 3837 w 4583"/>
                <a:gd name="T15" fmla="*/ 2634 h 3857"/>
                <a:gd name="T16" fmla="*/ 4582 w 4583"/>
                <a:gd name="T17" fmla="*/ 2558 h 3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83" h="3857">
                  <a:moveTo>
                    <a:pt x="4582" y="2558"/>
                  </a:moveTo>
                  <a:lnTo>
                    <a:pt x="4582" y="2558"/>
                  </a:lnTo>
                  <a:cubicBezTo>
                    <a:pt x="4411" y="2520"/>
                    <a:pt x="4162" y="2367"/>
                    <a:pt x="3952" y="2215"/>
                  </a:cubicBezTo>
                  <a:cubicBezTo>
                    <a:pt x="3952" y="2119"/>
                    <a:pt x="3971" y="2024"/>
                    <a:pt x="3971" y="1928"/>
                  </a:cubicBezTo>
                  <a:cubicBezTo>
                    <a:pt x="3971" y="859"/>
                    <a:pt x="3074" y="0"/>
                    <a:pt x="1986" y="0"/>
                  </a:cubicBezTo>
                  <a:cubicBezTo>
                    <a:pt x="897" y="0"/>
                    <a:pt x="0" y="859"/>
                    <a:pt x="0" y="1928"/>
                  </a:cubicBezTo>
                  <a:cubicBezTo>
                    <a:pt x="0" y="2997"/>
                    <a:pt x="897" y="3856"/>
                    <a:pt x="1986" y="3856"/>
                  </a:cubicBezTo>
                  <a:cubicBezTo>
                    <a:pt x="2826" y="3856"/>
                    <a:pt x="3551" y="3341"/>
                    <a:pt x="3837" y="2634"/>
                  </a:cubicBezTo>
                  <a:cubicBezTo>
                    <a:pt x="4315" y="2654"/>
                    <a:pt x="4582" y="2558"/>
                    <a:pt x="4582" y="2558"/>
                  </a:cubicBezTo>
                </a:path>
              </a:pathLst>
            </a:custGeom>
            <a:solidFill>
              <a:srgbClr val="F9E6B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0" name="Freeform 299"/>
            <p:cNvSpPr>
              <a:spLocks noChangeArrowheads="1"/>
            </p:cNvSpPr>
            <p:nvPr/>
          </p:nvSpPr>
          <p:spPr bwMode="auto">
            <a:xfrm rot="16200000">
              <a:off x="9436242" y="1396654"/>
              <a:ext cx="417269" cy="679169"/>
            </a:xfrm>
            <a:custGeom>
              <a:avLst/>
              <a:gdLst>
                <a:gd name="T0" fmla="*/ 1432 w 1433"/>
                <a:gd name="T1" fmla="*/ 1375 h 1815"/>
                <a:gd name="T2" fmla="*/ 1432 w 1433"/>
                <a:gd name="T3" fmla="*/ 1375 h 1815"/>
                <a:gd name="T4" fmla="*/ 1413 w 1433"/>
                <a:gd name="T5" fmla="*/ 1280 h 1815"/>
                <a:gd name="T6" fmla="*/ 859 w 1433"/>
                <a:gd name="T7" fmla="*/ 1146 h 1815"/>
                <a:gd name="T8" fmla="*/ 859 w 1433"/>
                <a:gd name="T9" fmla="*/ 1146 h 1815"/>
                <a:gd name="T10" fmla="*/ 534 w 1433"/>
                <a:gd name="T11" fmla="*/ 210 h 1815"/>
                <a:gd name="T12" fmla="*/ 210 w 1433"/>
                <a:gd name="T13" fmla="*/ 58 h 1815"/>
                <a:gd name="T14" fmla="*/ 38 w 1433"/>
                <a:gd name="T15" fmla="*/ 382 h 1815"/>
                <a:gd name="T16" fmla="*/ 515 w 1433"/>
                <a:gd name="T17" fmla="*/ 1814 h 1815"/>
                <a:gd name="T18" fmla="*/ 1011 w 1433"/>
                <a:gd name="T19" fmla="*/ 1642 h 1815"/>
                <a:gd name="T20" fmla="*/ 1011 w 1433"/>
                <a:gd name="T21" fmla="*/ 1604 h 1815"/>
                <a:gd name="T22" fmla="*/ 1279 w 1433"/>
                <a:gd name="T23" fmla="*/ 1509 h 1815"/>
                <a:gd name="T24" fmla="*/ 1432 w 1433"/>
                <a:gd name="T25" fmla="*/ 137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1815">
                  <a:moveTo>
                    <a:pt x="1432" y="1375"/>
                  </a:moveTo>
                  <a:lnTo>
                    <a:pt x="1432" y="1375"/>
                  </a:lnTo>
                  <a:cubicBezTo>
                    <a:pt x="1413" y="1280"/>
                    <a:pt x="1413" y="1280"/>
                    <a:pt x="1413" y="1280"/>
                  </a:cubicBezTo>
                  <a:cubicBezTo>
                    <a:pt x="1069" y="1470"/>
                    <a:pt x="859" y="1146"/>
                    <a:pt x="859" y="1146"/>
                  </a:cubicBezTo>
                  <a:lnTo>
                    <a:pt x="859" y="1146"/>
                  </a:lnTo>
                  <a:cubicBezTo>
                    <a:pt x="534" y="210"/>
                    <a:pt x="534" y="210"/>
                    <a:pt x="534" y="210"/>
                  </a:cubicBezTo>
                  <a:cubicBezTo>
                    <a:pt x="496" y="77"/>
                    <a:pt x="344" y="0"/>
                    <a:pt x="210" y="58"/>
                  </a:cubicBezTo>
                  <a:cubicBezTo>
                    <a:pt x="57" y="96"/>
                    <a:pt x="0" y="248"/>
                    <a:pt x="38" y="382"/>
                  </a:cubicBezTo>
                  <a:cubicBezTo>
                    <a:pt x="515" y="1814"/>
                    <a:pt x="515" y="1814"/>
                    <a:pt x="515" y="1814"/>
                  </a:cubicBezTo>
                  <a:cubicBezTo>
                    <a:pt x="1011" y="1642"/>
                    <a:pt x="1011" y="1642"/>
                    <a:pt x="1011" y="1642"/>
                  </a:cubicBezTo>
                  <a:cubicBezTo>
                    <a:pt x="1011" y="1604"/>
                    <a:pt x="1011" y="1604"/>
                    <a:pt x="1011" y="1604"/>
                  </a:cubicBezTo>
                  <a:cubicBezTo>
                    <a:pt x="1126" y="1566"/>
                    <a:pt x="1279" y="1528"/>
                    <a:pt x="1279" y="1509"/>
                  </a:cubicBezTo>
                  <a:cubicBezTo>
                    <a:pt x="1298" y="1509"/>
                    <a:pt x="1432" y="1375"/>
                    <a:pt x="1432" y="1375"/>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1" name="Freeform 300"/>
            <p:cNvSpPr>
              <a:spLocks noChangeArrowheads="1"/>
            </p:cNvSpPr>
            <p:nvPr/>
          </p:nvSpPr>
          <p:spPr bwMode="auto">
            <a:xfrm rot="16200000">
              <a:off x="10032154" y="1586474"/>
              <a:ext cx="161772" cy="257161"/>
            </a:xfrm>
            <a:custGeom>
              <a:avLst/>
              <a:gdLst>
                <a:gd name="T0" fmla="*/ 440 w 555"/>
                <a:gd name="T1" fmla="*/ 688 h 689"/>
                <a:gd name="T2" fmla="*/ 440 w 555"/>
                <a:gd name="T3" fmla="*/ 688 h 689"/>
                <a:gd name="T4" fmla="*/ 554 w 555"/>
                <a:gd name="T5" fmla="*/ 496 h 689"/>
                <a:gd name="T6" fmla="*/ 248 w 555"/>
                <a:gd name="T7" fmla="*/ 133 h 689"/>
                <a:gd name="T8" fmla="*/ 0 w 555"/>
                <a:gd name="T9" fmla="*/ 0 h 689"/>
                <a:gd name="T10" fmla="*/ 440 w 555"/>
                <a:gd name="T11" fmla="*/ 688 h 689"/>
              </a:gdLst>
              <a:ahLst/>
              <a:cxnLst>
                <a:cxn ang="0">
                  <a:pos x="T0" y="T1"/>
                </a:cxn>
                <a:cxn ang="0">
                  <a:pos x="T2" y="T3"/>
                </a:cxn>
                <a:cxn ang="0">
                  <a:pos x="T4" y="T5"/>
                </a:cxn>
                <a:cxn ang="0">
                  <a:pos x="T6" y="T7"/>
                </a:cxn>
                <a:cxn ang="0">
                  <a:pos x="T8" y="T9"/>
                </a:cxn>
                <a:cxn ang="0">
                  <a:pos x="T10" y="T11"/>
                </a:cxn>
              </a:cxnLst>
              <a:rect l="0" t="0" r="r" b="b"/>
              <a:pathLst>
                <a:path w="555" h="689">
                  <a:moveTo>
                    <a:pt x="440" y="688"/>
                  </a:moveTo>
                  <a:lnTo>
                    <a:pt x="440" y="688"/>
                  </a:lnTo>
                  <a:cubicBezTo>
                    <a:pt x="554" y="496"/>
                    <a:pt x="554" y="496"/>
                    <a:pt x="554" y="496"/>
                  </a:cubicBezTo>
                  <a:cubicBezTo>
                    <a:pt x="248" y="133"/>
                    <a:pt x="248" y="133"/>
                    <a:pt x="248" y="133"/>
                  </a:cubicBezTo>
                  <a:cubicBezTo>
                    <a:pt x="0" y="0"/>
                    <a:pt x="0" y="0"/>
                    <a:pt x="0" y="0"/>
                  </a:cubicBezTo>
                  <a:cubicBezTo>
                    <a:pt x="0" y="0"/>
                    <a:pt x="153" y="363"/>
                    <a:pt x="440" y="688"/>
                  </a:cubicBezTo>
                </a:path>
              </a:pathLst>
            </a:custGeom>
            <a:solidFill>
              <a:srgbClr val="EAC086"/>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2" name="Freeform 301"/>
            <p:cNvSpPr>
              <a:spLocks noChangeArrowheads="1"/>
            </p:cNvSpPr>
            <p:nvPr/>
          </p:nvSpPr>
          <p:spPr bwMode="auto">
            <a:xfrm rot="16200000">
              <a:off x="9362170" y="1787055"/>
              <a:ext cx="121970" cy="150011"/>
            </a:xfrm>
            <a:custGeom>
              <a:avLst/>
              <a:gdLst>
                <a:gd name="T0" fmla="*/ 248 w 421"/>
                <a:gd name="T1" fmla="*/ 362 h 402"/>
                <a:gd name="T2" fmla="*/ 248 w 421"/>
                <a:gd name="T3" fmla="*/ 362 h 402"/>
                <a:gd name="T4" fmla="*/ 19 w 421"/>
                <a:gd name="T5" fmla="*/ 248 h 402"/>
                <a:gd name="T6" fmla="*/ 172 w 421"/>
                <a:gd name="T7" fmla="*/ 19 h 402"/>
                <a:gd name="T8" fmla="*/ 401 w 421"/>
                <a:gd name="T9" fmla="*/ 152 h 402"/>
                <a:gd name="T10" fmla="*/ 248 w 421"/>
                <a:gd name="T11" fmla="*/ 362 h 402"/>
              </a:gdLst>
              <a:ahLst/>
              <a:cxnLst>
                <a:cxn ang="0">
                  <a:pos x="T0" y="T1"/>
                </a:cxn>
                <a:cxn ang="0">
                  <a:pos x="T2" y="T3"/>
                </a:cxn>
                <a:cxn ang="0">
                  <a:pos x="T4" y="T5"/>
                </a:cxn>
                <a:cxn ang="0">
                  <a:pos x="T6" y="T7"/>
                </a:cxn>
                <a:cxn ang="0">
                  <a:pos x="T8" y="T9"/>
                </a:cxn>
                <a:cxn ang="0">
                  <a:pos x="T10" y="T11"/>
                </a:cxn>
              </a:cxnLst>
              <a:rect l="0" t="0" r="r" b="b"/>
              <a:pathLst>
                <a:path w="421" h="402">
                  <a:moveTo>
                    <a:pt x="248" y="362"/>
                  </a:moveTo>
                  <a:lnTo>
                    <a:pt x="248" y="362"/>
                  </a:lnTo>
                  <a:cubicBezTo>
                    <a:pt x="153" y="401"/>
                    <a:pt x="38" y="344"/>
                    <a:pt x="19" y="248"/>
                  </a:cubicBezTo>
                  <a:cubicBezTo>
                    <a:pt x="0" y="133"/>
                    <a:pt x="76" y="38"/>
                    <a:pt x="172" y="19"/>
                  </a:cubicBezTo>
                  <a:cubicBezTo>
                    <a:pt x="287" y="0"/>
                    <a:pt x="382" y="57"/>
                    <a:pt x="401" y="152"/>
                  </a:cubicBezTo>
                  <a:cubicBezTo>
                    <a:pt x="420" y="248"/>
                    <a:pt x="363" y="344"/>
                    <a:pt x="248" y="362"/>
                  </a:cubicBezTo>
                </a:path>
              </a:pathLst>
            </a:custGeom>
            <a:solidFill>
              <a:srgbClr val="E3B69D"/>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3" name="Freeform 302"/>
            <p:cNvSpPr>
              <a:spLocks noChangeArrowheads="1"/>
            </p:cNvSpPr>
            <p:nvPr/>
          </p:nvSpPr>
          <p:spPr bwMode="auto">
            <a:xfrm rot="16200000">
              <a:off x="9384512" y="1796018"/>
              <a:ext cx="128390" cy="115393"/>
            </a:xfrm>
            <a:custGeom>
              <a:avLst/>
              <a:gdLst>
                <a:gd name="T0" fmla="*/ 0 w 440"/>
                <a:gd name="T1" fmla="*/ 134 h 307"/>
                <a:gd name="T2" fmla="*/ 57 w 440"/>
                <a:gd name="T3" fmla="*/ 306 h 307"/>
                <a:gd name="T4" fmla="*/ 439 w 440"/>
                <a:gd name="T5" fmla="*/ 211 h 307"/>
                <a:gd name="T6" fmla="*/ 382 w 440"/>
                <a:gd name="T7" fmla="*/ 0 h 307"/>
                <a:gd name="T8" fmla="*/ 0 w 440"/>
                <a:gd name="T9" fmla="*/ 134 h 307"/>
              </a:gdLst>
              <a:ahLst/>
              <a:cxnLst>
                <a:cxn ang="0">
                  <a:pos x="T0" y="T1"/>
                </a:cxn>
                <a:cxn ang="0">
                  <a:pos x="T2" y="T3"/>
                </a:cxn>
                <a:cxn ang="0">
                  <a:pos x="T4" y="T5"/>
                </a:cxn>
                <a:cxn ang="0">
                  <a:pos x="T6" y="T7"/>
                </a:cxn>
                <a:cxn ang="0">
                  <a:pos x="T8" y="T9"/>
                </a:cxn>
              </a:cxnLst>
              <a:rect l="0" t="0" r="r" b="b"/>
              <a:pathLst>
                <a:path w="440" h="307">
                  <a:moveTo>
                    <a:pt x="0" y="134"/>
                  </a:moveTo>
                  <a:lnTo>
                    <a:pt x="57" y="306"/>
                  </a:lnTo>
                  <a:lnTo>
                    <a:pt x="439" y="211"/>
                  </a:lnTo>
                  <a:lnTo>
                    <a:pt x="382" y="0"/>
                  </a:lnTo>
                  <a:lnTo>
                    <a:pt x="0" y="134"/>
                  </a:lnTo>
                </a:path>
              </a:pathLst>
            </a:custGeom>
            <a:solidFill>
              <a:srgbClr val="EDD1C1"/>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4" name="Freeform 303"/>
            <p:cNvSpPr>
              <a:spLocks noChangeArrowheads="1"/>
            </p:cNvSpPr>
            <p:nvPr/>
          </p:nvSpPr>
          <p:spPr bwMode="auto">
            <a:xfrm rot="16200000">
              <a:off x="10694291" y="203220"/>
              <a:ext cx="929651" cy="2065772"/>
            </a:xfrm>
            <a:custGeom>
              <a:avLst/>
              <a:gdLst>
                <a:gd name="connsiteX0" fmla="*/ 929651 w 929651"/>
                <a:gd name="connsiteY0" fmla="*/ 1549329 h 1549329"/>
                <a:gd name="connsiteX1" fmla="*/ 506177 w 929651"/>
                <a:gd name="connsiteY1" fmla="*/ 1549329 h 1549329"/>
                <a:gd name="connsiteX2" fmla="*/ 0 w 929651"/>
                <a:gd name="connsiteY2" fmla="*/ 137518 h 1549329"/>
                <a:gd name="connsiteX3" fmla="*/ 372137 w 929651"/>
                <a:gd name="connsiteY3" fmla="*/ 0 h 1549329"/>
              </a:gdLst>
              <a:ahLst/>
              <a:cxnLst>
                <a:cxn ang="0">
                  <a:pos x="connsiteX0" y="connsiteY0"/>
                </a:cxn>
                <a:cxn ang="0">
                  <a:pos x="connsiteX1" y="connsiteY1"/>
                </a:cxn>
                <a:cxn ang="0">
                  <a:pos x="connsiteX2" y="connsiteY2"/>
                </a:cxn>
                <a:cxn ang="0">
                  <a:pos x="connsiteX3" y="connsiteY3"/>
                </a:cxn>
              </a:cxnLst>
              <a:rect l="l" t="t" r="r" b="b"/>
              <a:pathLst>
                <a:path w="929651" h="1549329">
                  <a:moveTo>
                    <a:pt x="929651" y="1549329"/>
                  </a:moveTo>
                  <a:lnTo>
                    <a:pt x="506177" y="1549329"/>
                  </a:lnTo>
                  <a:lnTo>
                    <a:pt x="0" y="137518"/>
                  </a:lnTo>
                  <a:lnTo>
                    <a:pt x="372137" y="0"/>
                  </a:lnTo>
                  <a:close/>
                </a:path>
              </a:pathLst>
            </a:custGeom>
            <a:solidFill>
              <a:srgbClr val="424243"/>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square" anchor="ctr">
              <a:noAutofit/>
            </a:bodyPr>
            <a:lstStyle/>
            <a:p>
              <a:pPr fontAlgn="auto">
                <a:spcBef>
                  <a:spcPts val="0"/>
                </a:spcBef>
                <a:spcAft>
                  <a:spcPts val="0"/>
                </a:spcAft>
              </a:pPr>
              <a:endParaRPr lang="en-CA" dirty="0">
                <a:solidFill>
                  <a:srgbClr val="000000"/>
                </a:solidFill>
                <a:latin typeface="Arial"/>
                <a:cs typeface="+mn-cs"/>
              </a:endParaRPr>
            </a:p>
          </p:txBody>
        </p:sp>
        <p:sp>
          <p:nvSpPr>
            <p:cNvPr id="305" name="Freeform 304"/>
            <p:cNvSpPr>
              <a:spLocks noChangeArrowheads="1"/>
            </p:cNvSpPr>
            <p:nvPr/>
          </p:nvSpPr>
          <p:spPr bwMode="auto">
            <a:xfrm rot="16200000">
              <a:off x="9144993" y="2460240"/>
              <a:ext cx="978334" cy="628067"/>
            </a:xfrm>
            <a:custGeom>
              <a:avLst/>
              <a:gdLst>
                <a:gd name="T0" fmla="*/ 190 w 3361"/>
                <a:gd name="T1" fmla="*/ 0 h 1681"/>
                <a:gd name="T2" fmla="*/ 190 w 3361"/>
                <a:gd name="T3" fmla="*/ 0 h 1681"/>
                <a:gd name="T4" fmla="*/ 95 w 3361"/>
                <a:gd name="T5" fmla="*/ 134 h 1681"/>
                <a:gd name="T6" fmla="*/ 95 w 3361"/>
                <a:gd name="T7" fmla="*/ 134 h 1681"/>
                <a:gd name="T8" fmla="*/ 76 w 3361"/>
                <a:gd name="T9" fmla="*/ 172 h 1681"/>
                <a:gd name="T10" fmla="*/ 76 w 3361"/>
                <a:gd name="T11" fmla="*/ 172 h 1681"/>
                <a:gd name="T12" fmla="*/ 343 w 3361"/>
                <a:gd name="T13" fmla="*/ 1356 h 1681"/>
                <a:gd name="T14" fmla="*/ 400 w 3361"/>
                <a:gd name="T15" fmla="*/ 1432 h 1681"/>
                <a:gd name="T16" fmla="*/ 400 w 3361"/>
                <a:gd name="T17" fmla="*/ 1432 h 1681"/>
                <a:gd name="T18" fmla="*/ 400 w 3361"/>
                <a:gd name="T19" fmla="*/ 1432 h 1681"/>
                <a:gd name="T20" fmla="*/ 496 w 3361"/>
                <a:gd name="T21" fmla="*/ 1585 h 1681"/>
                <a:gd name="T22" fmla="*/ 2634 w 3361"/>
                <a:gd name="T23" fmla="*/ 1680 h 1681"/>
                <a:gd name="T24" fmla="*/ 3360 w 3361"/>
                <a:gd name="T25" fmla="*/ 688 h 1681"/>
                <a:gd name="T26" fmla="*/ 190 w 3361"/>
                <a:gd name="T27" fmla="*/ 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61" h="1681">
                  <a:moveTo>
                    <a:pt x="190" y="0"/>
                  </a:moveTo>
                  <a:lnTo>
                    <a:pt x="190" y="0"/>
                  </a:lnTo>
                  <a:cubicBezTo>
                    <a:pt x="133" y="58"/>
                    <a:pt x="95" y="134"/>
                    <a:pt x="95" y="134"/>
                  </a:cubicBezTo>
                  <a:lnTo>
                    <a:pt x="95" y="134"/>
                  </a:lnTo>
                  <a:cubicBezTo>
                    <a:pt x="76" y="172"/>
                    <a:pt x="76" y="172"/>
                    <a:pt x="76" y="172"/>
                  </a:cubicBezTo>
                  <a:lnTo>
                    <a:pt x="76" y="172"/>
                  </a:lnTo>
                  <a:cubicBezTo>
                    <a:pt x="76" y="172"/>
                    <a:pt x="0" y="745"/>
                    <a:pt x="343" y="1356"/>
                  </a:cubicBezTo>
                  <a:cubicBezTo>
                    <a:pt x="400" y="1432"/>
                    <a:pt x="400" y="1432"/>
                    <a:pt x="400" y="1432"/>
                  </a:cubicBezTo>
                  <a:lnTo>
                    <a:pt x="400" y="1432"/>
                  </a:lnTo>
                  <a:lnTo>
                    <a:pt x="400" y="1432"/>
                  </a:lnTo>
                  <a:cubicBezTo>
                    <a:pt x="496" y="1585"/>
                    <a:pt x="496" y="1585"/>
                    <a:pt x="496" y="1585"/>
                  </a:cubicBezTo>
                  <a:cubicBezTo>
                    <a:pt x="2634" y="1680"/>
                    <a:pt x="2634" y="1680"/>
                    <a:pt x="2634" y="1680"/>
                  </a:cubicBezTo>
                  <a:cubicBezTo>
                    <a:pt x="3360" y="688"/>
                    <a:pt x="3360" y="688"/>
                    <a:pt x="3360" y="688"/>
                  </a:cubicBezTo>
                  <a:lnTo>
                    <a:pt x="190"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6" name="Freeform 305"/>
            <p:cNvSpPr>
              <a:spLocks noChangeArrowheads="1"/>
            </p:cNvSpPr>
            <p:nvPr/>
          </p:nvSpPr>
          <p:spPr bwMode="auto">
            <a:xfrm rot="16200000">
              <a:off x="9713088" y="2607992"/>
              <a:ext cx="689456" cy="377499"/>
            </a:xfrm>
            <a:custGeom>
              <a:avLst/>
              <a:gdLst>
                <a:gd name="T0" fmla="*/ 0 w 2369"/>
                <a:gd name="T1" fmla="*/ 0 h 1012"/>
                <a:gd name="T2" fmla="*/ 0 w 2369"/>
                <a:gd name="T3" fmla="*/ 0 h 1012"/>
                <a:gd name="T4" fmla="*/ 574 w 2369"/>
                <a:gd name="T5" fmla="*/ 515 h 1012"/>
                <a:gd name="T6" fmla="*/ 574 w 2369"/>
                <a:gd name="T7" fmla="*/ 1011 h 1012"/>
                <a:gd name="T8" fmla="*/ 1719 w 2369"/>
                <a:gd name="T9" fmla="*/ 1011 h 1012"/>
                <a:gd name="T10" fmla="*/ 1719 w 2369"/>
                <a:gd name="T11" fmla="*/ 496 h 1012"/>
                <a:gd name="T12" fmla="*/ 2368 w 2369"/>
                <a:gd name="T13" fmla="*/ 0 h 1012"/>
                <a:gd name="T14" fmla="*/ 0 w 2369"/>
                <a:gd name="T15" fmla="*/ 0 h 10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9" h="1012">
                  <a:moveTo>
                    <a:pt x="0" y="0"/>
                  </a:moveTo>
                  <a:lnTo>
                    <a:pt x="0" y="0"/>
                  </a:lnTo>
                  <a:cubicBezTo>
                    <a:pt x="0" y="0"/>
                    <a:pt x="249" y="515"/>
                    <a:pt x="574" y="515"/>
                  </a:cubicBezTo>
                  <a:cubicBezTo>
                    <a:pt x="574" y="1011"/>
                    <a:pt x="574" y="1011"/>
                    <a:pt x="574" y="1011"/>
                  </a:cubicBezTo>
                  <a:cubicBezTo>
                    <a:pt x="1719" y="1011"/>
                    <a:pt x="1719" y="1011"/>
                    <a:pt x="1719" y="1011"/>
                  </a:cubicBezTo>
                  <a:cubicBezTo>
                    <a:pt x="1719" y="496"/>
                    <a:pt x="1719" y="496"/>
                    <a:pt x="1719" y="496"/>
                  </a:cubicBezTo>
                  <a:cubicBezTo>
                    <a:pt x="1719" y="496"/>
                    <a:pt x="2044" y="496"/>
                    <a:pt x="2368" y="0"/>
                  </a:cubicBezTo>
                  <a:lnTo>
                    <a:pt x="0"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7" name="Freeform 306"/>
            <p:cNvSpPr>
              <a:spLocks noChangeArrowheads="1"/>
            </p:cNvSpPr>
            <p:nvPr/>
          </p:nvSpPr>
          <p:spPr bwMode="auto">
            <a:xfrm rot="16200000">
              <a:off x="9338688" y="2518333"/>
              <a:ext cx="711282" cy="422008"/>
            </a:xfrm>
            <a:custGeom>
              <a:avLst/>
              <a:gdLst>
                <a:gd name="T0" fmla="*/ 2444 w 2445"/>
                <a:gd name="T1" fmla="*/ 554 h 1128"/>
                <a:gd name="T2" fmla="*/ 2444 w 2445"/>
                <a:gd name="T3" fmla="*/ 554 h 1128"/>
                <a:gd name="T4" fmla="*/ 1222 w 2445"/>
                <a:gd name="T5" fmla="*/ 1127 h 1128"/>
                <a:gd name="T6" fmla="*/ 0 w 2445"/>
                <a:gd name="T7" fmla="*/ 554 h 1128"/>
                <a:gd name="T8" fmla="*/ 1222 w 2445"/>
                <a:gd name="T9" fmla="*/ 0 h 1128"/>
                <a:gd name="T10" fmla="*/ 2444 w 2445"/>
                <a:gd name="T11" fmla="*/ 554 h 1128"/>
              </a:gdLst>
              <a:ahLst/>
              <a:cxnLst>
                <a:cxn ang="0">
                  <a:pos x="T0" y="T1"/>
                </a:cxn>
                <a:cxn ang="0">
                  <a:pos x="T2" y="T3"/>
                </a:cxn>
                <a:cxn ang="0">
                  <a:pos x="T4" y="T5"/>
                </a:cxn>
                <a:cxn ang="0">
                  <a:pos x="T6" y="T7"/>
                </a:cxn>
                <a:cxn ang="0">
                  <a:pos x="T8" y="T9"/>
                </a:cxn>
                <a:cxn ang="0">
                  <a:pos x="T10" y="T11"/>
                </a:cxn>
              </a:cxnLst>
              <a:rect l="0" t="0" r="r" b="b"/>
              <a:pathLst>
                <a:path w="2445" h="1128">
                  <a:moveTo>
                    <a:pt x="2444" y="554"/>
                  </a:moveTo>
                  <a:lnTo>
                    <a:pt x="2444" y="554"/>
                  </a:lnTo>
                  <a:cubicBezTo>
                    <a:pt x="2444" y="879"/>
                    <a:pt x="1890" y="1127"/>
                    <a:pt x="1222" y="1127"/>
                  </a:cubicBezTo>
                  <a:cubicBezTo>
                    <a:pt x="553" y="1127"/>
                    <a:pt x="0" y="879"/>
                    <a:pt x="0" y="554"/>
                  </a:cubicBezTo>
                  <a:cubicBezTo>
                    <a:pt x="0" y="249"/>
                    <a:pt x="553" y="0"/>
                    <a:pt x="1222" y="0"/>
                  </a:cubicBezTo>
                  <a:cubicBezTo>
                    <a:pt x="1890" y="0"/>
                    <a:pt x="2444" y="249"/>
                    <a:pt x="2444" y="554"/>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8" name="Freeform 307"/>
            <p:cNvSpPr>
              <a:spLocks noChangeArrowheads="1"/>
            </p:cNvSpPr>
            <p:nvPr/>
          </p:nvSpPr>
          <p:spPr bwMode="auto">
            <a:xfrm rot="16200000">
              <a:off x="9162286" y="2555440"/>
              <a:ext cx="600866" cy="370905"/>
            </a:xfrm>
            <a:custGeom>
              <a:avLst/>
              <a:gdLst>
                <a:gd name="T0" fmla="*/ 0 w 2063"/>
                <a:gd name="T1" fmla="*/ 439 h 994"/>
                <a:gd name="T2" fmla="*/ 96 w 2063"/>
                <a:gd name="T3" fmla="*/ 38 h 994"/>
                <a:gd name="T4" fmla="*/ 859 w 2063"/>
                <a:gd name="T5" fmla="*/ 0 h 994"/>
                <a:gd name="T6" fmla="*/ 1394 w 2063"/>
                <a:gd name="T7" fmla="*/ 172 h 994"/>
                <a:gd name="T8" fmla="*/ 2024 w 2063"/>
                <a:gd name="T9" fmla="*/ 324 h 994"/>
                <a:gd name="T10" fmla="*/ 2062 w 2063"/>
                <a:gd name="T11" fmla="*/ 687 h 994"/>
                <a:gd name="T12" fmla="*/ 1718 w 2063"/>
                <a:gd name="T13" fmla="*/ 993 h 994"/>
                <a:gd name="T14" fmla="*/ 0 w 2063"/>
                <a:gd name="T15" fmla="*/ 439 h 9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3" h="994">
                  <a:moveTo>
                    <a:pt x="0" y="439"/>
                  </a:moveTo>
                  <a:lnTo>
                    <a:pt x="96" y="38"/>
                  </a:lnTo>
                  <a:lnTo>
                    <a:pt x="859" y="0"/>
                  </a:lnTo>
                  <a:lnTo>
                    <a:pt x="1394" y="172"/>
                  </a:lnTo>
                  <a:lnTo>
                    <a:pt x="2024" y="324"/>
                  </a:lnTo>
                  <a:lnTo>
                    <a:pt x="2062" y="687"/>
                  </a:lnTo>
                  <a:lnTo>
                    <a:pt x="1718" y="993"/>
                  </a:lnTo>
                  <a:lnTo>
                    <a:pt x="0" y="439"/>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09" name="Freeform 308"/>
            <p:cNvSpPr>
              <a:spLocks noChangeArrowheads="1"/>
            </p:cNvSpPr>
            <p:nvPr/>
          </p:nvSpPr>
          <p:spPr bwMode="auto">
            <a:xfrm rot="16200000">
              <a:off x="8626240" y="1993414"/>
              <a:ext cx="894880" cy="1778696"/>
            </a:xfrm>
            <a:custGeom>
              <a:avLst/>
              <a:gdLst>
                <a:gd name="T0" fmla="*/ 2501 w 3074"/>
                <a:gd name="T1" fmla="*/ 20 h 4756"/>
                <a:gd name="T2" fmla="*/ 2501 w 3074"/>
                <a:gd name="T3" fmla="*/ 20 h 4756"/>
                <a:gd name="T4" fmla="*/ 1699 w 3074"/>
                <a:gd name="T5" fmla="*/ 0 h 4756"/>
                <a:gd name="T6" fmla="*/ 1107 w 3074"/>
                <a:gd name="T7" fmla="*/ 592 h 4756"/>
                <a:gd name="T8" fmla="*/ 1088 w 3074"/>
                <a:gd name="T9" fmla="*/ 1566 h 4756"/>
                <a:gd name="T10" fmla="*/ 0 w 3074"/>
                <a:gd name="T11" fmla="*/ 2006 h 4756"/>
                <a:gd name="T12" fmla="*/ 1088 w 3074"/>
                <a:gd name="T13" fmla="*/ 2006 h 4756"/>
                <a:gd name="T14" fmla="*/ 1050 w 3074"/>
                <a:gd name="T15" fmla="*/ 4144 h 4756"/>
                <a:gd name="T16" fmla="*/ 1641 w 3074"/>
                <a:gd name="T17" fmla="*/ 4736 h 4756"/>
                <a:gd name="T18" fmla="*/ 2425 w 3074"/>
                <a:gd name="T19" fmla="*/ 4755 h 4756"/>
                <a:gd name="T20" fmla="*/ 3016 w 3074"/>
                <a:gd name="T21" fmla="*/ 4163 h 4756"/>
                <a:gd name="T22" fmla="*/ 3073 w 3074"/>
                <a:gd name="T23" fmla="*/ 612 h 4756"/>
                <a:gd name="T24" fmla="*/ 2501 w 3074"/>
                <a:gd name="T25" fmla="*/ 20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74" h="4756">
                  <a:moveTo>
                    <a:pt x="2501" y="20"/>
                  </a:moveTo>
                  <a:lnTo>
                    <a:pt x="2501" y="20"/>
                  </a:lnTo>
                  <a:cubicBezTo>
                    <a:pt x="1699" y="0"/>
                    <a:pt x="1699" y="0"/>
                    <a:pt x="1699" y="0"/>
                  </a:cubicBezTo>
                  <a:cubicBezTo>
                    <a:pt x="1374" y="0"/>
                    <a:pt x="1107" y="268"/>
                    <a:pt x="1107" y="592"/>
                  </a:cubicBezTo>
                  <a:cubicBezTo>
                    <a:pt x="1088" y="1566"/>
                    <a:pt x="1088" y="1566"/>
                    <a:pt x="1088" y="1566"/>
                  </a:cubicBezTo>
                  <a:cubicBezTo>
                    <a:pt x="668" y="1814"/>
                    <a:pt x="0" y="2006"/>
                    <a:pt x="0" y="2006"/>
                  </a:cubicBezTo>
                  <a:cubicBezTo>
                    <a:pt x="515" y="2101"/>
                    <a:pt x="859" y="2063"/>
                    <a:pt x="1088" y="2006"/>
                  </a:cubicBezTo>
                  <a:cubicBezTo>
                    <a:pt x="1050" y="4144"/>
                    <a:pt x="1050" y="4144"/>
                    <a:pt x="1050" y="4144"/>
                  </a:cubicBezTo>
                  <a:cubicBezTo>
                    <a:pt x="1050" y="4468"/>
                    <a:pt x="1298" y="4736"/>
                    <a:pt x="1641" y="4736"/>
                  </a:cubicBezTo>
                  <a:cubicBezTo>
                    <a:pt x="2425" y="4755"/>
                    <a:pt x="2425" y="4755"/>
                    <a:pt x="2425" y="4755"/>
                  </a:cubicBezTo>
                  <a:cubicBezTo>
                    <a:pt x="2749" y="4755"/>
                    <a:pt x="3016" y="4487"/>
                    <a:pt x="3016" y="4163"/>
                  </a:cubicBezTo>
                  <a:cubicBezTo>
                    <a:pt x="3073" y="612"/>
                    <a:pt x="3073" y="612"/>
                    <a:pt x="3073" y="612"/>
                  </a:cubicBezTo>
                  <a:cubicBezTo>
                    <a:pt x="3073" y="287"/>
                    <a:pt x="2825" y="20"/>
                    <a:pt x="2501" y="20"/>
                  </a:cubicBezTo>
                </a:path>
              </a:pathLst>
            </a:custGeom>
            <a:solidFill>
              <a:srgbClr val="ECF8FE"/>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0" name="Freeform 309"/>
            <p:cNvSpPr>
              <a:spLocks noChangeArrowheads="1"/>
            </p:cNvSpPr>
            <p:nvPr/>
          </p:nvSpPr>
          <p:spPr bwMode="auto">
            <a:xfrm rot="16200000">
              <a:off x="9177724" y="2948980"/>
              <a:ext cx="256781" cy="271997"/>
            </a:xfrm>
            <a:custGeom>
              <a:avLst/>
              <a:gdLst>
                <a:gd name="T0" fmla="*/ 688 w 880"/>
                <a:gd name="T1" fmla="*/ 0 h 727"/>
                <a:gd name="T2" fmla="*/ 688 w 880"/>
                <a:gd name="T3" fmla="*/ 0 h 727"/>
                <a:gd name="T4" fmla="*/ 153 w 880"/>
                <a:gd name="T5" fmla="*/ 287 h 727"/>
                <a:gd name="T6" fmla="*/ 153 w 880"/>
                <a:gd name="T7" fmla="*/ 287 h 727"/>
                <a:gd name="T8" fmla="*/ 0 w 880"/>
                <a:gd name="T9" fmla="*/ 421 h 727"/>
                <a:gd name="T10" fmla="*/ 172 w 880"/>
                <a:gd name="T11" fmla="*/ 726 h 727"/>
                <a:gd name="T12" fmla="*/ 879 w 880"/>
                <a:gd name="T13" fmla="*/ 344 h 727"/>
                <a:gd name="T14" fmla="*/ 688 w 880"/>
                <a:gd name="T15" fmla="*/ 0 h 7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0" h="727">
                  <a:moveTo>
                    <a:pt x="688" y="0"/>
                  </a:moveTo>
                  <a:lnTo>
                    <a:pt x="688" y="0"/>
                  </a:lnTo>
                  <a:cubicBezTo>
                    <a:pt x="153" y="287"/>
                    <a:pt x="153" y="287"/>
                    <a:pt x="153" y="287"/>
                  </a:cubicBezTo>
                  <a:lnTo>
                    <a:pt x="153" y="287"/>
                  </a:lnTo>
                  <a:cubicBezTo>
                    <a:pt x="153" y="287"/>
                    <a:pt x="39" y="363"/>
                    <a:pt x="0" y="421"/>
                  </a:cubicBezTo>
                  <a:cubicBezTo>
                    <a:pt x="172" y="726"/>
                    <a:pt x="172" y="726"/>
                    <a:pt x="172" y="726"/>
                  </a:cubicBezTo>
                  <a:cubicBezTo>
                    <a:pt x="879" y="344"/>
                    <a:pt x="879" y="344"/>
                    <a:pt x="879" y="344"/>
                  </a:cubicBezTo>
                  <a:lnTo>
                    <a:pt x="688"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1" name="Freeform 310"/>
            <p:cNvSpPr>
              <a:spLocks noChangeArrowheads="1"/>
            </p:cNvSpPr>
            <p:nvPr/>
          </p:nvSpPr>
          <p:spPr bwMode="auto">
            <a:xfrm rot="16200000">
              <a:off x="9173515" y="2907902"/>
              <a:ext cx="116836" cy="150011"/>
            </a:xfrm>
            <a:custGeom>
              <a:avLst/>
              <a:gdLst>
                <a:gd name="T0" fmla="*/ 401 w 402"/>
                <a:gd name="T1" fmla="*/ 209 h 401"/>
                <a:gd name="T2" fmla="*/ 401 w 402"/>
                <a:gd name="T3" fmla="*/ 209 h 401"/>
                <a:gd name="T4" fmla="*/ 211 w 402"/>
                <a:gd name="T5" fmla="*/ 400 h 401"/>
                <a:gd name="T6" fmla="*/ 0 w 402"/>
                <a:gd name="T7" fmla="*/ 209 h 401"/>
                <a:gd name="T8" fmla="*/ 211 w 402"/>
                <a:gd name="T9" fmla="*/ 0 h 401"/>
                <a:gd name="T10" fmla="*/ 401 w 402"/>
                <a:gd name="T11" fmla="*/ 209 h 401"/>
              </a:gdLst>
              <a:ahLst/>
              <a:cxnLst>
                <a:cxn ang="0">
                  <a:pos x="T0" y="T1"/>
                </a:cxn>
                <a:cxn ang="0">
                  <a:pos x="T2" y="T3"/>
                </a:cxn>
                <a:cxn ang="0">
                  <a:pos x="T4" y="T5"/>
                </a:cxn>
                <a:cxn ang="0">
                  <a:pos x="T6" y="T7"/>
                </a:cxn>
                <a:cxn ang="0">
                  <a:pos x="T8" y="T9"/>
                </a:cxn>
                <a:cxn ang="0">
                  <a:pos x="T10" y="T11"/>
                </a:cxn>
              </a:cxnLst>
              <a:rect l="0" t="0" r="r" b="b"/>
              <a:pathLst>
                <a:path w="402" h="401">
                  <a:moveTo>
                    <a:pt x="401" y="209"/>
                  </a:moveTo>
                  <a:lnTo>
                    <a:pt x="401" y="209"/>
                  </a:lnTo>
                  <a:cubicBezTo>
                    <a:pt x="401" y="324"/>
                    <a:pt x="306" y="400"/>
                    <a:pt x="211" y="400"/>
                  </a:cubicBezTo>
                  <a:cubicBezTo>
                    <a:pt x="96" y="400"/>
                    <a:pt x="0" y="324"/>
                    <a:pt x="0" y="209"/>
                  </a:cubicBezTo>
                  <a:cubicBezTo>
                    <a:pt x="0" y="95"/>
                    <a:pt x="96" y="0"/>
                    <a:pt x="211" y="0"/>
                  </a:cubicBezTo>
                  <a:cubicBezTo>
                    <a:pt x="306" y="0"/>
                    <a:pt x="401" y="95"/>
                    <a:pt x="401" y="209"/>
                  </a:cubicBez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2" name="Freeform 311"/>
            <p:cNvSpPr>
              <a:spLocks noChangeArrowheads="1"/>
            </p:cNvSpPr>
            <p:nvPr/>
          </p:nvSpPr>
          <p:spPr bwMode="auto">
            <a:xfrm rot="16200000">
              <a:off x="9097180" y="2272498"/>
              <a:ext cx="188733" cy="201113"/>
            </a:xfrm>
            <a:custGeom>
              <a:avLst/>
              <a:gdLst>
                <a:gd name="T0" fmla="*/ 496 w 650"/>
                <a:gd name="T1" fmla="*/ 0 h 536"/>
                <a:gd name="T2" fmla="*/ 649 w 650"/>
                <a:gd name="T3" fmla="*/ 268 h 536"/>
                <a:gd name="T4" fmla="*/ 153 w 650"/>
                <a:gd name="T5" fmla="*/ 535 h 536"/>
                <a:gd name="T6" fmla="*/ 0 w 650"/>
                <a:gd name="T7" fmla="*/ 268 h 536"/>
                <a:gd name="T8" fmla="*/ 496 w 650"/>
                <a:gd name="T9" fmla="*/ 0 h 536"/>
              </a:gdLst>
              <a:ahLst/>
              <a:cxnLst>
                <a:cxn ang="0">
                  <a:pos x="T0" y="T1"/>
                </a:cxn>
                <a:cxn ang="0">
                  <a:pos x="T2" y="T3"/>
                </a:cxn>
                <a:cxn ang="0">
                  <a:pos x="T4" y="T5"/>
                </a:cxn>
                <a:cxn ang="0">
                  <a:pos x="T6" y="T7"/>
                </a:cxn>
                <a:cxn ang="0">
                  <a:pos x="T8" y="T9"/>
                </a:cxn>
              </a:cxnLst>
              <a:rect l="0" t="0" r="r" b="b"/>
              <a:pathLst>
                <a:path w="650" h="536">
                  <a:moveTo>
                    <a:pt x="496" y="0"/>
                  </a:moveTo>
                  <a:lnTo>
                    <a:pt x="649" y="268"/>
                  </a:lnTo>
                  <a:lnTo>
                    <a:pt x="153" y="535"/>
                  </a:lnTo>
                  <a:lnTo>
                    <a:pt x="0" y="268"/>
                  </a:lnTo>
                  <a:lnTo>
                    <a:pt x="496"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3" name="Freeform 312"/>
            <p:cNvSpPr>
              <a:spLocks noChangeArrowheads="1"/>
            </p:cNvSpPr>
            <p:nvPr/>
          </p:nvSpPr>
          <p:spPr bwMode="auto">
            <a:xfrm rot="16200000">
              <a:off x="9198441" y="2387168"/>
              <a:ext cx="95009" cy="121987"/>
            </a:xfrm>
            <a:custGeom>
              <a:avLst/>
              <a:gdLst>
                <a:gd name="T0" fmla="*/ 0 w 326"/>
                <a:gd name="T1" fmla="*/ 153 h 325"/>
                <a:gd name="T2" fmla="*/ 0 w 326"/>
                <a:gd name="T3" fmla="*/ 153 h 325"/>
                <a:gd name="T4" fmla="*/ 173 w 326"/>
                <a:gd name="T5" fmla="*/ 0 h 325"/>
                <a:gd name="T6" fmla="*/ 325 w 326"/>
                <a:gd name="T7" fmla="*/ 153 h 325"/>
                <a:gd name="T8" fmla="*/ 173 w 326"/>
                <a:gd name="T9" fmla="*/ 324 h 325"/>
                <a:gd name="T10" fmla="*/ 0 w 326"/>
                <a:gd name="T11" fmla="*/ 153 h 325"/>
              </a:gdLst>
              <a:ahLst/>
              <a:cxnLst>
                <a:cxn ang="0">
                  <a:pos x="T0" y="T1"/>
                </a:cxn>
                <a:cxn ang="0">
                  <a:pos x="T2" y="T3"/>
                </a:cxn>
                <a:cxn ang="0">
                  <a:pos x="T4" y="T5"/>
                </a:cxn>
                <a:cxn ang="0">
                  <a:pos x="T6" y="T7"/>
                </a:cxn>
                <a:cxn ang="0">
                  <a:pos x="T8" y="T9"/>
                </a:cxn>
                <a:cxn ang="0">
                  <a:pos x="T10" y="T11"/>
                </a:cxn>
              </a:cxnLst>
              <a:rect l="0" t="0" r="r" b="b"/>
              <a:pathLst>
                <a:path w="326" h="325">
                  <a:moveTo>
                    <a:pt x="0" y="153"/>
                  </a:moveTo>
                  <a:lnTo>
                    <a:pt x="0" y="153"/>
                  </a:lnTo>
                  <a:cubicBezTo>
                    <a:pt x="0" y="76"/>
                    <a:pt x="77" y="0"/>
                    <a:pt x="173" y="0"/>
                  </a:cubicBezTo>
                  <a:cubicBezTo>
                    <a:pt x="268" y="0"/>
                    <a:pt x="325" y="76"/>
                    <a:pt x="325" y="153"/>
                  </a:cubicBezTo>
                  <a:cubicBezTo>
                    <a:pt x="325" y="248"/>
                    <a:pt x="268" y="324"/>
                    <a:pt x="173" y="324"/>
                  </a:cubicBezTo>
                  <a:cubicBezTo>
                    <a:pt x="77" y="324"/>
                    <a:pt x="0" y="248"/>
                    <a:pt x="0" y="153"/>
                  </a:cubicBez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4" name="Freeform 313"/>
            <p:cNvSpPr>
              <a:spLocks noChangeArrowheads="1"/>
            </p:cNvSpPr>
            <p:nvPr/>
          </p:nvSpPr>
          <p:spPr bwMode="auto">
            <a:xfrm rot="16200000">
              <a:off x="9226379" y="2266744"/>
              <a:ext cx="222115" cy="235731"/>
            </a:xfrm>
            <a:custGeom>
              <a:avLst/>
              <a:gdLst>
                <a:gd name="T0" fmla="*/ 611 w 765"/>
                <a:gd name="T1" fmla="*/ 0 h 631"/>
                <a:gd name="T2" fmla="*/ 764 w 765"/>
                <a:gd name="T3" fmla="*/ 287 h 631"/>
                <a:gd name="T4" fmla="*/ 153 w 765"/>
                <a:gd name="T5" fmla="*/ 630 h 631"/>
                <a:gd name="T6" fmla="*/ 0 w 765"/>
                <a:gd name="T7" fmla="*/ 344 h 631"/>
                <a:gd name="T8" fmla="*/ 611 w 765"/>
                <a:gd name="T9" fmla="*/ 0 h 631"/>
              </a:gdLst>
              <a:ahLst/>
              <a:cxnLst>
                <a:cxn ang="0">
                  <a:pos x="T0" y="T1"/>
                </a:cxn>
                <a:cxn ang="0">
                  <a:pos x="T2" y="T3"/>
                </a:cxn>
                <a:cxn ang="0">
                  <a:pos x="T4" y="T5"/>
                </a:cxn>
                <a:cxn ang="0">
                  <a:pos x="T6" y="T7"/>
                </a:cxn>
                <a:cxn ang="0">
                  <a:pos x="T8" y="T9"/>
                </a:cxn>
              </a:cxnLst>
              <a:rect l="0" t="0" r="r" b="b"/>
              <a:pathLst>
                <a:path w="765" h="631">
                  <a:moveTo>
                    <a:pt x="611" y="0"/>
                  </a:moveTo>
                  <a:lnTo>
                    <a:pt x="764" y="287"/>
                  </a:lnTo>
                  <a:lnTo>
                    <a:pt x="153" y="630"/>
                  </a:lnTo>
                  <a:lnTo>
                    <a:pt x="0" y="344"/>
                  </a:lnTo>
                  <a:lnTo>
                    <a:pt x="611"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5" name="Freeform 314"/>
            <p:cNvSpPr>
              <a:spLocks noChangeArrowheads="1"/>
            </p:cNvSpPr>
            <p:nvPr/>
          </p:nvSpPr>
          <p:spPr bwMode="auto">
            <a:xfrm rot="16200000">
              <a:off x="9355046" y="2415414"/>
              <a:ext cx="95009" cy="121987"/>
            </a:xfrm>
            <a:custGeom>
              <a:avLst/>
              <a:gdLst>
                <a:gd name="T0" fmla="*/ 0 w 325"/>
                <a:gd name="T1" fmla="*/ 152 h 325"/>
                <a:gd name="T2" fmla="*/ 0 w 325"/>
                <a:gd name="T3" fmla="*/ 152 h 325"/>
                <a:gd name="T4" fmla="*/ 172 w 325"/>
                <a:gd name="T5" fmla="*/ 0 h 325"/>
                <a:gd name="T6" fmla="*/ 324 w 325"/>
                <a:gd name="T7" fmla="*/ 152 h 325"/>
                <a:gd name="T8" fmla="*/ 172 w 325"/>
                <a:gd name="T9" fmla="*/ 324 h 325"/>
                <a:gd name="T10" fmla="*/ 0 w 325"/>
                <a:gd name="T11" fmla="*/ 152 h 325"/>
              </a:gdLst>
              <a:ahLst/>
              <a:cxnLst>
                <a:cxn ang="0">
                  <a:pos x="T0" y="T1"/>
                </a:cxn>
                <a:cxn ang="0">
                  <a:pos x="T2" y="T3"/>
                </a:cxn>
                <a:cxn ang="0">
                  <a:pos x="T4" y="T5"/>
                </a:cxn>
                <a:cxn ang="0">
                  <a:pos x="T6" y="T7"/>
                </a:cxn>
                <a:cxn ang="0">
                  <a:pos x="T8" y="T9"/>
                </a:cxn>
                <a:cxn ang="0">
                  <a:pos x="T10" y="T11"/>
                </a:cxn>
              </a:cxnLst>
              <a:rect l="0" t="0" r="r" b="b"/>
              <a:pathLst>
                <a:path w="325" h="325">
                  <a:moveTo>
                    <a:pt x="0" y="152"/>
                  </a:moveTo>
                  <a:lnTo>
                    <a:pt x="0" y="152"/>
                  </a:lnTo>
                  <a:cubicBezTo>
                    <a:pt x="0" y="76"/>
                    <a:pt x="76" y="0"/>
                    <a:pt x="172" y="0"/>
                  </a:cubicBezTo>
                  <a:cubicBezTo>
                    <a:pt x="248" y="0"/>
                    <a:pt x="324" y="76"/>
                    <a:pt x="324" y="152"/>
                  </a:cubicBezTo>
                  <a:cubicBezTo>
                    <a:pt x="324" y="248"/>
                    <a:pt x="248" y="324"/>
                    <a:pt x="172" y="324"/>
                  </a:cubicBezTo>
                  <a:cubicBezTo>
                    <a:pt x="76" y="324"/>
                    <a:pt x="0" y="248"/>
                    <a:pt x="0" y="152"/>
                  </a:cubicBez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6" name="Freeform 315"/>
            <p:cNvSpPr>
              <a:spLocks noChangeArrowheads="1"/>
            </p:cNvSpPr>
            <p:nvPr/>
          </p:nvSpPr>
          <p:spPr bwMode="auto">
            <a:xfrm rot="16200000">
              <a:off x="9372474" y="2264065"/>
              <a:ext cx="188733" cy="207707"/>
            </a:xfrm>
            <a:custGeom>
              <a:avLst/>
              <a:gdLst>
                <a:gd name="T0" fmla="*/ 496 w 650"/>
                <a:gd name="T1" fmla="*/ 0 h 555"/>
                <a:gd name="T2" fmla="*/ 649 w 650"/>
                <a:gd name="T3" fmla="*/ 287 h 555"/>
                <a:gd name="T4" fmla="*/ 153 w 650"/>
                <a:gd name="T5" fmla="*/ 554 h 555"/>
                <a:gd name="T6" fmla="*/ 0 w 650"/>
                <a:gd name="T7" fmla="*/ 267 h 555"/>
                <a:gd name="T8" fmla="*/ 496 w 650"/>
                <a:gd name="T9" fmla="*/ 0 h 555"/>
              </a:gdLst>
              <a:ahLst/>
              <a:cxnLst>
                <a:cxn ang="0">
                  <a:pos x="T0" y="T1"/>
                </a:cxn>
                <a:cxn ang="0">
                  <a:pos x="T2" y="T3"/>
                </a:cxn>
                <a:cxn ang="0">
                  <a:pos x="T4" y="T5"/>
                </a:cxn>
                <a:cxn ang="0">
                  <a:pos x="T6" y="T7"/>
                </a:cxn>
                <a:cxn ang="0">
                  <a:pos x="T8" y="T9"/>
                </a:cxn>
              </a:cxnLst>
              <a:rect l="0" t="0" r="r" b="b"/>
              <a:pathLst>
                <a:path w="650" h="555">
                  <a:moveTo>
                    <a:pt x="496" y="0"/>
                  </a:moveTo>
                  <a:lnTo>
                    <a:pt x="649" y="287"/>
                  </a:lnTo>
                  <a:lnTo>
                    <a:pt x="153" y="554"/>
                  </a:lnTo>
                  <a:lnTo>
                    <a:pt x="0" y="267"/>
                  </a:lnTo>
                  <a:lnTo>
                    <a:pt x="496"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7" name="Freeform 316"/>
            <p:cNvSpPr>
              <a:spLocks noChangeArrowheads="1"/>
            </p:cNvSpPr>
            <p:nvPr/>
          </p:nvSpPr>
          <p:spPr bwMode="auto">
            <a:xfrm rot="16200000">
              <a:off x="9468790" y="2382033"/>
              <a:ext cx="95009" cy="121987"/>
            </a:xfrm>
            <a:custGeom>
              <a:avLst/>
              <a:gdLst>
                <a:gd name="T0" fmla="*/ 0 w 325"/>
                <a:gd name="T1" fmla="*/ 153 h 326"/>
                <a:gd name="T2" fmla="*/ 0 w 325"/>
                <a:gd name="T3" fmla="*/ 153 h 326"/>
                <a:gd name="T4" fmla="*/ 153 w 325"/>
                <a:gd name="T5" fmla="*/ 0 h 326"/>
                <a:gd name="T6" fmla="*/ 324 w 325"/>
                <a:gd name="T7" fmla="*/ 153 h 326"/>
                <a:gd name="T8" fmla="*/ 153 w 325"/>
                <a:gd name="T9" fmla="*/ 325 h 326"/>
                <a:gd name="T10" fmla="*/ 0 w 325"/>
                <a:gd name="T11" fmla="*/ 153 h 326"/>
              </a:gdLst>
              <a:ahLst/>
              <a:cxnLst>
                <a:cxn ang="0">
                  <a:pos x="T0" y="T1"/>
                </a:cxn>
                <a:cxn ang="0">
                  <a:pos x="T2" y="T3"/>
                </a:cxn>
                <a:cxn ang="0">
                  <a:pos x="T4" y="T5"/>
                </a:cxn>
                <a:cxn ang="0">
                  <a:pos x="T6" y="T7"/>
                </a:cxn>
                <a:cxn ang="0">
                  <a:pos x="T8" y="T9"/>
                </a:cxn>
                <a:cxn ang="0">
                  <a:pos x="T10" y="T11"/>
                </a:cxn>
              </a:cxnLst>
              <a:rect l="0" t="0" r="r" b="b"/>
              <a:pathLst>
                <a:path w="325" h="326">
                  <a:moveTo>
                    <a:pt x="0" y="153"/>
                  </a:moveTo>
                  <a:lnTo>
                    <a:pt x="0" y="153"/>
                  </a:lnTo>
                  <a:cubicBezTo>
                    <a:pt x="0" y="76"/>
                    <a:pt x="57" y="0"/>
                    <a:pt x="153" y="0"/>
                  </a:cubicBezTo>
                  <a:cubicBezTo>
                    <a:pt x="248" y="0"/>
                    <a:pt x="324" y="76"/>
                    <a:pt x="324" y="153"/>
                  </a:cubicBezTo>
                  <a:cubicBezTo>
                    <a:pt x="324" y="248"/>
                    <a:pt x="248" y="325"/>
                    <a:pt x="153" y="325"/>
                  </a:cubicBezTo>
                  <a:cubicBezTo>
                    <a:pt x="57" y="325"/>
                    <a:pt x="0" y="248"/>
                    <a:pt x="0" y="153"/>
                  </a:cubicBez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8" name="Freeform 317"/>
            <p:cNvSpPr>
              <a:spLocks noChangeArrowheads="1"/>
            </p:cNvSpPr>
            <p:nvPr/>
          </p:nvSpPr>
          <p:spPr bwMode="auto">
            <a:xfrm rot="16200000">
              <a:off x="9503836" y="2279431"/>
              <a:ext cx="138661" cy="150011"/>
            </a:xfrm>
            <a:custGeom>
              <a:avLst/>
              <a:gdLst>
                <a:gd name="T0" fmla="*/ 362 w 478"/>
                <a:gd name="T1" fmla="*/ 0 h 402"/>
                <a:gd name="T2" fmla="*/ 477 w 478"/>
                <a:gd name="T3" fmla="*/ 210 h 402"/>
                <a:gd name="T4" fmla="*/ 114 w 478"/>
                <a:gd name="T5" fmla="*/ 401 h 402"/>
                <a:gd name="T6" fmla="*/ 0 w 478"/>
                <a:gd name="T7" fmla="*/ 191 h 402"/>
                <a:gd name="T8" fmla="*/ 362 w 478"/>
                <a:gd name="T9" fmla="*/ 0 h 402"/>
              </a:gdLst>
              <a:ahLst/>
              <a:cxnLst>
                <a:cxn ang="0">
                  <a:pos x="T0" y="T1"/>
                </a:cxn>
                <a:cxn ang="0">
                  <a:pos x="T2" y="T3"/>
                </a:cxn>
                <a:cxn ang="0">
                  <a:pos x="T4" y="T5"/>
                </a:cxn>
                <a:cxn ang="0">
                  <a:pos x="T6" y="T7"/>
                </a:cxn>
                <a:cxn ang="0">
                  <a:pos x="T8" y="T9"/>
                </a:cxn>
              </a:cxnLst>
              <a:rect l="0" t="0" r="r" b="b"/>
              <a:pathLst>
                <a:path w="478" h="402">
                  <a:moveTo>
                    <a:pt x="362" y="0"/>
                  </a:moveTo>
                  <a:lnTo>
                    <a:pt x="477" y="210"/>
                  </a:lnTo>
                  <a:lnTo>
                    <a:pt x="114" y="401"/>
                  </a:lnTo>
                  <a:lnTo>
                    <a:pt x="0" y="191"/>
                  </a:lnTo>
                  <a:lnTo>
                    <a:pt x="362"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19" name="Freeform 318"/>
            <p:cNvSpPr>
              <a:spLocks noChangeArrowheads="1"/>
            </p:cNvSpPr>
            <p:nvPr/>
          </p:nvSpPr>
          <p:spPr bwMode="auto">
            <a:xfrm rot="16200000">
              <a:off x="9572660" y="2363488"/>
              <a:ext cx="71899" cy="92315"/>
            </a:xfrm>
            <a:custGeom>
              <a:avLst/>
              <a:gdLst>
                <a:gd name="T0" fmla="*/ 0 w 249"/>
                <a:gd name="T1" fmla="*/ 133 h 249"/>
                <a:gd name="T2" fmla="*/ 0 w 249"/>
                <a:gd name="T3" fmla="*/ 133 h 249"/>
                <a:gd name="T4" fmla="*/ 133 w 249"/>
                <a:gd name="T5" fmla="*/ 0 h 249"/>
                <a:gd name="T6" fmla="*/ 248 w 249"/>
                <a:gd name="T7" fmla="*/ 133 h 249"/>
                <a:gd name="T8" fmla="*/ 133 w 249"/>
                <a:gd name="T9" fmla="*/ 248 h 249"/>
                <a:gd name="T10" fmla="*/ 0 w 249"/>
                <a:gd name="T11" fmla="*/ 133 h 249"/>
              </a:gdLst>
              <a:ahLst/>
              <a:cxnLst>
                <a:cxn ang="0">
                  <a:pos x="T0" y="T1"/>
                </a:cxn>
                <a:cxn ang="0">
                  <a:pos x="T2" y="T3"/>
                </a:cxn>
                <a:cxn ang="0">
                  <a:pos x="T4" y="T5"/>
                </a:cxn>
                <a:cxn ang="0">
                  <a:pos x="T6" y="T7"/>
                </a:cxn>
                <a:cxn ang="0">
                  <a:pos x="T8" y="T9"/>
                </a:cxn>
                <a:cxn ang="0">
                  <a:pos x="T10" y="T11"/>
                </a:cxn>
              </a:cxnLst>
              <a:rect l="0" t="0" r="r" b="b"/>
              <a:pathLst>
                <a:path w="249" h="249">
                  <a:moveTo>
                    <a:pt x="0" y="133"/>
                  </a:moveTo>
                  <a:lnTo>
                    <a:pt x="0" y="133"/>
                  </a:lnTo>
                  <a:cubicBezTo>
                    <a:pt x="0" y="57"/>
                    <a:pt x="56" y="0"/>
                    <a:pt x="133" y="0"/>
                  </a:cubicBezTo>
                  <a:cubicBezTo>
                    <a:pt x="190" y="0"/>
                    <a:pt x="248" y="57"/>
                    <a:pt x="248" y="133"/>
                  </a:cubicBezTo>
                  <a:cubicBezTo>
                    <a:pt x="248" y="210"/>
                    <a:pt x="190" y="248"/>
                    <a:pt x="133" y="248"/>
                  </a:cubicBezTo>
                  <a:cubicBezTo>
                    <a:pt x="56" y="248"/>
                    <a:pt x="0" y="210"/>
                    <a:pt x="0" y="133"/>
                  </a:cubicBez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0" name="Freeform 319"/>
            <p:cNvSpPr>
              <a:spLocks noChangeArrowheads="1"/>
            </p:cNvSpPr>
            <p:nvPr/>
          </p:nvSpPr>
          <p:spPr bwMode="auto">
            <a:xfrm rot="16200000">
              <a:off x="9296439" y="2057832"/>
              <a:ext cx="88589" cy="499485"/>
            </a:xfrm>
            <a:custGeom>
              <a:avLst/>
              <a:gdLst>
                <a:gd name="T0" fmla="*/ 95 w 306"/>
                <a:gd name="T1" fmla="*/ 0 h 1338"/>
                <a:gd name="T2" fmla="*/ 95 w 306"/>
                <a:gd name="T3" fmla="*/ 0 h 1338"/>
                <a:gd name="T4" fmla="*/ 248 w 306"/>
                <a:gd name="T5" fmla="*/ 268 h 1338"/>
                <a:gd name="T6" fmla="*/ 114 w 306"/>
                <a:gd name="T7" fmla="*/ 344 h 1338"/>
                <a:gd name="T8" fmla="*/ 267 w 306"/>
                <a:gd name="T9" fmla="*/ 631 h 1338"/>
                <a:gd name="T10" fmla="*/ 114 w 306"/>
                <a:gd name="T11" fmla="*/ 726 h 1338"/>
                <a:gd name="T12" fmla="*/ 267 w 306"/>
                <a:gd name="T13" fmla="*/ 1013 h 1338"/>
                <a:gd name="T14" fmla="*/ 114 w 306"/>
                <a:gd name="T15" fmla="*/ 1089 h 1338"/>
                <a:gd name="T16" fmla="*/ 229 w 306"/>
                <a:gd name="T17" fmla="*/ 1299 h 1338"/>
                <a:gd name="T18" fmla="*/ 0 w 306"/>
                <a:gd name="T19" fmla="*/ 1337 h 1338"/>
                <a:gd name="T20" fmla="*/ 95 w 306"/>
                <a:gd name="T21"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38">
                  <a:moveTo>
                    <a:pt x="95" y="0"/>
                  </a:moveTo>
                  <a:lnTo>
                    <a:pt x="95" y="0"/>
                  </a:lnTo>
                  <a:cubicBezTo>
                    <a:pt x="95" y="0"/>
                    <a:pt x="305" y="58"/>
                    <a:pt x="248" y="268"/>
                  </a:cubicBezTo>
                  <a:cubicBezTo>
                    <a:pt x="114" y="344"/>
                    <a:pt x="114" y="344"/>
                    <a:pt x="114" y="344"/>
                  </a:cubicBezTo>
                  <a:cubicBezTo>
                    <a:pt x="114" y="344"/>
                    <a:pt x="287" y="402"/>
                    <a:pt x="267" y="631"/>
                  </a:cubicBezTo>
                  <a:cubicBezTo>
                    <a:pt x="114" y="726"/>
                    <a:pt x="114" y="726"/>
                    <a:pt x="114" y="726"/>
                  </a:cubicBezTo>
                  <a:cubicBezTo>
                    <a:pt x="114" y="726"/>
                    <a:pt x="305" y="783"/>
                    <a:pt x="267" y="1013"/>
                  </a:cubicBezTo>
                  <a:cubicBezTo>
                    <a:pt x="114" y="1089"/>
                    <a:pt x="114" y="1089"/>
                    <a:pt x="114" y="1089"/>
                  </a:cubicBezTo>
                  <a:cubicBezTo>
                    <a:pt x="114" y="1089"/>
                    <a:pt x="267" y="1127"/>
                    <a:pt x="229" y="1299"/>
                  </a:cubicBezTo>
                  <a:cubicBezTo>
                    <a:pt x="0" y="1337"/>
                    <a:pt x="0" y="1337"/>
                    <a:pt x="0" y="1337"/>
                  </a:cubicBezTo>
                  <a:lnTo>
                    <a:pt x="95" y="0"/>
                  </a:lnTo>
                </a:path>
              </a:pathLst>
            </a:custGeom>
            <a:solidFill>
              <a:srgbClr val="F9D3B5"/>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1" name="Freeform 320"/>
            <p:cNvSpPr>
              <a:spLocks noChangeArrowheads="1"/>
            </p:cNvSpPr>
            <p:nvPr/>
          </p:nvSpPr>
          <p:spPr bwMode="auto">
            <a:xfrm rot="16200000">
              <a:off x="9202665" y="2382945"/>
              <a:ext cx="78318" cy="113745"/>
            </a:xfrm>
            <a:custGeom>
              <a:avLst/>
              <a:gdLst>
                <a:gd name="T0" fmla="*/ 229 w 268"/>
                <a:gd name="T1" fmla="*/ 95 h 306"/>
                <a:gd name="T2" fmla="*/ 229 w 268"/>
                <a:gd name="T3" fmla="*/ 95 h 306"/>
                <a:gd name="T4" fmla="*/ 191 w 268"/>
                <a:gd name="T5" fmla="*/ 267 h 306"/>
                <a:gd name="T6" fmla="*/ 38 w 268"/>
                <a:gd name="T7" fmla="*/ 209 h 306"/>
                <a:gd name="T8" fmla="*/ 57 w 268"/>
                <a:gd name="T9" fmla="*/ 38 h 306"/>
                <a:gd name="T10" fmla="*/ 229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29" y="95"/>
                  </a:moveTo>
                  <a:lnTo>
                    <a:pt x="229" y="95"/>
                  </a:lnTo>
                  <a:cubicBezTo>
                    <a:pt x="267" y="172"/>
                    <a:pt x="248" y="248"/>
                    <a:pt x="191" y="267"/>
                  </a:cubicBezTo>
                  <a:cubicBezTo>
                    <a:pt x="133" y="305"/>
                    <a:pt x="57" y="267"/>
                    <a:pt x="38" y="209"/>
                  </a:cubicBezTo>
                  <a:cubicBezTo>
                    <a:pt x="0" y="133"/>
                    <a:pt x="0" y="57"/>
                    <a:pt x="57" y="38"/>
                  </a:cubicBezTo>
                  <a:cubicBezTo>
                    <a:pt x="115" y="0"/>
                    <a:pt x="191" y="38"/>
                    <a:pt x="229" y="95"/>
                  </a:cubicBezTo>
                </a:path>
              </a:pathLst>
            </a:custGeom>
            <a:solidFill>
              <a:srgbClr val="E6D6CA"/>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2" name="Freeform 321"/>
            <p:cNvSpPr>
              <a:spLocks noChangeArrowheads="1"/>
            </p:cNvSpPr>
            <p:nvPr/>
          </p:nvSpPr>
          <p:spPr bwMode="auto">
            <a:xfrm rot="16200000">
              <a:off x="9359269" y="2416326"/>
              <a:ext cx="78318" cy="113744"/>
            </a:xfrm>
            <a:custGeom>
              <a:avLst/>
              <a:gdLst>
                <a:gd name="T0" fmla="*/ 230 w 268"/>
                <a:gd name="T1" fmla="*/ 95 h 306"/>
                <a:gd name="T2" fmla="*/ 230 w 268"/>
                <a:gd name="T3" fmla="*/ 95 h 306"/>
                <a:gd name="T4" fmla="*/ 210 w 268"/>
                <a:gd name="T5" fmla="*/ 267 h 306"/>
                <a:gd name="T6" fmla="*/ 38 w 268"/>
                <a:gd name="T7" fmla="*/ 210 h 306"/>
                <a:gd name="T8" fmla="*/ 77 w 268"/>
                <a:gd name="T9" fmla="*/ 19 h 306"/>
                <a:gd name="T10" fmla="*/ 230 w 268"/>
                <a:gd name="T11" fmla="*/ 95 h 306"/>
              </a:gdLst>
              <a:ahLst/>
              <a:cxnLst>
                <a:cxn ang="0">
                  <a:pos x="T0" y="T1"/>
                </a:cxn>
                <a:cxn ang="0">
                  <a:pos x="T2" y="T3"/>
                </a:cxn>
                <a:cxn ang="0">
                  <a:pos x="T4" y="T5"/>
                </a:cxn>
                <a:cxn ang="0">
                  <a:pos x="T6" y="T7"/>
                </a:cxn>
                <a:cxn ang="0">
                  <a:pos x="T8" y="T9"/>
                </a:cxn>
                <a:cxn ang="0">
                  <a:pos x="T10" y="T11"/>
                </a:cxn>
              </a:cxnLst>
              <a:rect l="0" t="0" r="r" b="b"/>
              <a:pathLst>
                <a:path w="268" h="306">
                  <a:moveTo>
                    <a:pt x="230" y="95"/>
                  </a:moveTo>
                  <a:lnTo>
                    <a:pt x="230" y="95"/>
                  </a:lnTo>
                  <a:cubicBezTo>
                    <a:pt x="267" y="152"/>
                    <a:pt x="248" y="248"/>
                    <a:pt x="210" y="267"/>
                  </a:cubicBezTo>
                  <a:cubicBezTo>
                    <a:pt x="153" y="305"/>
                    <a:pt x="77" y="267"/>
                    <a:pt x="38" y="210"/>
                  </a:cubicBezTo>
                  <a:cubicBezTo>
                    <a:pt x="0" y="133"/>
                    <a:pt x="19" y="57"/>
                    <a:pt x="77" y="19"/>
                  </a:cubicBezTo>
                  <a:cubicBezTo>
                    <a:pt x="134" y="0"/>
                    <a:pt x="191" y="38"/>
                    <a:pt x="230" y="95"/>
                  </a:cubicBezTo>
                </a:path>
              </a:pathLst>
            </a:custGeom>
            <a:solidFill>
              <a:srgbClr val="E6D6CA"/>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3" name="Freeform 322"/>
            <p:cNvSpPr>
              <a:spLocks noChangeArrowheads="1"/>
            </p:cNvSpPr>
            <p:nvPr/>
          </p:nvSpPr>
          <p:spPr bwMode="auto">
            <a:xfrm rot="16200000">
              <a:off x="9473837" y="2382121"/>
              <a:ext cx="78318" cy="115393"/>
            </a:xfrm>
            <a:custGeom>
              <a:avLst/>
              <a:gdLst>
                <a:gd name="T0" fmla="*/ 229 w 268"/>
                <a:gd name="T1" fmla="*/ 95 h 307"/>
                <a:gd name="T2" fmla="*/ 229 w 268"/>
                <a:gd name="T3" fmla="*/ 95 h 307"/>
                <a:gd name="T4" fmla="*/ 191 w 268"/>
                <a:gd name="T5" fmla="*/ 268 h 307"/>
                <a:gd name="T6" fmla="*/ 38 w 268"/>
                <a:gd name="T7" fmla="*/ 210 h 307"/>
                <a:gd name="T8" fmla="*/ 57 w 268"/>
                <a:gd name="T9" fmla="*/ 39 h 307"/>
                <a:gd name="T10" fmla="*/ 229 w 268"/>
                <a:gd name="T11" fmla="*/ 95 h 307"/>
              </a:gdLst>
              <a:ahLst/>
              <a:cxnLst>
                <a:cxn ang="0">
                  <a:pos x="T0" y="T1"/>
                </a:cxn>
                <a:cxn ang="0">
                  <a:pos x="T2" y="T3"/>
                </a:cxn>
                <a:cxn ang="0">
                  <a:pos x="T4" y="T5"/>
                </a:cxn>
                <a:cxn ang="0">
                  <a:pos x="T6" y="T7"/>
                </a:cxn>
                <a:cxn ang="0">
                  <a:pos x="T8" y="T9"/>
                </a:cxn>
                <a:cxn ang="0">
                  <a:pos x="T10" y="T11"/>
                </a:cxn>
              </a:cxnLst>
              <a:rect l="0" t="0" r="r" b="b"/>
              <a:pathLst>
                <a:path w="268" h="307">
                  <a:moveTo>
                    <a:pt x="229" y="95"/>
                  </a:moveTo>
                  <a:lnTo>
                    <a:pt x="229" y="95"/>
                  </a:lnTo>
                  <a:cubicBezTo>
                    <a:pt x="267" y="172"/>
                    <a:pt x="248" y="248"/>
                    <a:pt x="191" y="268"/>
                  </a:cubicBezTo>
                  <a:cubicBezTo>
                    <a:pt x="133" y="306"/>
                    <a:pt x="76" y="268"/>
                    <a:pt x="38" y="210"/>
                  </a:cubicBezTo>
                  <a:cubicBezTo>
                    <a:pt x="0" y="134"/>
                    <a:pt x="19" y="58"/>
                    <a:pt x="57" y="39"/>
                  </a:cubicBezTo>
                  <a:cubicBezTo>
                    <a:pt x="115" y="0"/>
                    <a:pt x="191" y="39"/>
                    <a:pt x="229" y="95"/>
                  </a:cubicBezTo>
                </a:path>
              </a:pathLst>
            </a:custGeom>
            <a:solidFill>
              <a:srgbClr val="E6D6CA"/>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4" name="Freeform 323"/>
            <p:cNvSpPr>
              <a:spLocks noChangeArrowheads="1"/>
            </p:cNvSpPr>
            <p:nvPr/>
          </p:nvSpPr>
          <p:spPr bwMode="auto">
            <a:xfrm rot="16200000">
              <a:off x="9577796" y="2358352"/>
              <a:ext cx="61627" cy="92315"/>
            </a:xfrm>
            <a:custGeom>
              <a:avLst/>
              <a:gdLst>
                <a:gd name="T0" fmla="*/ 192 w 212"/>
                <a:gd name="T1" fmla="*/ 95 h 249"/>
                <a:gd name="T2" fmla="*/ 192 w 212"/>
                <a:gd name="T3" fmla="*/ 95 h 249"/>
                <a:gd name="T4" fmla="*/ 153 w 212"/>
                <a:gd name="T5" fmla="*/ 229 h 249"/>
                <a:gd name="T6" fmla="*/ 19 w 212"/>
                <a:gd name="T7" fmla="*/ 171 h 249"/>
                <a:gd name="T8" fmla="*/ 58 w 212"/>
                <a:gd name="T9" fmla="*/ 38 h 249"/>
                <a:gd name="T10" fmla="*/ 192 w 212"/>
                <a:gd name="T11" fmla="*/ 95 h 249"/>
              </a:gdLst>
              <a:ahLst/>
              <a:cxnLst>
                <a:cxn ang="0">
                  <a:pos x="T0" y="T1"/>
                </a:cxn>
                <a:cxn ang="0">
                  <a:pos x="T2" y="T3"/>
                </a:cxn>
                <a:cxn ang="0">
                  <a:pos x="T4" y="T5"/>
                </a:cxn>
                <a:cxn ang="0">
                  <a:pos x="T6" y="T7"/>
                </a:cxn>
                <a:cxn ang="0">
                  <a:pos x="T8" y="T9"/>
                </a:cxn>
                <a:cxn ang="0">
                  <a:pos x="T10" y="T11"/>
                </a:cxn>
              </a:cxnLst>
              <a:rect l="0" t="0" r="r" b="b"/>
              <a:pathLst>
                <a:path w="212" h="249">
                  <a:moveTo>
                    <a:pt x="192" y="95"/>
                  </a:moveTo>
                  <a:lnTo>
                    <a:pt x="192" y="95"/>
                  </a:lnTo>
                  <a:cubicBezTo>
                    <a:pt x="211" y="133"/>
                    <a:pt x="211" y="210"/>
                    <a:pt x="153" y="229"/>
                  </a:cubicBezTo>
                  <a:cubicBezTo>
                    <a:pt x="115" y="248"/>
                    <a:pt x="58" y="229"/>
                    <a:pt x="19" y="171"/>
                  </a:cubicBezTo>
                  <a:cubicBezTo>
                    <a:pt x="0" y="114"/>
                    <a:pt x="0" y="57"/>
                    <a:pt x="58" y="38"/>
                  </a:cubicBezTo>
                  <a:cubicBezTo>
                    <a:pt x="96" y="0"/>
                    <a:pt x="153" y="38"/>
                    <a:pt x="192" y="95"/>
                  </a:cubicBezTo>
                </a:path>
              </a:pathLst>
            </a:custGeom>
            <a:solidFill>
              <a:srgbClr val="E6D6CA"/>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5" name="Freeform 324"/>
            <p:cNvSpPr>
              <a:spLocks noChangeArrowheads="1"/>
            </p:cNvSpPr>
            <p:nvPr/>
          </p:nvSpPr>
          <p:spPr bwMode="auto">
            <a:xfrm rot="16200000">
              <a:off x="9181861" y="2916422"/>
              <a:ext cx="100144" cy="136823"/>
            </a:xfrm>
            <a:custGeom>
              <a:avLst/>
              <a:gdLst>
                <a:gd name="T0" fmla="*/ 306 w 345"/>
                <a:gd name="T1" fmla="*/ 115 h 364"/>
                <a:gd name="T2" fmla="*/ 306 w 345"/>
                <a:gd name="T3" fmla="*/ 115 h 364"/>
                <a:gd name="T4" fmla="*/ 248 w 345"/>
                <a:gd name="T5" fmla="*/ 325 h 364"/>
                <a:gd name="T6" fmla="*/ 39 w 345"/>
                <a:gd name="T7" fmla="*/ 249 h 364"/>
                <a:gd name="T8" fmla="*/ 96 w 345"/>
                <a:gd name="T9" fmla="*/ 38 h 364"/>
                <a:gd name="T10" fmla="*/ 306 w 345"/>
                <a:gd name="T11" fmla="*/ 115 h 364"/>
              </a:gdLst>
              <a:ahLst/>
              <a:cxnLst>
                <a:cxn ang="0">
                  <a:pos x="T0" y="T1"/>
                </a:cxn>
                <a:cxn ang="0">
                  <a:pos x="T2" y="T3"/>
                </a:cxn>
                <a:cxn ang="0">
                  <a:pos x="T4" y="T5"/>
                </a:cxn>
                <a:cxn ang="0">
                  <a:pos x="T6" y="T7"/>
                </a:cxn>
                <a:cxn ang="0">
                  <a:pos x="T8" y="T9"/>
                </a:cxn>
                <a:cxn ang="0">
                  <a:pos x="T10" y="T11"/>
                </a:cxn>
              </a:cxnLst>
              <a:rect l="0" t="0" r="r" b="b"/>
              <a:pathLst>
                <a:path w="345" h="364">
                  <a:moveTo>
                    <a:pt x="306" y="115"/>
                  </a:moveTo>
                  <a:lnTo>
                    <a:pt x="306" y="115"/>
                  </a:lnTo>
                  <a:cubicBezTo>
                    <a:pt x="344" y="191"/>
                    <a:pt x="325" y="287"/>
                    <a:pt x="248" y="325"/>
                  </a:cubicBezTo>
                  <a:cubicBezTo>
                    <a:pt x="192" y="363"/>
                    <a:pt x="96" y="344"/>
                    <a:pt x="39" y="249"/>
                  </a:cubicBezTo>
                  <a:cubicBezTo>
                    <a:pt x="0" y="172"/>
                    <a:pt x="19" y="77"/>
                    <a:pt x="96" y="38"/>
                  </a:cubicBezTo>
                  <a:cubicBezTo>
                    <a:pt x="172" y="0"/>
                    <a:pt x="268" y="38"/>
                    <a:pt x="306" y="115"/>
                  </a:cubicBezTo>
                </a:path>
              </a:pathLst>
            </a:custGeom>
            <a:solidFill>
              <a:srgbClr val="E6D6CA"/>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6" name="Freeform 325"/>
            <p:cNvSpPr>
              <a:spLocks noChangeArrowheads="1"/>
            </p:cNvSpPr>
            <p:nvPr/>
          </p:nvSpPr>
          <p:spPr bwMode="auto">
            <a:xfrm rot="16200000">
              <a:off x="9476936" y="2323022"/>
              <a:ext cx="100144" cy="57697"/>
            </a:xfrm>
            <a:custGeom>
              <a:avLst/>
              <a:gdLst>
                <a:gd name="T0" fmla="*/ 0 w 345"/>
                <a:gd name="T1" fmla="*/ 153 h 154"/>
                <a:gd name="T2" fmla="*/ 0 w 345"/>
                <a:gd name="T3" fmla="*/ 153 h 154"/>
                <a:gd name="T4" fmla="*/ 286 w 345"/>
                <a:gd name="T5" fmla="*/ 0 h 154"/>
                <a:gd name="T6" fmla="*/ 325 w 345"/>
                <a:gd name="T7" fmla="*/ 19 h 154"/>
                <a:gd name="T8" fmla="*/ 325 w 345"/>
                <a:gd name="T9" fmla="*/ 19 h 154"/>
                <a:gd name="T10" fmla="*/ 0 w 345"/>
                <a:gd name="T11" fmla="*/ 153 h 154"/>
              </a:gdLst>
              <a:ahLst/>
              <a:cxnLst>
                <a:cxn ang="0">
                  <a:pos x="T0" y="T1"/>
                </a:cxn>
                <a:cxn ang="0">
                  <a:pos x="T2" y="T3"/>
                </a:cxn>
                <a:cxn ang="0">
                  <a:pos x="T4" y="T5"/>
                </a:cxn>
                <a:cxn ang="0">
                  <a:pos x="T6" y="T7"/>
                </a:cxn>
                <a:cxn ang="0">
                  <a:pos x="T8" y="T9"/>
                </a:cxn>
                <a:cxn ang="0">
                  <a:pos x="T10" y="T11"/>
                </a:cxn>
              </a:cxnLst>
              <a:rect l="0" t="0" r="r" b="b"/>
              <a:pathLst>
                <a:path w="345" h="154">
                  <a:moveTo>
                    <a:pt x="0" y="153"/>
                  </a:moveTo>
                  <a:lnTo>
                    <a:pt x="0" y="153"/>
                  </a:lnTo>
                  <a:cubicBezTo>
                    <a:pt x="286" y="0"/>
                    <a:pt x="286" y="0"/>
                    <a:pt x="286" y="0"/>
                  </a:cubicBezTo>
                  <a:lnTo>
                    <a:pt x="325" y="19"/>
                  </a:lnTo>
                  <a:cubicBezTo>
                    <a:pt x="344" y="38"/>
                    <a:pt x="325" y="19"/>
                    <a:pt x="325" y="19"/>
                  </a:cubicBezTo>
                  <a:cubicBezTo>
                    <a:pt x="0" y="153"/>
                    <a:pt x="0" y="153"/>
                    <a:pt x="0" y="153"/>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7" name="Freeform 326"/>
            <p:cNvSpPr>
              <a:spLocks noChangeArrowheads="1"/>
            </p:cNvSpPr>
            <p:nvPr/>
          </p:nvSpPr>
          <p:spPr bwMode="auto">
            <a:xfrm rot="16200000">
              <a:off x="9333306" y="2325058"/>
              <a:ext cx="145081" cy="85720"/>
            </a:xfrm>
            <a:custGeom>
              <a:avLst/>
              <a:gdLst>
                <a:gd name="T0" fmla="*/ 420 w 498"/>
                <a:gd name="T1" fmla="*/ 0 h 230"/>
                <a:gd name="T2" fmla="*/ 420 w 498"/>
                <a:gd name="T3" fmla="*/ 0 h 230"/>
                <a:gd name="T4" fmla="*/ 478 w 498"/>
                <a:gd name="T5" fmla="*/ 38 h 230"/>
                <a:gd name="T6" fmla="*/ 478 w 498"/>
                <a:gd name="T7" fmla="*/ 38 h 230"/>
                <a:gd name="T8" fmla="*/ 0 w 498"/>
                <a:gd name="T9" fmla="*/ 229 h 230"/>
                <a:gd name="T10" fmla="*/ 420 w 498"/>
                <a:gd name="T11" fmla="*/ 0 h 230"/>
              </a:gdLst>
              <a:ahLst/>
              <a:cxnLst>
                <a:cxn ang="0">
                  <a:pos x="T0" y="T1"/>
                </a:cxn>
                <a:cxn ang="0">
                  <a:pos x="T2" y="T3"/>
                </a:cxn>
                <a:cxn ang="0">
                  <a:pos x="T4" y="T5"/>
                </a:cxn>
                <a:cxn ang="0">
                  <a:pos x="T6" y="T7"/>
                </a:cxn>
                <a:cxn ang="0">
                  <a:pos x="T8" y="T9"/>
                </a:cxn>
                <a:cxn ang="0">
                  <a:pos x="T10" y="T11"/>
                </a:cxn>
              </a:cxnLst>
              <a:rect l="0" t="0" r="r" b="b"/>
              <a:pathLst>
                <a:path w="498" h="230">
                  <a:moveTo>
                    <a:pt x="420" y="0"/>
                  </a:moveTo>
                  <a:lnTo>
                    <a:pt x="420" y="0"/>
                  </a:lnTo>
                  <a:cubicBezTo>
                    <a:pt x="420" y="0"/>
                    <a:pt x="459" y="19"/>
                    <a:pt x="478" y="38"/>
                  </a:cubicBezTo>
                  <a:cubicBezTo>
                    <a:pt x="497" y="57"/>
                    <a:pt x="478" y="38"/>
                    <a:pt x="478" y="38"/>
                  </a:cubicBezTo>
                  <a:cubicBezTo>
                    <a:pt x="0" y="229"/>
                    <a:pt x="0" y="229"/>
                    <a:pt x="0" y="229"/>
                  </a:cubicBezTo>
                  <a:cubicBezTo>
                    <a:pt x="420" y="0"/>
                    <a:pt x="420" y="0"/>
                    <a:pt x="420" y="0"/>
                  </a:cubicBez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8" name="Freeform 327"/>
            <p:cNvSpPr>
              <a:spLocks noChangeArrowheads="1"/>
            </p:cNvSpPr>
            <p:nvPr/>
          </p:nvSpPr>
          <p:spPr bwMode="auto">
            <a:xfrm rot="16200000">
              <a:off x="9182900" y="2332049"/>
              <a:ext cx="188734" cy="115393"/>
            </a:xfrm>
            <a:custGeom>
              <a:avLst/>
              <a:gdLst>
                <a:gd name="T0" fmla="*/ 0 w 650"/>
                <a:gd name="T1" fmla="*/ 306 h 307"/>
                <a:gd name="T2" fmla="*/ 0 w 650"/>
                <a:gd name="T3" fmla="*/ 306 h 307"/>
                <a:gd name="T4" fmla="*/ 572 w 650"/>
                <a:gd name="T5" fmla="*/ 0 h 307"/>
                <a:gd name="T6" fmla="*/ 649 w 650"/>
                <a:gd name="T7" fmla="*/ 58 h 307"/>
                <a:gd name="T8" fmla="*/ 0 w 650"/>
                <a:gd name="T9" fmla="*/ 306 h 307"/>
              </a:gdLst>
              <a:ahLst/>
              <a:cxnLst>
                <a:cxn ang="0">
                  <a:pos x="T0" y="T1"/>
                </a:cxn>
                <a:cxn ang="0">
                  <a:pos x="T2" y="T3"/>
                </a:cxn>
                <a:cxn ang="0">
                  <a:pos x="T4" y="T5"/>
                </a:cxn>
                <a:cxn ang="0">
                  <a:pos x="T6" y="T7"/>
                </a:cxn>
                <a:cxn ang="0">
                  <a:pos x="T8" y="T9"/>
                </a:cxn>
              </a:cxnLst>
              <a:rect l="0" t="0" r="r" b="b"/>
              <a:pathLst>
                <a:path w="650" h="307">
                  <a:moveTo>
                    <a:pt x="0" y="306"/>
                  </a:moveTo>
                  <a:lnTo>
                    <a:pt x="0" y="306"/>
                  </a:lnTo>
                  <a:cubicBezTo>
                    <a:pt x="572" y="0"/>
                    <a:pt x="572" y="0"/>
                    <a:pt x="572" y="0"/>
                  </a:cubicBezTo>
                  <a:cubicBezTo>
                    <a:pt x="572" y="0"/>
                    <a:pt x="630" y="38"/>
                    <a:pt x="649" y="58"/>
                  </a:cubicBezTo>
                  <a:lnTo>
                    <a:pt x="0" y="306"/>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29" name="Freeform 328"/>
            <p:cNvSpPr>
              <a:spLocks noChangeArrowheads="1"/>
            </p:cNvSpPr>
            <p:nvPr/>
          </p:nvSpPr>
          <p:spPr bwMode="auto">
            <a:xfrm rot="16200000">
              <a:off x="9584285" y="2281960"/>
              <a:ext cx="78318" cy="92315"/>
            </a:xfrm>
            <a:custGeom>
              <a:avLst/>
              <a:gdLst>
                <a:gd name="T0" fmla="*/ 0 w 268"/>
                <a:gd name="T1" fmla="*/ 152 h 249"/>
                <a:gd name="T2" fmla="*/ 267 w 268"/>
                <a:gd name="T3" fmla="*/ 0 h 249"/>
                <a:gd name="T4" fmla="*/ 0 w 268"/>
                <a:gd name="T5" fmla="*/ 248 h 249"/>
                <a:gd name="T6" fmla="*/ 0 w 268"/>
                <a:gd name="T7" fmla="*/ 152 h 249"/>
              </a:gdLst>
              <a:ahLst/>
              <a:cxnLst>
                <a:cxn ang="0">
                  <a:pos x="T0" y="T1"/>
                </a:cxn>
                <a:cxn ang="0">
                  <a:pos x="T2" y="T3"/>
                </a:cxn>
                <a:cxn ang="0">
                  <a:pos x="T4" y="T5"/>
                </a:cxn>
                <a:cxn ang="0">
                  <a:pos x="T6" y="T7"/>
                </a:cxn>
              </a:cxnLst>
              <a:rect l="0" t="0" r="r" b="b"/>
              <a:pathLst>
                <a:path w="268" h="249">
                  <a:moveTo>
                    <a:pt x="0" y="152"/>
                  </a:moveTo>
                  <a:lnTo>
                    <a:pt x="267" y="0"/>
                  </a:lnTo>
                  <a:lnTo>
                    <a:pt x="0" y="248"/>
                  </a:lnTo>
                  <a:lnTo>
                    <a:pt x="0" y="152"/>
                  </a:lnTo>
                </a:path>
              </a:pathLst>
            </a:custGeom>
            <a:solidFill>
              <a:srgbClr val="EAB98C"/>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30" name="Freeform 329"/>
            <p:cNvSpPr>
              <a:spLocks noChangeArrowheads="1"/>
            </p:cNvSpPr>
            <p:nvPr/>
          </p:nvSpPr>
          <p:spPr bwMode="auto">
            <a:xfrm rot="16200000">
              <a:off x="10186396" y="2557468"/>
              <a:ext cx="400578" cy="520916"/>
            </a:xfrm>
            <a:custGeom>
              <a:avLst/>
              <a:gdLst>
                <a:gd name="T0" fmla="*/ 1374 w 1375"/>
                <a:gd name="T1" fmla="*/ 0 h 1395"/>
                <a:gd name="T2" fmla="*/ 1374 w 1375"/>
                <a:gd name="T3" fmla="*/ 1394 h 1395"/>
                <a:gd name="T4" fmla="*/ 0 w 1375"/>
                <a:gd name="T5" fmla="*/ 1394 h 1395"/>
                <a:gd name="T6" fmla="*/ 0 w 1375"/>
                <a:gd name="T7" fmla="*/ 0 h 1395"/>
                <a:gd name="T8" fmla="*/ 1374 w 1375"/>
                <a:gd name="T9" fmla="*/ 0 h 1395"/>
              </a:gdLst>
              <a:ahLst/>
              <a:cxnLst>
                <a:cxn ang="0">
                  <a:pos x="T0" y="T1"/>
                </a:cxn>
                <a:cxn ang="0">
                  <a:pos x="T2" y="T3"/>
                </a:cxn>
                <a:cxn ang="0">
                  <a:pos x="T4" y="T5"/>
                </a:cxn>
                <a:cxn ang="0">
                  <a:pos x="T6" y="T7"/>
                </a:cxn>
                <a:cxn ang="0">
                  <a:pos x="T8" y="T9"/>
                </a:cxn>
              </a:cxnLst>
              <a:rect l="0" t="0" r="r" b="b"/>
              <a:pathLst>
                <a:path w="1375" h="1395">
                  <a:moveTo>
                    <a:pt x="1374" y="0"/>
                  </a:moveTo>
                  <a:lnTo>
                    <a:pt x="1374" y="1394"/>
                  </a:lnTo>
                  <a:lnTo>
                    <a:pt x="0" y="1394"/>
                  </a:lnTo>
                  <a:lnTo>
                    <a:pt x="0" y="0"/>
                  </a:lnTo>
                  <a:lnTo>
                    <a:pt x="1374" y="0"/>
                  </a:lnTo>
                </a:path>
              </a:pathLst>
            </a:custGeom>
            <a:solidFill>
              <a:srgbClr val="FFFFFF"/>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sp>
          <p:nvSpPr>
            <p:cNvPr id="331" name="Freeform 330"/>
            <p:cNvSpPr>
              <a:spLocks noChangeArrowheads="1"/>
            </p:cNvSpPr>
            <p:nvPr/>
          </p:nvSpPr>
          <p:spPr bwMode="auto">
            <a:xfrm rot="16200000">
              <a:off x="10970872" y="1830466"/>
              <a:ext cx="462205" cy="1980055"/>
            </a:xfrm>
            <a:custGeom>
              <a:avLst/>
              <a:gdLst>
                <a:gd name="T0" fmla="*/ 1585 w 1586"/>
                <a:gd name="T1" fmla="*/ 0 h 4525"/>
                <a:gd name="T2" fmla="*/ 1585 w 1586"/>
                <a:gd name="T3" fmla="*/ 4524 h 4525"/>
                <a:gd name="T4" fmla="*/ 0 w 1586"/>
                <a:gd name="T5" fmla="*/ 4524 h 4525"/>
                <a:gd name="T6" fmla="*/ 0 w 1586"/>
                <a:gd name="T7" fmla="*/ 0 h 4525"/>
                <a:gd name="T8" fmla="*/ 1585 w 1586"/>
                <a:gd name="T9" fmla="*/ 0 h 4525"/>
              </a:gdLst>
              <a:ahLst/>
              <a:cxnLst>
                <a:cxn ang="0">
                  <a:pos x="T0" y="T1"/>
                </a:cxn>
                <a:cxn ang="0">
                  <a:pos x="T2" y="T3"/>
                </a:cxn>
                <a:cxn ang="0">
                  <a:pos x="T4" y="T5"/>
                </a:cxn>
                <a:cxn ang="0">
                  <a:pos x="T6" y="T7"/>
                </a:cxn>
                <a:cxn ang="0">
                  <a:pos x="T8" y="T9"/>
                </a:cxn>
              </a:cxnLst>
              <a:rect l="0" t="0" r="r" b="b"/>
              <a:pathLst>
                <a:path w="1586" h="4525">
                  <a:moveTo>
                    <a:pt x="1585" y="0"/>
                  </a:moveTo>
                  <a:lnTo>
                    <a:pt x="1585" y="4524"/>
                  </a:lnTo>
                  <a:lnTo>
                    <a:pt x="0" y="4524"/>
                  </a:lnTo>
                  <a:lnTo>
                    <a:pt x="0" y="0"/>
                  </a:lnTo>
                  <a:lnTo>
                    <a:pt x="1585" y="0"/>
                  </a:lnTo>
                </a:path>
              </a:pathLst>
            </a:custGeom>
            <a:solidFill>
              <a:schemeClr val="tx2"/>
            </a:solidFill>
            <a:ln>
              <a:noFill/>
            </a:ln>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w="9525" cap="flat">
                  <a:solidFill>
                    <a:srgbClr val="808080"/>
                  </a:solidFill>
                  <a:bevel/>
                  <a:headEnd/>
                  <a:tailEnd/>
                </a14:hiddenLine>
              </a:ext>
              <a:ext uri="{AF507438-7753-43e0-B8FC-AC1667EBCBE1}">
                <a14:hiddenEffects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 xmlns:a14="http://schemas.microsoft.com/office/drawing/2010/main" xmlns:lc="http://schemas.openxmlformats.org/drawingml/2006/lockedCanvas">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pPr>
              <a:endParaRPr lang="en-CA" dirty="0">
                <a:solidFill>
                  <a:srgbClr val="000000"/>
                </a:solidFill>
                <a:latin typeface="Arial"/>
                <a:cs typeface="+mn-cs"/>
              </a:endParaRPr>
            </a:p>
          </p:txBody>
        </p:sp>
      </p:grpSp>
      <p:sp>
        <p:nvSpPr>
          <p:cNvPr id="332"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6D2077"/>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1638736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131" r="-21" b="-17"/>
          <a:stretch/>
        </p:blipFill>
        <p:spPr>
          <a:xfrm flipH="1">
            <a:off x="0" y="-9235"/>
            <a:ext cx="9144000" cy="6867235"/>
          </a:xfrm>
          <a:prstGeom prst="rect">
            <a:avLst/>
          </a:prstGeom>
        </p:spPr>
      </p:pic>
      <p:sp>
        <p:nvSpPr>
          <p:cNvPr id="8" name="Freeform 19"/>
          <p:cNvSpPr>
            <a:spLocks noEditPoints="1"/>
          </p:cNvSpPr>
          <p:nvPr userDrawn="1"/>
        </p:nvSpPr>
        <p:spPr bwMode="auto">
          <a:xfrm>
            <a:off x="756000" y="777991"/>
            <a:ext cx="777600" cy="31631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tx2"/>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rgbClr val="00338D"/>
                </a:solidFill>
              </a:defRPr>
            </a:lvl1pPr>
          </a:lstStyle>
          <a:p>
            <a:pPr lvl="0"/>
            <a:r>
              <a:rPr lang="en-US" dirty="0"/>
              <a:t>Date here</a:t>
            </a:r>
          </a:p>
        </p:txBody>
      </p:sp>
    </p:spTree>
    <p:extLst>
      <p:ext uri="{BB962C8B-B14F-4D97-AF65-F5344CB8AC3E}">
        <p14:creationId xmlns:p14="http://schemas.microsoft.com/office/powerpoint/2010/main" val="685398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TITLE SLIDE 1 - Right light vertical imag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chemeClr val="bg1"/>
                </a:solidFill>
              </a:defRPr>
            </a:lvl1pPr>
          </a:lstStyle>
          <a:p>
            <a:pPr lvl="0"/>
            <a:r>
              <a:rPr lang="en-US" dirty="0"/>
              <a:t>Date here</a:t>
            </a:r>
          </a:p>
        </p:txBody>
      </p:sp>
      <p:sp>
        <p:nvSpPr>
          <p:cNvPr id="11" name="Freeform 19"/>
          <p:cNvSpPr>
            <a:spLocks noEditPoints="1"/>
          </p:cNvSpPr>
          <p:nvPr userDrawn="1"/>
        </p:nvSpPr>
        <p:spPr bwMode="auto">
          <a:xfrm>
            <a:off x="756000" y="777991"/>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white"/>
              </a:solidFill>
              <a:latin typeface="Arial"/>
              <a:cs typeface="+mn-cs"/>
            </a:endParaRPr>
          </a:p>
        </p:txBody>
      </p:sp>
    </p:spTree>
    <p:extLst>
      <p:ext uri="{BB962C8B-B14F-4D97-AF65-F5344CB8AC3E}">
        <p14:creationId xmlns:p14="http://schemas.microsoft.com/office/powerpoint/2010/main" val="3744506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_TITLE SLIDE 1 - Right light vertical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30920" t="9704" r="652" b="21868"/>
          <a:stretch/>
        </p:blipFill>
        <p:spPr>
          <a:xfrm>
            <a:off x="0" y="0"/>
            <a:ext cx="9144000"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chemeClr val="bg1"/>
                </a:solidFill>
              </a:defRPr>
            </a:lvl1pPr>
          </a:lstStyle>
          <a:p>
            <a:pPr lvl="0"/>
            <a:r>
              <a:rPr lang="en-US" dirty="0"/>
              <a:t>Date here</a:t>
            </a:r>
          </a:p>
        </p:txBody>
      </p:sp>
      <p:sp>
        <p:nvSpPr>
          <p:cNvPr id="11" name="Freeform 19"/>
          <p:cNvSpPr>
            <a:spLocks noEditPoints="1"/>
          </p:cNvSpPr>
          <p:nvPr userDrawn="1"/>
        </p:nvSpPr>
        <p:spPr bwMode="auto">
          <a:xfrm>
            <a:off x="756000" y="777991"/>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white"/>
              </a:solidFill>
              <a:latin typeface="Arial"/>
              <a:cs typeface="+mn-cs"/>
            </a:endParaRPr>
          </a:p>
        </p:txBody>
      </p:sp>
    </p:spTree>
    <p:extLst>
      <p:ext uri="{BB962C8B-B14F-4D97-AF65-F5344CB8AC3E}">
        <p14:creationId xmlns:p14="http://schemas.microsoft.com/office/powerpoint/2010/main" val="39052194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_TITLE SLIDE 1 - Right light vertical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srcRect l="23851" t="482" b="23371"/>
          <a:stretch/>
        </p:blipFill>
        <p:spPr>
          <a:xfrm>
            <a:off x="0" y="0"/>
            <a:ext cx="9144000" cy="6858000"/>
          </a:xfrm>
          <a:prstGeom prst="rect">
            <a:avLst/>
          </a:prstGeom>
        </p:spPr>
      </p:pic>
      <p:sp>
        <p:nvSpPr>
          <p:cNvPr id="2" name="Title 1"/>
          <p:cNvSpPr>
            <a:spLocks noGrp="1"/>
          </p:cNvSpPr>
          <p:nvPr>
            <p:ph type="ctrTitle" hasCustomPrompt="1"/>
          </p:nvPr>
        </p:nvSpPr>
        <p:spPr>
          <a:xfrm>
            <a:off x="727200" y="1339200"/>
            <a:ext cx="6192000" cy="3510000"/>
          </a:xfrm>
        </p:spPr>
        <p:txBody>
          <a:bodyPr anchor="t" anchorCtr="0"/>
          <a:lstStyle>
            <a:lvl1pPr algn="l">
              <a:defRPr sz="11000">
                <a:solidFill>
                  <a:schemeClr val="bg1"/>
                </a:solidFill>
              </a:defRPr>
            </a:lvl1pPr>
          </a:lstStyle>
          <a:p>
            <a:r>
              <a:rPr lang="en-US" noProof="0" dirty="0"/>
              <a:t>Title Slide 1 – </a:t>
            </a:r>
            <a:br>
              <a:rPr lang="en-US" noProof="0" dirty="0"/>
            </a:br>
            <a:r>
              <a:rPr lang="en-US" noProof="0" dirty="0"/>
              <a:t>light right vertical image</a:t>
            </a:r>
          </a:p>
        </p:txBody>
      </p:sp>
      <p:sp>
        <p:nvSpPr>
          <p:cNvPr id="6" name="Text Placeholder 3"/>
          <p:cNvSpPr>
            <a:spLocks noGrp="1"/>
          </p:cNvSpPr>
          <p:nvPr>
            <p:ph type="body" sz="quarter" idx="11" hasCustomPrompt="1"/>
          </p:nvPr>
        </p:nvSpPr>
        <p:spPr>
          <a:xfrm>
            <a:off x="756000" y="5036400"/>
            <a:ext cx="61632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0" name="Text Placeholder 4"/>
          <p:cNvSpPr>
            <a:spLocks noGrp="1"/>
          </p:cNvSpPr>
          <p:nvPr>
            <p:ph type="body" sz="quarter" idx="12" hasCustomPrompt="1"/>
          </p:nvPr>
        </p:nvSpPr>
        <p:spPr>
          <a:xfrm>
            <a:off x="756000" y="5502275"/>
            <a:ext cx="1889125" cy="487363"/>
          </a:xfrm>
        </p:spPr>
        <p:txBody>
          <a:bodyPr/>
          <a:lstStyle>
            <a:lvl1pPr>
              <a:defRPr sz="1100" b="0">
                <a:solidFill>
                  <a:schemeClr val="bg1"/>
                </a:solidFill>
              </a:defRPr>
            </a:lvl1pPr>
          </a:lstStyle>
          <a:p>
            <a:pPr lvl="0"/>
            <a:r>
              <a:rPr lang="en-US" dirty="0"/>
              <a:t>Date here</a:t>
            </a:r>
          </a:p>
        </p:txBody>
      </p:sp>
      <p:sp>
        <p:nvSpPr>
          <p:cNvPr id="11" name="Freeform 19"/>
          <p:cNvSpPr>
            <a:spLocks noEditPoints="1"/>
          </p:cNvSpPr>
          <p:nvPr userDrawn="1"/>
        </p:nvSpPr>
        <p:spPr bwMode="auto">
          <a:xfrm>
            <a:off x="756000" y="777991"/>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prstClr val="white"/>
              </a:solidFill>
              <a:latin typeface="Arial"/>
              <a:cs typeface="+mn-cs"/>
            </a:endParaRPr>
          </a:p>
        </p:txBody>
      </p:sp>
    </p:spTree>
    <p:extLst>
      <p:ext uri="{BB962C8B-B14F-4D97-AF65-F5344CB8AC3E}">
        <p14:creationId xmlns:p14="http://schemas.microsoft.com/office/powerpoint/2010/main" val="3275428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2446" y="0"/>
            <a:ext cx="9131553" cy="6858000"/>
          </a:xfrm>
          <a:prstGeom prst="rect">
            <a:avLst/>
          </a:prstGeom>
        </p:spPr>
      </p:pic>
      <p:sp>
        <p:nvSpPr>
          <p:cNvPr id="8" name="Title 1"/>
          <p:cNvSpPr>
            <a:spLocks noGrp="1"/>
          </p:cNvSpPr>
          <p:nvPr>
            <p:ph type="ctrTitle" hasCustomPrompt="1"/>
          </p:nvPr>
        </p:nvSpPr>
        <p:spPr>
          <a:xfrm>
            <a:off x="3416175" y="1339200"/>
            <a:ext cx="4983288" cy="3510000"/>
          </a:xfrm>
        </p:spPr>
        <p:txBody>
          <a:bodyPr anchor="t" anchorCtr="0"/>
          <a:lstStyle>
            <a:lvl1pPr algn="l">
              <a:defRPr sz="11000">
                <a:solidFill>
                  <a:schemeClr val="bg1"/>
                </a:solidFill>
              </a:defRPr>
            </a:lvl1pPr>
          </a:lstStyle>
          <a:p>
            <a:r>
              <a:rPr lang="en-US" noProof="0" dirty="0"/>
              <a:t>Title slide 2</a:t>
            </a:r>
            <a:br>
              <a:rPr lang="en-US" noProof="0" dirty="0"/>
            </a:br>
            <a:r>
              <a:rPr lang="en-US" noProof="0" dirty="0"/>
              <a:t>dark left vertical image</a:t>
            </a:r>
          </a:p>
        </p:txBody>
      </p:sp>
      <p:sp>
        <p:nvSpPr>
          <p:cNvPr id="9" name="Freeform 19"/>
          <p:cNvSpPr>
            <a:spLocks noEditPoints="1"/>
          </p:cNvSpPr>
          <p:nvPr userDrawn="1"/>
        </p:nvSpPr>
        <p:spPr bwMode="auto">
          <a:xfrm>
            <a:off x="3444975"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10" name="Text Placeholder 3"/>
          <p:cNvSpPr>
            <a:spLocks noGrp="1"/>
          </p:cNvSpPr>
          <p:nvPr>
            <p:ph type="body" sz="quarter" idx="11" hasCustomPrompt="1"/>
          </p:nvPr>
        </p:nvSpPr>
        <p:spPr>
          <a:xfrm>
            <a:off x="3444975" y="5036400"/>
            <a:ext cx="495448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t>Subtitle here</a:t>
            </a:r>
          </a:p>
        </p:txBody>
      </p:sp>
      <p:sp>
        <p:nvSpPr>
          <p:cNvPr id="5" name="Text Placeholder 4"/>
          <p:cNvSpPr>
            <a:spLocks noGrp="1"/>
          </p:cNvSpPr>
          <p:nvPr>
            <p:ph type="body" sz="quarter" idx="12" hasCustomPrompt="1"/>
          </p:nvPr>
        </p:nvSpPr>
        <p:spPr>
          <a:xfrm>
            <a:off x="3444975"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31481509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3</a:t>
            </a:r>
            <a:br>
              <a:rPr lang="en-US" noProof="0" dirty="0"/>
            </a:br>
            <a:r>
              <a:rPr lang="en-US" noProof="0" dirty="0"/>
              <a:t>dark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100" dirty="0">
              <a:solidFill>
                <a:srgbClr val="000000"/>
              </a:solidFill>
              <a:latin typeface="Arial"/>
              <a:cs typeface="+mn-cs"/>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9"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756934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91639" y="0"/>
            <a:ext cx="7552361" cy="6858000"/>
          </a:xfrm>
          <a:prstGeom prst="rect">
            <a:avLst/>
          </a:prstGeom>
        </p:spPr>
      </p:pic>
      <p:sp>
        <p:nvSpPr>
          <p:cNvPr id="10"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tx2"/>
                </a:solidFill>
              </a:defRPr>
            </a:lvl1pPr>
          </a:lstStyle>
          <a:p>
            <a:r>
              <a:rPr lang="en-US" noProof="0" dirty="0"/>
              <a:t>Title slide 4</a:t>
            </a:r>
            <a:br>
              <a:rPr lang="en-US" noProof="0" dirty="0"/>
            </a:br>
            <a:r>
              <a:rPr lang="en-US" noProof="0" dirty="0"/>
              <a:t>light singular </a:t>
            </a:r>
            <a:br>
              <a:rPr lang="en-US" noProof="0" dirty="0"/>
            </a:br>
            <a:r>
              <a:rPr lang="en-US" noProof="0" dirty="0"/>
              <a:t>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8" name="Text Placeholder 3"/>
          <p:cNvSpPr>
            <a:spLocks noGrp="1"/>
          </p:cNvSpPr>
          <p:nvPr>
            <p:ph type="body" sz="quarter" idx="11" hasCustomPrompt="1"/>
          </p:nvPr>
        </p:nvSpPr>
        <p:spPr>
          <a:xfrm>
            <a:off x="2064100" y="5036400"/>
            <a:ext cx="6172700" cy="216000"/>
          </a:xfrm>
        </p:spPr>
        <p:txBody>
          <a:bodyPr/>
          <a:lstStyle>
            <a:lvl1pPr>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11" name="Text Placeholder 4"/>
          <p:cNvSpPr>
            <a:spLocks noGrp="1"/>
          </p:cNvSpPr>
          <p:nvPr>
            <p:ph type="body" sz="quarter" idx="12" hasCustomPrompt="1"/>
          </p:nvPr>
        </p:nvSpPr>
        <p:spPr>
          <a:xfrm>
            <a:off x="2064100" y="5502275"/>
            <a:ext cx="1889125" cy="487363"/>
          </a:xfrm>
        </p:spPr>
        <p:txBody>
          <a:bodyPr/>
          <a:lstStyle>
            <a:lvl1pPr>
              <a:defRPr sz="1100" b="0" baseline="0">
                <a:solidFill>
                  <a:srgbClr val="00338D"/>
                </a:solidFill>
              </a:defRPr>
            </a:lvl1pPr>
          </a:lstStyle>
          <a:p>
            <a:pPr lvl="0"/>
            <a:r>
              <a:rPr lang="en-US" dirty="0"/>
              <a:t>Date here</a:t>
            </a:r>
          </a:p>
        </p:txBody>
      </p:sp>
    </p:spTree>
    <p:extLst>
      <p:ext uri="{BB962C8B-B14F-4D97-AF65-F5344CB8AC3E}">
        <p14:creationId xmlns:p14="http://schemas.microsoft.com/office/powerpoint/2010/main" val="96883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Title slide 5 – </a:t>
            </a:r>
            <a:br>
              <a:rPr lang="en-US" noProof="0" dirty="0"/>
            </a:br>
            <a:r>
              <a:rPr lang="en-US" noProof="0" dirty="0"/>
              <a:t>no image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r>
              <a:rPr lang="en-US" dirty="0"/>
              <a:t>Subtitle here</a:t>
            </a:r>
          </a:p>
        </p:txBody>
      </p:sp>
      <p:sp>
        <p:nvSpPr>
          <p:cNvPr id="8" name="Text Placeholder 4"/>
          <p:cNvSpPr>
            <a:spLocks noGrp="1"/>
          </p:cNvSpPr>
          <p:nvPr>
            <p:ph type="body" sz="quarter" idx="12" hasCustomPrompt="1"/>
          </p:nvPr>
        </p:nvSpPr>
        <p:spPr>
          <a:xfrm>
            <a:off x="2064100" y="5502275"/>
            <a:ext cx="1889125" cy="487363"/>
          </a:xfrm>
        </p:spPr>
        <p:txBody>
          <a:bodyPr/>
          <a:lstStyle>
            <a:lvl1pPr>
              <a:defRPr sz="1100" b="0">
                <a:solidFill>
                  <a:schemeClr val="bg1"/>
                </a:solidFill>
              </a:defRPr>
            </a:lvl1pPr>
          </a:lstStyle>
          <a:p>
            <a:pPr lvl="0"/>
            <a:r>
              <a:rPr lang="en-US" dirty="0"/>
              <a:t>Date here</a:t>
            </a:r>
          </a:p>
        </p:txBody>
      </p:sp>
    </p:spTree>
    <p:extLst>
      <p:ext uri="{BB962C8B-B14F-4D97-AF65-F5344CB8AC3E}">
        <p14:creationId xmlns:p14="http://schemas.microsoft.com/office/powerpoint/2010/main" val="1190674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Tree>
    <p:extLst>
      <p:ext uri="{BB962C8B-B14F-4D97-AF65-F5344CB8AC3E}">
        <p14:creationId xmlns:p14="http://schemas.microsoft.com/office/powerpoint/2010/main" val="3836512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76392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8677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Slide 5">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19036"/>
          <a:stretch/>
        </p:blipFill>
        <p:spPr>
          <a:xfrm>
            <a:off x="903084" y="0"/>
            <a:ext cx="8240917" cy="6858000"/>
          </a:xfrm>
          <a:prstGeom prst="rect">
            <a:avLst/>
          </a:prstGeom>
        </p:spPr>
      </p:pic>
      <p:sp>
        <p:nvSpPr>
          <p:cNvPr id="10" name="Title 1"/>
          <p:cNvSpPr>
            <a:spLocks noGrp="1"/>
          </p:cNvSpPr>
          <p:nvPr>
            <p:ph type="title"/>
          </p:nvPr>
        </p:nvSpPr>
        <p:spPr>
          <a:xfrm>
            <a:off x="2046340" y="1347395"/>
            <a:ext cx="6400800" cy="2405448"/>
          </a:xfrm>
        </p:spPr>
        <p:txBody>
          <a:bodyPr anchor="t" anchorCtr="0"/>
          <a:lstStyle>
            <a:lvl1pPr>
              <a:lnSpc>
                <a:spcPct val="70000"/>
              </a:lnSpc>
              <a:defRPr sz="8250" b="0" i="0">
                <a:solidFill>
                  <a:srgbClr val="FFFFFF"/>
                </a:solidFill>
                <a:latin typeface="KPMG Extralight"/>
                <a:cs typeface="KPMG Extralight"/>
              </a:defRPr>
            </a:lvl1pPr>
          </a:lstStyle>
          <a:p>
            <a:r>
              <a:rPr lang="en-US" dirty="0"/>
              <a:t>Click to edit Master title style</a:t>
            </a:r>
          </a:p>
        </p:txBody>
      </p:sp>
      <p:sp>
        <p:nvSpPr>
          <p:cNvPr id="11" name="Text Placeholder 6"/>
          <p:cNvSpPr>
            <a:spLocks noGrp="1"/>
          </p:cNvSpPr>
          <p:nvPr>
            <p:ph type="body" sz="quarter" idx="11"/>
          </p:nvPr>
        </p:nvSpPr>
        <p:spPr>
          <a:xfrm>
            <a:off x="2035175" y="4633254"/>
            <a:ext cx="6400800" cy="513744"/>
          </a:xfrm>
          <a:prstGeom prst="rect">
            <a:avLst/>
          </a:prstGeom>
        </p:spPr>
        <p:txBody>
          <a:bodyPr vert="horz">
            <a:noAutofit/>
          </a:bodyPr>
          <a:lstStyle>
            <a:lvl1pPr marL="0" indent="0">
              <a:spcBef>
                <a:spcPts val="210"/>
              </a:spcBef>
              <a:spcAft>
                <a:spcPts val="0"/>
              </a:spcAft>
              <a:buNone/>
              <a:defRPr sz="1200" b="1">
                <a:solidFill>
                  <a:srgbClr val="FFFFFF"/>
                </a:solidFill>
                <a:latin typeface="+mn-lt"/>
                <a:cs typeface="Aria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16" name="Text Placeholder 6"/>
          <p:cNvSpPr>
            <a:spLocks noGrp="1"/>
          </p:cNvSpPr>
          <p:nvPr>
            <p:ph type="body" sz="quarter" idx="12"/>
          </p:nvPr>
        </p:nvSpPr>
        <p:spPr>
          <a:xfrm>
            <a:off x="2035175" y="5189514"/>
            <a:ext cx="6400800" cy="513744"/>
          </a:xfrm>
          <a:prstGeom prst="rect">
            <a:avLst/>
          </a:prstGeom>
        </p:spPr>
        <p:txBody>
          <a:bodyPr vert="horz">
            <a:noAutofit/>
          </a:bodyPr>
          <a:lstStyle>
            <a:lvl1pPr marL="0" indent="0">
              <a:spcBef>
                <a:spcPts val="210"/>
              </a:spcBef>
              <a:spcAft>
                <a:spcPts val="0"/>
              </a:spcAft>
              <a:buNone/>
              <a:defRPr sz="1200" b="0">
                <a:solidFill>
                  <a:srgbClr val="FFFFFF"/>
                </a:solidFill>
                <a:latin typeface="+mn-lt"/>
                <a:cs typeface="Aria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cxnSp>
        <p:nvCxnSpPr>
          <p:cNvPr id="17" name="Straight Connector 16"/>
          <p:cNvCxnSpPr/>
          <p:nvPr userDrawn="1"/>
        </p:nvCxnSpPr>
        <p:spPr>
          <a:xfrm>
            <a:off x="2035176" y="5063018"/>
            <a:ext cx="584200"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18" name="Freeform 19"/>
          <p:cNvSpPr>
            <a:spLocks noChangeAspect="1" noEditPoints="1"/>
          </p:cNvSpPr>
          <p:nvPr userDrawn="1"/>
        </p:nvSpPr>
        <p:spPr bwMode="auto">
          <a:xfrm>
            <a:off x="2046340"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Tree>
    <p:extLst>
      <p:ext uri="{BB962C8B-B14F-4D97-AF65-F5344CB8AC3E}">
        <p14:creationId xmlns:p14="http://schemas.microsoft.com/office/powerpoint/2010/main" val="4084155790"/>
      </p:ext>
    </p:extLst>
  </p:cSld>
  <p:clrMapOvr>
    <a:masterClrMapping/>
  </p:clrMapOvr>
  <p:extLst mod="1">
    <p:ext uri="{DCECCB84-F9BA-43D5-87BE-67443E8EF086}">
      <p15:sldGuideLst xmlns:p15="http://schemas.microsoft.com/office/powerpoint/2012/main">
        <p15:guide id="1" pos="1745">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46656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648859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1209600"/>
            <a:ext cx="3726000" cy="45942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3"/>
          </p:nvPr>
        </p:nvSpPr>
        <p:spPr>
          <a:xfrm>
            <a:off x="46656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9877389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4665600" y="1209600"/>
            <a:ext cx="3726000" cy="45936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3726000" cy="45936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33419358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3607200"/>
            <a:ext cx="76392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Chart Placeholder 4"/>
          <p:cNvSpPr>
            <a:spLocks noGrp="1"/>
          </p:cNvSpPr>
          <p:nvPr>
            <p:ph type="chart" sz="quarter" idx="11"/>
          </p:nvPr>
        </p:nvSpPr>
        <p:spPr>
          <a:xfrm>
            <a:off x="752400" y="1209600"/>
            <a:ext cx="7639200" cy="2196000"/>
          </a:xfrm>
        </p:spPr>
        <p:txBody>
          <a:bodyPr anchor="ctr"/>
          <a:lstStyle>
            <a:lvl1pPr algn="ctr">
              <a:defRPr/>
            </a:lvl1pPr>
          </a:lstStyle>
          <a:p>
            <a:r>
              <a:rPr lang="en-US" noProof="0" dirty="0"/>
              <a:t>Click icon to add chart</a:t>
            </a:r>
          </a:p>
        </p:txBody>
      </p:sp>
    </p:spTree>
    <p:extLst>
      <p:ext uri="{BB962C8B-B14F-4D97-AF65-F5344CB8AC3E}">
        <p14:creationId xmlns:p14="http://schemas.microsoft.com/office/powerpoint/2010/main" val="19028322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5" name="Chart Placeholder 4"/>
          <p:cNvSpPr>
            <a:spLocks noGrp="1"/>
          </p:cNvSpPr>
          <p:nvPr>
            <p:ph type="chart" sz="quarter" idx="11"/>
          </p:nvPr>
        </p:nvSpPr>
        <p:spPr>
          <a:xfrm>
            <a:off x="3412800" y="1209600"/>
            <a:ext cx="2354400" cy="2185200"/>
          </a:xfrm>
        </p:spPr>
        <p:txBody>
          <a:bodyPr anchor="ctr"/>
          <a:lstStyle>
            <a:lvl1pPr algn="ctr">
              <a:defRPr/>
            </a:lvl1pPr>
          </a:lstStyle>
          <a:p>
            <a:r>
              <a:rPr lang="en-US" noProof="0" dirty="0"/>
              <a:t>Click icon to add chart</a:t>
            </a:r>
          </a:p>
        </p:txBody>
      </p:sp>
      <p:sp>
        <p:nvSpPr>
          <p:cNvPr id="6" name="Chart Placeholder 4"/>
          <p:cNvSpPr>
            <a:spLocks noGrp="1"/>
          </p:cNvSpPr>
          <p:nvPr>
            <p:ph type="chart" sz="quarter" idx="12"/>
          </p:nvPr>
        </p:nvSpPr>
        <p:spPr>
          <a:xfrm>
            <a:off x="752400" y="1209600"/>
            <a:ext cx="2390400" cy="2185200"/>
          </a:xfrm>
        </p:spPr>
        <p:txBody>
          <a:bodyPr anchor="ctr"/>
          <a:lstStyle>
            <a:lvl1pPr algn="ctr">
              <a:defRPr/>
            </a:lvl1pPr>
          </a:lstStyle>
          <a:p>
            <a:r>
              <a:rPr lang="en-US" noProof="0" dirty="0"/>
              <a:t>Click icon to add chart</a:t>
            </a:r>
          </a:p>
        </p:txBody>
      </p:sp>
      <p:sp>
        <p:nvSpPr>
          <p:cNvPr id="7" name="Text Placeholder 8"/>
          <p:cNvSpPr>
            <a:spLocks noGrp="1"/>
          </p:cNvSpPr>
          <p:nvPr>
            <p:ph type="body" sz="quarter" idx="10"/>
          </p:nvPr>
        </p:nvSpPr>
        <p:spPr>
          <a:xfrm>
            <a:off x="7524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Chart Placeholder 4"/>
          <p:cNvSpPr>
            <a:spLocks noGrp="1"/>
          </p:cNvSpPr>
          <p:nvPr>
            <p:ph type="chart" sz="quarter" idx="13"/>
          </p:nvPr>
        </p:nvSpPr>
        <p:spPr>
          <a:xfrm>
            <a:off x="6037200" y="1209600"/>
            <a:ext cx="2354400" cy="2185200"/>
          </a:xfrm>
        </p:spPr>
        <p:txBody>
          <a:bodyPr anchor="ctr"/>
          <a:lstStyle>
            <a:lvl1pPr algn="ctr">
              <a:defRPr/>
            </a:lvl1pPr>
          </a:lstStyle>
          <a:p>
            <a:r>
              <a:rPr lang="en-US" noProof="0" dirty="0"/>
              <a:t>Click icon to add chart</a:t>
            </a:r>
          </a:p>
        </p:txBody>
      </p:sp>
      <p:sp>
        <p:nvSpPr>
          <p:cNvPr id="9" name="Text Placeholder 8"/>
          <p:cNvSpPr>
            <a:spLocks noGrp="1"/>
          </p:cNvSpPr>
          <p:nvPr>
            <p:ph type="body" sz="quarter" idx="14"/>
          </p:nvPr>
        </p:nvSpPr>
        <p:spPr>
          <a:xfrm>
            <a:off x="33768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15"/>
          </p:nvPr>
        </p:nvSpPr>
        <p:spPr>
          <a:xfrm>
            <a:off x="6001200" y="3607200"/>
            <a:ext cx="2390400" cy="21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050537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3103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38682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54261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4076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305594"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3865063"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5424532"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1" name="Text Placeholder 12"/>
          <p:cNvSpPr>
            <a:spLocks noGrp="1"/>
          </p:cNvSpPr>
          <p:nvPr>
            <p:ph type="body" sz="quarter" idx="18" hasCustomPrompt="1"/>
          </p:nvPr>
        </p:nvSpPr>
        <p:spPr>
          <a:xfrm>
            <a:off x="6984000" y="1222512"/>
            <a:ext cx="14076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2" name="Text Placeholder 8"/>
          <p:cNvSpPr>
            <a:spLocks noGrp="1"/>
          </p:cNvSpPr>
          <p:nvPr>
            <p:ph type="body" sz="quarter" idx="19"/>
          </p:nvPr>
        </p:nvSpPr>
        <p:spPr>
          <a:xfrm>
            <a:off x="6984000" y="2099425"/>
            <a:ext cx="14076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673428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9" name="Text Placeholder 8"/>
          <p:cNvSpPr>
            <a:spLocks noGrp="1"/>
          </p:cNvSpPr>
          <p:nvPr>
            <p:ph type="body" sz="quarter" idx="10"/>
          </p:nvPr>
        </p:nvSpPr>
        <p:spPr>
          <a:xfrm>
            <a:off x="7524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Text Placeholder 8"/>
          <p:cNvSpPr>
            <a:spLocks noGrp="1"/>
          </p:cNvSpPr>
          <p:nvPr>
            <p:ph type="body" sz="quarter" idx="11"/>
          </p:nvPr>
        </p:nvSpPr>
        <p:spPr>
          <a:xfrm>
            <a:off x="27120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2"/>
          </p:nvPr>
        </p:nvSpPr>
        <p:spPr>
          <a:xfrm>
            <a:off x="46716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Text Placeholder 8"/>
          <p:cNvSpPr>
            <a:spLocks noGrp="1"/>
          </p:cNvSpPr>
          <p:nvPr>
            <p:ph type="body" sz="quarter" idx="13"/>
          </p:nvPr>
        </p:nvSpPr>
        <p:spPr>
          <a:xfrm>
            <a:off x="6631200" y="2099425"/>
            <a:ext cx="1760400" cy="37044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ext Placeholder 12"/>
          <p:cNvSpPr>
            <a:spLocks noGrp="1"/>
          </p:cNvSpPr>
          <p:nvPr>
            <p:ph type="body" sz="quarter" idx="14" hasCustomPrompt="1"/>
          </p:nvPr>
        </p:nvSpPr>
        <p:spPr>
          <a:xfrm>
            <a:off x="746125" y="1222512"/>
            <a:ext cx="17604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5" name="Text Placeholder 12"/>
          <p:cNvSpPr>
            <a:spLocks noGrp="1"/>
          </p:cNvSpPr>
          <p:nvPr>
            <p:ph type="body" sz="quarter" idx="15" hasCustomPrompt="1"/>
          </p:nvPr>
        </p:nvSpPr>
        <p:spPr>
          <a:xfrm>
            <a:off x="2707817"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6" name="Text Placeholder 12"/>
          <p:cNvSpPr>
            <a:spLocks noGrp="1"/>
          </p:cNvSpPr>
          <p:nvPr>
            <p:ph type="body" sz="quarter" idx="16" hasCustomPrompt="1"/>
          </p:nvPr>
        </p:nvSpPr>
        <p:spPr>
          <a:xfrm>
            <a:off x="4669509"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
        <p:nvSpPr>
          <p:cNvPr id="17" name="Text Placeholder 12"/>
          <p:cNvSpPr>
            <a:spLocks noGrp="1"/>
          </p:cNvSpPr>
          <p:nvPr>
            <p:ph type="body" sz="quarter" idx="17" hasCustomPrompt="1"/>
          </p:nvPr>
        </p:nvSpPr>
        <p:spPr>
          <a:xfrm>
            <a:off x="6631200" y="1222512"/>
            <a:ext cx="17604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a:t>
            </a:r>
          </a:p>
        </p:txBody>
      </p:sp>
    </p:spTree>
    <p:extLst>
      <p:ext uri="{BB962C8B-B14F-4D97-AF65-F5344CB8AC3E}">
        <p14:creationId xmlns:p14="http://schemas.microsoft.com/office/powerpoint/2010/main" val="4240387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6" name="Text Placeholder 10"/>
          <p:cNvSpPr>
            <a:spLocks noGrp="1"/>
          </p:cNvSpPr>
          <p:nvPr>
            <p:ph type="body" sz="quarter" idx="21"/>
          </p:nvPr>
        </p:nvSpPr>
        <p:spPr bwMode="gray">
          <a:xfrm>
            <a:off x="3957564" y="2906130"/>
            <a:ext cx="1191600" cy="1192053"/>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17" name="Text Placeholder 20"/>
          <p:cNvSpPr>
            <a:spLocks noGrp="1"/>
          </p:cNvSpPr>
          <p:nvPr>
            <p:ph type="body" sz="quarter" idx="26"/>
          </p:nvPr>
        </p:nvSpPr>
        <p:spPr bwMode="gray">
          <a:xfrm>
            <a:off x="75251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4" name="AutoShape 20"/>
          <p:cNvSpPr>
            <a:spLocks noChangeArrowheads="1"/>
          </p:cNvSpPr>
          <p:nvPr userDrawn="1"/>
        </p:nvSpPr>
        <p:spPr bwMode="gray">
          <a:xfrm rot="2700000" flipH="1" flipV="1">
            <a:off x="4963484" y="4009375"/>
            <a:ext cx="396053" cy="359847"/>
          </a:xfrm>
          <a:prstGeom prst="rightArrow">
            <a:avLst>
              <a:gd name="adj1" fmla="val 63333"/>
              <a:gd name="adj2" fmla="val 49582"/>
            </a:avLst>
          </a:prstGeom>
          <a:solidFill>
            <a:srgbClr val="00338D"/>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25" name="AutoShape 20"/>
          <p:cNvSpPr>
            <a:spLocks noChangeArrowheads="1"/>
          </p:cNvSpPr>
          <p:nvPr userDrawn="1"/>
        </p:nvSpPr>
        <p:spPr bwMode="gray">
          <a:xfrm rot="18900000" flipV="1">
            <a:off x="3749594" y="4014666"/>
            <a:ext cx="408055" cy="349264"/>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26" name="Text Placeholder 20"/>
          <p:cNvSpPr>
            <a:spLocks noGrp="1"/>
          </p:cNvSpPr>
          <p:nvPr>
            <p:ph type="body" sz="quarter" idx="48"/>
          </p:nvPr>
        </p:nvSpPr>
        <p:spPr bwMode="gray">
          <a:xfrm>
            <a:off x="752510" y="39708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7" name="Text Placeholder 20"/>
          <p:cNvSpPr>
            <a:spLocks noGrp="1"/>
          </p:cNvSpPr>
          <p:nvPr>
            <p:ph type="body" sz="quarter" idx="50"/>
          </p:nvPr>
        </p:nvSpPr>
        <p:spPr bwMode="gray">
          <a:xfrm>
            <a:off x="5508000" y="1209600"/>
            <a:ext cx="2885771"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8" name="Text Placeholder 20"/>
          <p:cNvSpPr>
            <a:spLocks noGrp="1"/>
          </p:cNvSpPr>
          <p:nvPr>
            <p:ph type="body" sz="quarter" idx="52"/>
          </p:nvPr>
        </p:nvSpPr>
        <p:spPr bwMode="gray">
          <a:xfrm>
            <a:off x="5508000" y="3970800"/>
            <a:ext cx="2885771"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a:t>Click to edit Master text styles</a:t>
            </a:r>
          </a:p>
        </p:txBody>
      </p:sp>
      <p:sp>
        <p:nvSpPr>
          <p:cNvPr id="29" name="AutoShape 20"/>
          <p:cNvSpPr>
            <a:spLocks noChangeArrowheads="1"/>
          </p:cNvSpPr>
          <p:nvPr userDrawn="1"/>
        </p:nvSpPr>
        <p:spPr bwMode="gray">
          <a:xfrm rot="2700000">
            <a:off x="3762968" y="2667998"/>
            <a:ext cx="382279" cy="37705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30" name="AutoShape 20"/>
          <p:cNvSpPr>
            <a:spLocks noChangeArrowheads="1"/>
          </p:cNvSpPr>
          <p:nvPr userDrawn="1"/>
        </p:nvSpPr>
        <p:spPr bwMode="gray">
          <a:xfrm rot="18900000" flipH="1">
            <a:off x="4964093" y="2673543"/>
            <a:ext cx="393864" cy="365965"/>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pPr fontAlgn="auto">
              <a:spcBef>
                <a:spcPts val="0"/>
              </a:spcBef>
              <a:spcAft>
                <a:spcPts val="0"/>
              </a:spcAft>
            </a:pPr>
            <a:endParaRPr lang="en-US" sz="1400" dirty="0">
              <a:solidFill>
                <a:srgbClr val="483698"/>
              </a:solidFill>
              <a:latin typeface="Arial"/>
              <a:cs typeface="+mn-cs"/>
            </a:endParaRPr>
          </a:p>
        </p:txBody>
      </p:sp>
      <p:sp>
        <p:nvSpPr>
          <p:cNvPr id="31" name="Text Placeholder 3"/>
          <p:cNvSpPr>
            <a:spLocks noGrp="1"/>
          </p:cNvSpPr>
          <p:nvPr>
            <p:ph type="body" sz="quarter" idx="53"/>
          </p:nvPr>
        </p:nvSpPr>
        <p:spPr>
          <a:xfrm>
            <a:off x="752510"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2" name="Text Placeholder 3"/>
          <p:cNvSpPr>
            <a:spLocks noGrp="1"/>
          </p:cNvSpPr>
          <p:nvPr>
            <p:ph type="body" sz="quarter" idx="54"/>
          </p:nvPr>
        </p:nvSpPr>
        <p:spPr>
          <a:xfrm>
            <a:off x="752510"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3" name="Text Placeholder 3"/>
          <p:cNvSpPr>
            <a:spLocks noGrp="1"/>
          </p:cNvSpPr>
          <p:nvPr>
            <p:ph type="body" sz="quarter" idx="55"/>
          </p:nvPr>
        </p:nvSpPr>
        <p:spPr>
          <a:xfrm>
            <a:off x="5506571" y="1598400"/>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4" name="Text Placeholder 3"/>
          <p:cNvSpPr>
            <a:spLocks noGrp="1"/>
          </p:cNvSpPr>
          <p:nvPr>
            <p:ph type="body" sz="quarter" idx="56"/>
          </p:nvPr>
        </p:nvSpPr>
        <p:spPr>
          <a:xfrm>
            <a:off x="5506571" y="4355784"/>
            <a:ext cx="2887200" cy="1447300"/>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7557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41940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4258630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752400" y="432000"/>
            <a:ext cx="7639200" cy="518400"/>
          </a:xfrm>
        </p:spPr>
        <p:txBody>
          <a:bodyPr/>
          <a:lstStyle/>
          <a:p>
            <a:r>
              <a:rPr lang="en-US" noProof="0"/>
              <a:t>Click to edit Master title style</a:t>
            </a:r>
            <a:endParaRPr lang="en-US" noProof="0" dirty="0"/>
          </a:p>
        </p:txBody>
      </p:sp>
      <p:sp>
        <p:nvSpPr>
          <p:cNvPr id="19" name="Text Placeholder 8"/>
          <p:cNvSpPr>
            <a:spLocks noGrp="1"/>
          </p:cNvSpPr>
          <p:nvPr>
            <p:ph type="body" sz="quarter" idx="19"/>
          </p:nvPr>
        </p:nvSpPr>
        <p:spPr>
          <a:xfrm>
            <a:off x="7524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0" name="Text Placeholder 8"/>
          <p:cNvSpPr>
            <a:spLocks noGrp="1"/>
          </p:cNvSpPr>
          <p:nvPr>
            <p:ph type="body" sz="quarter" idx="20"/>
          </p:nvPr>
        </p:nvSpPr>
        <p:spPr>
          <a:xfrm>
            <a:off x="7524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16" name="Text Placeholder 8"/>
          <p:cNvSpPr>
            <a:spLocks noGrp="1"/>
          </p:cNvSpPr>
          <p:nvPr>
            <p:ph type="body" sz="quarter" idx="21"/>
          </p:nvPr>
        </p:nvSpPr>
        <p:spPr>
          <a:xfrm>
            <a:off x="4665600" y="1609825"/>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Text Placeholder 8"/>
          <p:cNvSpPr>
            <a:spLocks noGrp="1"/>
          </p:cNvSpPr>
          <p:nvPr>
            <p:ph type="body" sz="quarter" idx="22"/>
          </p:nvPr>
        </p:nvSpPr>
        <p:spPr>
          <a:xfrm>
            <a:off x="4665600" y="1218880"/>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7" name="Text Placeholder 8"/>
          <p:cNvSpPr>
            <a:spLocks noGrp="1"/>
          </p:cNvSpPr>
          <p:nvPr>
            <p:ph type="body" sz="quarter" idx="23"/>
          </p:nvPr>
        </p:nvSpPr>
        <p:spPr>
          <a:xfrm>
            <a:off x="7524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 Placeholder 8"/>
          <p:cNvSpPr>
            <a:spLocks noGrp="1"/>
          </p:cNvSpPr>
          <p:nvPr>
            <p:ph type="body" sz="quarter" idx="24"/>
          </p:nvPr>
        </p:nvSpPr>
        <p:spPr>
          <a:xfrm>
            <a:off x="7524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
        <p:nvSpPr>
          <p:cNvPr id="9" name="Text Placeholder 8"/>
          <p:cNvSpPr>
            <a:spLocks noGrp="1"/>
          </p:cNvSpPr>
          <p:nvPr>
            <p:ph type="body" sz="quarter" idx="25"/>
          </p:nvPr>
        </p:nvSpPr>
        <p:spPr>
          <a:xfrm>
            <a:off x="4665600" y="4019650"/>
            <a:ext cx="3726000" cy="178560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Text Placeholder 8"/>
          <p:cNvSpPr>
            <a:spLocks noGrp="1"/>
          </p:cNvSpPr>
          <p:nvPr>
            <p:ph type="body" sz="quarter" idx="26"/>
          </p:nvPr>
        </p:nvSpPr>
        <p:spPr>
          <a:xfrm>
            <a:off x="4665600" y="3628705"/>
            <a:ext cx="3726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a:t>Click to edit Master text styles</a:t>
            </a:r>
          </a:p>
        </p:txBody>
      </p:sp>
    </p:spTree>
    <p:extLst>
      <p:ext uri="{BB962C8B-B14F-4D97-AF65-F5344CB8AC3E}">
        <p14:creationId xmlns:p14="http://schemas.microsoft.com/office/powerpoint/2010/main" val="382654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8">
    <p:bg>
      <p:bgPr>
        <a:solidFill>
          <a:schemeClr val="tx2"/>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2038390" y="1347395"/>
            <a:ext cx="6400800" cy="3703320"/>
          </a:xfrm>
        </p:spPr>
        <p:txBody>
          <a:bodyPr anchor="t" anchorCtr="0"/>
          <a:lstStyle>
            <a:lvl1pPr>
              <a:lnSpc>
                <a:spcPct val="70000"/>
              </a:lnSpc>
              <a:defRPr sz="8250" b="0" i="0">
                <a:solidFill>
                  <a:srgbClr val="FFFFFF"/>
                </a:solidFill>
                <a:latin typeface="KPMG Extralight"/>
                <a:cs typeface="KPMG Extralight"/>
              </a:defRPr>
            </a:lvl1pPr>
          </a:lstStyle>
          <a:p>
            <a:r>
              <a:rPr lang="en-US" dirty="0"/>
              <a:t>Click to edit Master title style</a:t>
            </a:r>
          </a:p>
        </p:txBody>
      </p:sp>
      <p:sp>
        <p:nvSpPr>
          <p:cNvPr id="12" name="Text Placeholder 6"/>
          <p:cNvSpPr>
            <a:spLocks noGrp="1"/>
          </p:cNvSpPr>
          <p:nvPr>
            <p:ph type="body" sz="quarter" idx="11"/>
          </p:nvPr>
        </p:nvSpPr>
        <p:spPr>
          <a:xfrm>
            <a:off x="2035175" y="5075772"/>
            <a:ext cx="6400800" cy="488689"/>
          </a:xfrm>
          <a:prstGeom prst="rect">
            <a:avLst/>
          </a:prstGeom>
        </p:spPr>
        <p:txBody>
          <a:bodyPr vert="horz">
            <a:noAutofit/>
          </a:bodyPr>
          <a:lstStyle>
            <a:lvl1pPr marL="0" indent="0">
              <a:spcBef>
                <a:spcPts val="210"/>
              </a:spcBef>
              <a:spcAft>
                <a:spcPts val="0"/>
              </a:spcAft>
              <a:buNone/>
              <a:defRPr sz="1350" b="0">
                <a:solidFill>
                  <a:srgbClr val="FFFFFF"/>
                </a:solidFill>
                <a:latin typeface="+mn-lt"/>
                <a:cs typeface="Aria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13" name="Picture 11" descr="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1159" y="5268022"/>
            <a:ext cx="938213" cy="1255712"/>
          </a:xfrm>
          <a:prstGeom prst="rect">
            <a:avLst/>
          </a:prstGeom>
          <a:noFill/>
          <a:ln w="9525">
            <a:noFill/>
            <a:miter lim="800000"/>
            <a:headEnd/>
            <a:tailEnd/>
          </a:ln>
        </p:spPr>
      </p:pic>
      <p:sp>
        <p:nvSpPr>
          <p:cNvPr id="14" name="Freeform 19"/>
          <p:cNvSpPr>
            <a:spLocks noChangeAspect="1" noEditPoints="1"/>
          </p:cNvSpPr>
          <p:nvPr userDrawn="1"/>
        </p:nvSpPr>
        <p:spPr bwMode="auto">
          <a:xfrm>
            <a:off x="2046340" y="524433"/>
            <a:ext cx="809363"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15"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91DA"/>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1149806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one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a:defRPr sz="1100" baseline="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15290808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44800" y="1346400"/>
            <a:ext cx="6192000" cy="3510000"/>
          </a:xfrm>
        </p:spPr>
        <p:txBody>
          <a:bodyPr anchor="t" anchorCtr="0"/>
          <a:lstStyle>
            <a:lvl1pPr algn="l">
              <a:defRPr sz="11000">
                <a:solidFill>
                  <a:schemeClr val="bg1"/>
                </a:solidFill>
              </a:defRPr>
            </a:lvl1pPr>
          </a:lstStyle>
          <a:p>
            <a:r>
              <a:rPr lang="en-US" noProof="0" dirty="0"/>
              <a:t>Section divider two title style</a:t>
            </a:r>
          </a:p>
        </p:txBody>
      </p:sp>
      <p:sp>
        <p:nvSpPr>
          <p:cNvPr id="4" name="object 3"/>
          <p:cNvSpPr/>
          <p:nvPr userDrawn="1"/>
        </p:nvSpPr>
        <p:spPr>
          <a:xfrm>
            <a:off x="0" y="0"/>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
        <p:nvSpPr>
          <p:cNvPr id="6" name="Freeform 19"/>
          <p:cNvSpPr>
            <a:spLocks noEditPoints="1"/>
          </p:cNvSpPr>
          <p:nvPr userDrawn="1"/>
        </p:nvSpPr>
        <p:spPr bwMode="auto">
          <a:xfrm>
            <a:off x="20641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a:cs typeface="+mn-cs"/>
            </a:endParaRPr>
          </a:p>
        </p:txBody>
      </p:sp>
      <p:sp>
        <p:nvSpPr>
          <p:cNvPr id="7" name="Text Placeholder 3"/>
          <p:cNvSpPr>
            <a:spLocks noGrp="1"/>
          </p:cNvSpPr>
          <p:nvPr>
            <p:ph type="body" sz="quarter" idx="11" hasCustomPrompt="1"/>
          </p:nvPr>
        </p:nvSpPr>
        <p:spPr>
          <a:xfrm>
            <a:off x="2064100" y="5036400"/>
            <a:ext cx="617270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dirty="0"/>
              <a:t>Subtitle here</a:t>
            </a:r>
          </a:p>
        </p:txBody>
      </p:sp>
    </p:spTree>
    <p:extLst>
      <p:ext uri="{BB962C8B-B14F-4D97-AF65-F5344CB8AC3E}">
        <p14:creationId xmlns:p14="http://schemas.microsoft.com/office/powerpoint/2010/main" val="20960231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Font Guidan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graphicFrame>
        <p:nvGraphicFramePr>
          <p:cNvPr id="6" name="Table 5"/>
          <p:cNvGraphicFramePr>
            <a:graphicFrameLocks noGrp="1"/>
          </p:cNvGraphicFramePr>
          <p:nvPr userDrawn="1">
            <p:extLst/>
          </p:nvPr>
        </p:nvGraphicFramePr>
        <p:xfrm>
          <a:off x="1318260" y="1427480"/>
          <a:ext cx="6553200" cy="3200400"/>
        </p:xfrm>
        <a:graphic>
          <a:graphicData uri="http://schemas.openxmlformats.org/drawingml/2006/table">
            <a:tbl>
              <a:tblPr firstRow="1" bandRow="1">
                <a:tableStyleId>{5940675A-B579-460E-94D1-54222C63F5DA}</a:tableStyleId>
              </a:tblPr>
              <a:tblGrid>
                <a:gridCol w="2396014">
                  <a:extLst>
                    <a:ext uri="{9D8B030D-6E8A-4147-A177-3AD203B41FA5}">
                      <a16:colId xmlns:a16="http://schemas.microsoft.com/office/drawing/2014/main" val="20000"/>
                    </a:ext>
                  </a:extLst>
                </a:gridCol>
                <a:gridCol w="4157186">
                  <a:extLst>
                    <a:ext uri="{9D8B030D-6E8A-4147-A177-3AD203B41FA5}">
                      <a16:colId xmlns:a16="http://schemas.microsoft.com/office/drawing/2014/main" val="20001"/>
                    </a:ext>
                  </a:extLst>
                </a:gridCol>
              </a:tblGrid>
              <a:tr h="293623">
                <a:tc>
                  <a:txBody>
                    <a:bodyPr/>
                    <a:lstStyle/>
                    <a:p>
                      <a:r>
                        <a:rPr lang="en-US" sz="2400" dirty="0">
                          <a:solidFill>
                            <a:srgbClr val="00338D"/>
                          </a:solidFill>
                        </a:rPr>
                        <a:t>Arial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a:t>Use for everything except titles and slide headers (including charts, graphics, text)</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0"/>
                  </a:ext>
                </a:extLst>
              </a:tr>
              <a:tr h="433889">
                <a:tc>
                  <a:txBody>
                    <a:bodyPr/>
                    <a:lstStyle/>
                    <a:p>
                      <a:r>
                        <a:rPr lang="en-US" sz="2400" b="0" kern="1200" dirty="0">
                          <a:solidFill>
                            <a:srgbClr val="00338D"/>
                          </a:solidFill>
                          <a:latin typeface="+mj-lt"/>
                          <a:ea typeface="+mn-ea"/>
                          <a:cs typeface="+mn-cs"/>
                        </a:rPr>
                        <a:t>KPMG Extra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Use for title slide and main headers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51932">
                <a:tc>
                  <a:txBody>
                    <a:bodyPr/>
                    <a:lstStyle/>
                    <a:p>
                      <a:r>
                        <a:rPr lang="en-US" sz="2400" b="0" i="1" dirty="0">
                          <a:solidFill>
                            <a:srgbClr val="00338D"/>
                          </a:solidFill>
                          <a:latin typeface="KPMG Extralight"/>
                        </a:rPr>
                        <a:t>KPMG Extra Light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Use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3889">
                <a:tc>
                  <a:txBody>
                    <a:bodyPr/>
                    <a:lstStyle/>
                    <a:p>
                      <a:r>
                        <a:rPr lang="en-US" sz="2400" b="0" dirty="0">
                          <a:solidFill>
                            <a:srgbClr val="00338D"/>
                          </a:solidFill>
                          <a:latin typeface="KPMG Light" panose="020B0403030202040204" pitchFamily="34" charset="0"/>
                        </a:rPr>
                        <a:t>KPMG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3889">
                <a:tc>
                  <a:txBody>
                    <a:bodyPr/>
                    <a:lstStyle/>
                    <a:p>
                      <a:r>
                        <a:rPr lang="en-US" sz="2400" b="0" i="1" dirty="0">
                          <a:solidFill>
                            <a:srgbClr val="00338D"/>
                          </a:solidFill>
                          <a:latin typeface="KPMG Light" panose="020B0403030202040204" pitchFamily="34" charset="0"/>
                        </a:rPr>
                        <a:t>KPMG Light</a:t>
                      </a:r>
                      <a:r>
                        <a:rPr lang="en-US" sz="2400" b="0" i="1" baseline="0" dirty="0">
                          <a:solidFill>
                            <a:srgbClr val="00338D"/>
                          </a:solidFill>
                          <a:latin typeface="KPMG Light" panose="020B04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a:t>When presenting in a large room, this may be used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351932">
                <a:tc>
                  <a:txBody>
                    <a:bodyPr/>
                    <a:lstStyle/>
                    <a:p>
                      <a:r>
                        <a:rPr lang="en-US" sz="2400" b="0" dirty="0">
                          <a:solidFill>
                            <a:srgbClr val="00338D"/>
                          </a:solidFill>
                          <a:latin typeface="KPMG Thin" panose="020B0203030202040204" pitchFamily="34" charset="0"/>
                        </a:rPr>
                        <a:t>KPMG Thin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33889">
                <a:tc>
                  <a:txBody>
                    <a:bodyPr/>
                    <a:lstStyle/>
                    <a:p>
                      <a:r>
                        <a:rPr lang="en-US" sz="2400" b="0" i="1" dirty="0">
                          <a:solidFill>
                            <a:srgbClr val="00338D"/>
                          </a:solidFill>
                          <a:latin typeface="KPMG Thin" panose="020B0203030202040204" pitchFamily="34" charset="0"/>
                        </a:rPr>
                        <a:t>KPMG Thin</a:t>
                      </a:r>
                      <a:r>
                        <a:rPr lang="en-US" sz="2400" b="0" i="1" baseline="0" dirty="0">
                          <a:solidFill>
                            <a:srgbClr val="00338D"/>
                          </a:solidFill>
                          <a:latin typeface="KPMG Thin" panose="020B02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31502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5" name="object 3"/>
          <p:cNvSpPr/>
          <p:nvPr userDrawn="1"/>
        </p:nvSpPr>
        <p:spPr>
          <a:xfrm>
            <a:off x="2" y="0"/>
            <a:ext cx="747713"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pPr fontAlgn="auto">
              <a:spcBef>
                <a:spcPts val="0"/>
              </a:spcBef>
              <a:spcAft>
                <a:spcPts val="0"/>
              </a:spcAft>
            </a:pPr>
            <a:endParaRPr sz="1400" dirty="0">
              <a:solidFill>
                <a:srgbClr val="000000"/>
              </a:solidFill>
              <a:latin typeface="Arial" panose="020B0604020202020204" pitchFamily="34" charset="0"/>
              <a:cs typeface="+mn-cs"/>
              <a:sym typeface="Arial" panose="020B0604020202020204" pitchFamily="34" charset="0"/>
            </a:endParaRPr>
          </a:p>
        </p:txBody>
      </p:sp>
      <p:sp>
        <p:nvSpPr>
          <p:cNvPr id="11" name="Freeform 19"/>
          <p:cNvSpPr>
            <a:spLocks noEditPoints="1"/>
          </p:cNvSpPr>
          <p:nvPr userDrawn="1"/>
        </p:nvSpPr>
        <p:spPr bwMode="auto">
          <a:xfrm>
            <a:off x="1584000" y="784800"/>
            <a:ext cx="777600" cy="316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000000"/>
              </a:solidFill>
              <a:latin typeface="Arial"/>
              <a:cs typeface="+mn-cs"/>
            </a:endParaRPr>
          </a:p>
        </p:txBody>
      </p:sp>
      <p:sp>
        <p:nvSpPr>
          <p:cNvPr id="12" name="Text Placeholder 2"/>
          <p:cNvSpPr>
            <a:spLocks noGrp="1"/>
          </p:cNvSpPr>
          <p:nvPr>
            <p:ph type="body" sz="quarter" idx="11"/>
          </p:nvPr>
        </p:nvSpPr>
        <p:spPr>
          <a:xfrm>
            <a:off x="1584000" y="4587244"/>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3" name="Text Placeholder 2"/>
          <p:cNvSpPr>
            <a:spLocks noGrp="1"/>
          </p:cNvSpPr>
          <p:nvPr>
            <p:ph type="body" sz="quarter" idx="12"/>
          </p:nvPr>
        </p:nvSpPr>
        <p:spPr>
          <a:xfrm>
            <a:off x="1584000" y="5634830"/>
            <a:ext cx="6815463"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sp>
        <p:nvSpPr>
          <p:cNvPr id="14" name="Text Placeholder 2"/>
          <p:cNvSpPr>
            <a:spLocks noGrp="1"/>
          </p:cNvSpPr>
          <p:nvPr>
            <p:ph type="body" sz="quarter" idx="13"/>
          </p:nvPr>
        </p:nvSpPr>
        <p:spPr>
          <a:xfrm>
            <a:off x="1584000" y="3539658"/>
            <a:ext cx="6815463" cy="846000"/>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a:p>
            <a:pPr lvl="1"/>
            <a:r>
              <a:rPr lang="en-US" noProof="0"/>
              <a:t>Second level</a:t>
            </a:r>
          </a:p>
        </p:txBody>
      </p:sp>
      <p:sp>
        <p:nvSpPr>
          <p:cNvPr id="15" name="Text Placeholder 2"/>
          <p:cNvSpPr>
            <a:spLocks noGrp="1"/>
          </p:cNvSpPr>
          <p:nvPr>
            <p:ph type="body" sz="quarter" idx="14"/>
          </p:nvPr>
        </p:nvSpPr>
        <p:spPr>
          <a:xfrm>
            <a:off x="1584000" y="3187907"/>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a:t>Click to edit Master text styles</a:t>
            </a: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4000" y="2682350"/>
            <a:ext cx="2523749" cy="384049"/>
          </a:xfrm>
          <a:prstGeom prst="rect">
            <a:avLst/>
          </a:prstGeom>
        </p:spPr>
      </p:pic>
    </p:spTree>
    <p:extLst>
      <p:ext uri="{BB962C8B-B14F-4D97-AF65-F5344CB8AC3E}">
        <p14:creationId xmlns:p14="http://schemas.microsoft.com/office/powerpoint/2010/main" val="35610707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6"/>
          <p:cNvSpPr txBox="1">
            <a:spLocks noChangeArrowheads="1"/>
          </p:cNvSpPr>
          <p:nvPr/>
        </p:nvSpPr>
        <p:spPr bwMode="white">
          <a:xfrm>
            <a:off x="1173163" y="6567488"/>
            <a:ext cx="3962400" cy="290512"/>
          </a:xfrm>
          <a:prstGeom prst="rect">
            <a:avLst/>
          </a:prstGeom>
          <a:ln/>
        </p:spPr>
        <p:txBody>
          <a:bodyPr/>
          <a:lstStyle/>
          <a:p>
            <a:pPr fontAlgn="auto">
              <a:spcBef>
                <a:spcPts val="0"/>
              </a:spcBef>
              <a:spcAft>
                <a:spcPts val="0"/>
              </a:spcAft>
              <a:defRPr/>
            </a:pPr>
            <a:r>
              <a:rPr lang="en-US" sz="1100" dirty="0">
                <a:solidFill>
                  <a:prstClr val="white"/>
                </a:solidFill>
                <a:latin typeface="Arial"/>
                <a:cs typeface="+mn-cs"/>
              </a:rPr>
              <a:t>American Institute of CPAs</a:t>
            </a:r>
          </a:p>
        </p:txBody>
      </p:sp>
      <p:sp>
        <p:nvSpPr>
          <p:cNvPr id="6" name="Title 1"/>
          <p:cNvSpPr>
            <a:spLocks noGrp="1"/>
          </p:cNvSpPr>
          <p:nvPr>
            <p:ph type="title"/>
          </p:nvPr>
        </p:nvSpPr>
        <p:spPr>
          <a:xfrm>
            <a:off x="508680" y="149066"/>
            <a:ext cx="8178120" cy="901011"/>
          </a:xfrm>
          <a:prstGeom prst="rect">
            <a:avLst/>
          </a:prstGeom>
        </p:spPr>
        <p:txBody>
          <a:bodyPr>
            <a:normAutofit/>
          </a:bodyPr>
          <a:lstStyle>
            <a:lvl1pPr algn="l">
              <a:defRPr sz="2600" b="1"/>
            </a:lvl1pPr>
          </a:lstStyle>
          <a:p>
            <a:r>
              <a:rPr lang="en-US" dirty="0"/>
              <a:t>Click to edit Master title style</a:t>
            </a:r>
          </a:p>
        </p:txBody>
      </p:sp>
      <p:sp>
        <p:nvSpPr>
          <p:cNvPr id="7" name="Content Placeholder 2"/>
          <p:cNvSpPr>
            <a:spLocks noGrp="1"/>
          </p:cNvSpPr>
          <p:nvPr>
            <p:ph idx="1"/>
          </p:nvPr>
        </p:nvSpPr>
        <p:spPr>
          <a:xfrm>
            <a:off x="508680" y="1500323"/>
            <a:ext cx="8178120" cy="4766661"/>
          </a:xfrm>
          <a:prstGeom prst="rect">
            <a:avLst/>
          </a:prstGeom>
        </p:spPr>
        <p:txBody>
          <a:bodyPr/>
          <a:lstStyle>
            <a:lvl1pPr>
              <a:defRPr sz="2400"/>
            </a:lvl1pPr>
            <a:lvl2pPr>
              <a:defRPr sz="2400"/>
            </a:lvl2pPr>
            <a:lvl3pPr>
              <a:buClr>
                <a:srgbClr val="00338D"/>
              </a:buClr>
              <a:buFont typeface="Wingdings" pitchFamily="2" charset="2"/>
              <a:buChar char=""/>
              <a:defRPr sz="2400"/>
            </a:lvl3pPr>
            <a:lvl4pPr>
              <a:buClr>
                <a:srgbClr val="002060"/>
              </a:buClr>
              <a:defRPr sz="2200"/>
            </a:lvl4pPr>
            <a:lvl5pPr>
              <a:buClr>
                <a:srgbClr val="00338D"/>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965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Divider 3">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035175" y="768096"/>
            <a:ext cx="6400800" cy="3703320"/>
          </a:xfrm>
        </p:spPr>
        <p:txBody>
          <a:bodyPr anchor="t" anchorCtr="0"/>
          <a:lstStyle>
            <a:lvl1pPr algn="l">
              <a:defRPr sz="7200">
                <a:solidFill>
                  <a:schemeClr val="bg1"/>
                </a:solidFill>
                <a:latin typeface="KPMG Light" panose="020B0403030202040204" pitchFamily="34" charset="0"/>
              </a:defRPr>
            </a:lvl1pPr>
          </a:lstStyle>
          <a:p>
            <a:endParaRPr lang="en-US" dirty="0"/>
          </a:p>
        </p:txBody>
      </p:sp>
      <p:sp>
        <p:nvSpPr>
          <p:cNvPr id="10" name="Text Placeholder 3"/>
          <p:cNvSpPr>
            <a:spLocks noGrp="1"/>
          </p:cNvSpPr>
          <p:nvPr>
            <p:ph type="body" sz="quarter" idx="11"/>
          </p:nvPr>
        </p:nvSpPr>
        <p:spPr>
          <a:xfrm>
            <a:off x="2035175" y="4498848"/>
            <a:ext cx="6400800" cy="484632"/>
          </a:xfrm>
        </p:spPr>
        <p:txBody>
          <a:bodyPr/>
          <a:lstStyle>
            <a:lvl1pPr marL="0" indent="0">
              <a:buNone/>
              <a:defRPr sz="1350">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dirty="0"/>
              <a:t>Click to edit Master text styles</a:t>
            </a:r>
          </a:p>
        </p:txBody>
      </p:sp>
      <p:sp>
        <p:nvSpPr>
          <p:cNvPr id="11"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7529947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2"/>
          <p:cNvSpPr>
            <a:spLocks noGrp="1"/>
          </p:cNvSpPr>
          <p:nvPr>
            <p:ph idx="1" hasCustomPrompt="1"/>
          </p:nvPr>
        </p:nvSpPr>
        <p:spPr>
          <a:xfrm>
            <a:off x="374650" y="1353788"/>
            <a:ext cx="8464550" cy="4772376"/>
          </a:xfrm>
        </p:spPr>
        <p:txBody>
          <a:bodyPr/>
          <a:lstStyle>
            <a:lvl1pPr marL="0" indent="0">
              <a:spcBef>
                <a:spcPts val="800"/>
              </a:spcBef>
              <a:buNone/>
              <a:defRPr/>
            </a:lvl1pPr>
          </a:lstStyle>
          <a:p>
            <a:pPr lvl="0"/>
            <a:r>
              <a:rPr lang="en-US" dirty="0"/>
              <a:t>Content</a:t>
            </a:r>
          </a:p>
        </p:txBody>
      </p:sp>
    </p:spTree>
    <p:extLst>
      <p:ext uri="{BB962C8B-B14F-4D97-AF65-F5344CB8AC3E}">
        <p14:creationId xmlns:p14="http://schemas.microsoft.com/office/powerpoint/2010/main" val="698960923"/>
      </p:ext>
    </p:extLst>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13"/>
          <p:cNvSpPr>
            <a:spLocks noGrp="1" noChangeArrowheads="1"/>
          </p:cNvSpPr>
          <p:nvPr>
            <p:ph type="sldNum" sz="quarter" idx="10"/>
          </p:nvPr>
        </p:nvSpPr>
        <p:spPr>
          <a:xfrm>
            <a:off x="8420100" y="6499227"/>
            <a:ext cx="609600" cy="244475"/>
          </a:xfrm>
          <a:prstGeom prst="rect">
            <a:avLst/>
          </a:prstGeom>
          <a:ln/>
        </p:spPr>
        <p:txBody>
          <a:bodyPr/>
          <a:lstStyle>
            <a:lvl1pPr>
              <a:defRPr/>
            </a:lvl1pPr>
          </a:lstStyle>
          <a:p>
            <a:pPr fontAlgn="auto">
              <a:spcBef>
                <a:spcPts val="0"/>
              </a:spcBef>
              <a:spcAft>
                <a:spcPts val="0"/>
              </a:spcAft>
              <a:defRPr/>
            </a:pPr>
            <a:fld id="{446C0F8F-F983-466C-AF52-6AF96A8BEB9F}"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
        <p:nvSpPr>
          <p:cNvPr id="7" name="Content Placeholder 2"/>
          <p:cNvSpPr>
            <a:spLocks noGrp="1"/>
          </p:cNvSpPr>
          <p:nvPr>
            <p:ph idx="1" hasCustomPrompt="1"/>
          </p:nvPr>
        </p:nvSpPr>
        <p:spPr>
          <a:xfrm>
            <a:off x="374650" y="1353788"/>
            <a:ext cx="8464550" cy="4772376"/>
          </a:xfrm>
        </p:spPr>
        <p:txBody>
          <a:bodyPr/>
          <a:lstStyle>
            <a:lvl1pPr marL="0" indent="0">
              <a:spcBef>
                <a:spcPts val="600"/>
              </a:spcBef>
              <a:buNone/>
              <a:defRPr/>
            </a:lvl1pPr>
          </a:lstStyle>
          <a:p>
            <a:pPr lvl="0"/>
            <a:r>
              <a:rPr lang="en-US" dirty="0"/>
              <a:t>Content</a:t>
            </a:r>
          </a:p>
        </p:txBody>
      </p:sp>
    </p:spTree>
    <p:extLst>
      <p:ext uri="{BB962C8B-B14F-4D97-AF65-F5344CB8AC3E}">
        <p14:creationId xmlns:p14="http://schemas.microsoft.com/office/powerpoint/2010/main" val="3989617339"/>
      </p:ext>
    </p:extLst>
  </p:cSld>
  <p:clrMapOvr>
    <a:masterClrMapping/>
  </p:clrMapOvr>
  <p:transition>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4025"/>
            <a:ext cx="8229600" cy="640080"/>
          </a:xfrm>
        </p:spPr>
        <p:txBody>
          <a:bodyPr/>
          <a:lstStyle/>
          <a:p>
            <a:r>
              <a:rPr lang="en-US"/>
              <a:t>Click to edit Master title style</a:t>
            </a:r>
          </a:p>
        </p:txBody>
      </p:sp>
      <p:sp>
        <p:nvSpPr>
          <p:cNvPr id="4" name="Content Placeholder 3"/>
          <p:cNvSpPr>
            <a:spLocks noGrp="1"/>
          </p:cNvSpPr>
          <p:nvPr>
            <p:ph sz="quarter" idx="10"/>
          </p:nvPr>
        </p:nvSpPr>
        <p:spPr>
          <a:xfrm>
            <a:off x="457201" y="1276352"/>
            <a:ext cx="8240573" cy="4594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306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74651" y="1306287"/>
            <a:ext cx="4156075" cy="4819877"/>
          </a:xfrm>
        </p:spPr>
        <p:txBody>
          <a:bodyPr/>
          <a:lstStyle>
            <a:lvl1pPr>
              <a:defRPr sz="15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3126" y="1306287"/>
            <a:ext cx="4156075" cy="4819877"/>
          </a:xfrm>
        </p:spPr>
        <p:txBody>
          <a:bodyPr/>
          <a:lstStyle>
            <a:lvl1pPr>
              <a:defRPr sz="1500"/>
            </a:lvl1pPr>
            <a:lvl2pPr>
              <a:defRPr sz="1500"/>
            </a:lvl2pPr>
            <a:lvl3pPr>
              <a:defRPr sz="1350"/>
            </a:lvl3pPr>
            <a:lvl4pPr>
              <a:defRPr sz="1200"/>
            </a:lvl4pPr>
            <a:lvl5pPr>
              <a:defRPr sz="12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3"/>
          <p:cNvSpPr>
            <a:spLocks noGrp="1" noChangeArrowheads="1"/>
          </p:cNvSpPr>
          <p:nvPr>
            <p:ph type="sldNum" sz="quarter" idx="10"/>
          </p:nvPr>
        </p:nvSpPr>
        <p:spPr>
          <a:xfrm>
            <a:off x="8420100" y="6499227"/>
            <a:ext cx="609600" cy="244475"/>
          </a:xfrm>
          <a:prstGeom prst="rect">
            <a:avLst/>
          </a:prstGeom>
          <a:ln/>
        </p:spPr>
        <p:txBody>
          <a:bodyPr/>
          <a:lstStyle>
            <a:lvl1pPr>
              <a:defRPr/>
            </a:lvl1pPr>
          </a:lstStyle>
          <a:p>
            <a:pPr fontAlgn="auto">
              <a:spcBef>
                <a:spcPts val="0"/>
              </a:spcBef>
              <a:spcAft>
                <a:spcPts val="0"/>
              </a:spcAft>
              <a:defRPr/>
            </a:pPr>
            <a:fld id="{4E7E98A9-4BF1-41DA-8CEC-9FAC514E23CA}" type="slidenum">
              <a:rPr lang="en-US" smtClean="0">
                <a:solidFill>
                  <a:srgbClr val="000000"/>
                </a:solidFill>
                <a:latin typeface="Arial"/>
                <a:cs typeface="+mn-cs"/>
              </a:rPr>
              <a:pPr fontAlgn="auto">
                <a:spcBef>
                  <a:spcPts val="0"/>
                </a:spcBef>
                <a:spcAft>
                  <a:spcPts val="0"/>
                </a:spcAft>
                <a:defRPr/>
              </a:pPr>
              <a:t>‹#›</a:t>
            </a:fld>
            <a:endParaRPr lang="en-US" dirty="0">
              <a:solidFill>
                <a:srgbClr val="000000"/>
              </a:solidFill>
              <a:latin typeface="Arial"/>
              <a:cs typeface="+mn-cs"/>
            </a:endParaRPr>
          </a:p>
        </p:txBody>
      </p:sp>
    </p:spTree>
    <p:extLst>
      <p:ext uri="{BB962C8B-B14F-4D97-AF65-F5344CB8AC3E}">
        <p14:creationId xmlns:p14="http://schemas.microsoft.com/office/powerpoint/2010/main" val="129101555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2">
    <p:bg>
      <p:bgRef idx="1001">
        <a:schemeClr val="bg2"/>
      </p:bgRef>
    </p:bg>
    <p:spTree>
      <p:nvGrpSpPr>
        <p:cNvPr id="1" name=""/>
        <p:cNvGrpSpPr/>
        <p:nvPr/>
      </p:nvGrpSpPr>
      <p:grpSpPr>
        <a:xfrm>
          <a:off x="0" y="0"/>
          <a:ext cx="0" cy="0"/>
          <a:chOff x="0" y="0"/>
          <a:chExt cx="0" cy="0"/>
        </a:xfrm>
      </p:grpSpPr>
      <p:sp>
        <p:nvSpPr>
          <p:cNvPr id="5" name="Title 1"/>
          <p:cNvSpPr>
            <a:spLocks noGrp="1"/>
          </p:cNvSpPr>
          <p:nvPr>
            <p:ph type="ctrTitle"/>
          </p:nvPr>
        </p:nvSpPr>
        <p:spPr>
          <a:xfrm>
            <a:off x="2035175" y="768096"/>
            <a:ext cx="6400800" cy="3703320"/>
          </a:xfrm>
        </p:spPr>
        <p:txBody>
          <a:bodyPr anchor="t" anchorCtr="0"/>
          <a:lstStyle>
            <a:lvl1pPr algn="l">
              <a:defRPr sz="7200">
                <a:solidFill>
                  <a:schemeClr val="tx1"/>
                </a:solidFill>
                <a:latin typeface="KPMG Light" panose="020B0403030202040204" pitchFamily="34" charset="0"/>
              </a:defRPr>
            </a:lvl1pPr>
          </a:lstStyle>
          <a:p>
            <a:endParaRPr lang="en-US" dirty="0"/>
          </a:p>
        </p:txBody>
      </p:sp>
      <p:sp>
        <p:nvSpPr>
          <p:cNvPr id="6" name="Text Placeholder 3"/>
          <p:cNvSpPr>
            <a:spLocks noGrp="1"/>
          </p:cNvSpPr>
          <p:nvPr>
            <p:ph type="body" sz="quarter" idx="11"/>
          </p:nvPr>
        </p:nvSpPr>
        <p:spPr>
          <a:xfrm>
            <a:off x="2035175" y="4498848"/>
            <a:ext cx="6400800" cy="484632"/>
          </a:xfrm>
        </p:spPr>
        <p:txBody>
          <a:bodyPr/>
          <a:lstStyle>
            <a:lvl1pPr marL="0" indent="0">
              <a:buNone/>
              <a:defRPr sz="1350">
                <a:solidFill>
                  <a:schemeClr val="tx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dirty="0"/>
              <a:t>Click to edit Master text styles</a:t>
            </a:r>
          </a:p>
        </p:txBody>
      </p:sp>
      <p:sp>
        <p:nvSpPr>
          <p:cNvPr id="7"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188027688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035175" y="768096"/>
            <a:ext cx="6400800" cy="3703320"/>
          </a:xfrm>
        </p:spPr>
        <p:txBody>
          <a:bodyPr anchor="t" anchorCtr="0"/>
          <a:lstStyle>
            <a:lvl1pPr algn="l">
              <a:defRPr sz="7200">
                <a:solidFill>
                  <a:schemeClr val="bg1"/>
                </a:solidFill>
                <a:latin typeface="KPMG Light" panose="020B0403030202040204" pitchFamily="34" charset="0"/>
              </a:defRPr>
            </a:lvl1pPr>
          </a:lstStyle>
          <a:p>
            <a:endParaRPr lang="en-US" dirty="0"/>
          </a:p>
        </p:txBody>
      </p:sp>
      <p:sp>
        <p:nvSpPr>
          <p:cNvPr id="10" name="Text Placeholder 3"/>
          <p:cNvSpPr>
            <a:spLocks noGrp="1"/>
          </p:cNvSpPr>
          <p:nvPr>
            <p:ph type="body" sz="quarter" idx="11"/>
          </p:nvPr>
        </p:nvSpPr>
        <p:spPr>
          <a:xfrm>
            <a:off x="2035175" y="4498848"/>
            <a:ext cx="6400800" cy="484632"/>
          </a:xfrm>
        </p:spPr>
        <p:txBody>
          <a:bodyPr/>
          <a:lstStyle>
            <a:lvl1pPr marL="0" indent="0">
              <a:buNone/>
              <a:defRPr sz="1350">
                <a:solidFill>
                  <a:schemeClr val="bg1"/>
                </a:solidFill>
              </a:defRPr>
            </a:lvl1pPr>
            <a:lvl2pPr>
              <a:defRPr sz="825">
                <a:solidFill>
                  <a:schemeClr val="bg1"/>
                </a:solidFill>
              </a:defRPr>
            </a:lvl2pPr>
            <a:lvl3pPr>
              <a:buClr>
                <a:schemeClr val="bg1"/>
              </a:buClr>
              <a:defRPr sz="825">
                <a:solidFill>
                  <a:schemeClr val="bg1"/>
                </a:solidFill>
              </a:defRPr>
            </a:lvl3pPr>
            <a:lvl4pPr>
              <a:buClr>
                <a:schemeClr val="bg1"/>
              </a:buClr>
              <a:defRPr sz="825">
                <a:solidFill>
                  <a:schemeClr val="bg1"/>
                </a:solidFill>
              </a:defRPr>
            </a:lvl4pPr>
            <a:lvl5pPr>
              <a:buClr>
                <a:schemeClr val="bg1"/>
              </a:buClr>
              <a:defRPr sz="825">
                <a:solidFill>
                  <a:schemeClr val="bg1"/>
                </a:solidFill>
              </a:defRPr>
            </a:lvl5pPr>
          </a:lstStyle>
          <a:p>
            <a:pPr lvl="0"/>
            <a:r>
              <a:rPr lang="en-US" dirty="0"/>
              <a:t>Click to edit Master text styles</a:t>
            </a:r>
          </a:p>
        </p:txBody>
      </p:sp>
      <p:sp>
        <p:nvSpPr>
          <p:cNvPr id="11" name="object 3"/>
          <p:cNvSpPr/>
          <p:nvPr userDrawn="1"/>
        </p:nvSpPr>
        <p:spPr>
          <a:xfrm>
            <a:off x="1" y="1"/>
            <a:ext cx="1190798"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pPr fontAlgn="auto">
              <a:spcBef>
                <a:spcPts val="0"/>
              </a:spcBef>
              <a:spcAft>
                <a:spcPts val="0"/>
              </a:spcAft>
            </a:pPr>
            <a:endParaRPr dirty="0">
              <a:solidFill>
                <a:srgbClr val="000000"/>
              </a:solidFill>
              <a:latin typeface="Arial" panose="020B0604020202020204" pitchFamily="34" charset="0"/>
              <a:cs typeface="+mn-cs"/>
            </a:endParaRPr>
          </a:p>
        </p:txBody>
      </p:sp>
    </p:spTree>
    <p:extLst>
      <p:ext uri="{BB962C8B-B14F-4D97-AF65-F5344CB8AC3E}">
        <p14:creationId xmlns:p14="http://schemas.microsoft.com/office/powerpoint/2010/main" val="10581123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heme" Target="../theme/theme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4008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57200" y="1280160"/>
            <a:ext cx="8229600" cy="50292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hape 8"/>
          <p:cNvSpPr txBox="1">
            <a:spLocks/>
          </p:cNvSpPr>
          <p:nvPr userDrawn="1"/>
        </p:nvSpPr>
        <p:spPr>
          <a:xfrm>
            <a:off x="7485591"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en-US" sz="750" smtClean="0">
                <a:solidFill>
                  <a:srgbClr val="00338D"/>
                </a:solidFill>
                <a:cs typeface="Arial" panose="020B0604020202020204" pitchFamily="34" charset="0"/>
              </a:rPr>
              <a:pPr algn="r" fontAlgn="auto">
                <a:spcBef>
                  <a:spcPts val="0"/>
                </a:spcBef>
                <a:spcAft>
                  <a:spcPts val="0"/>
                </a:spcAft>
              </a:pPr>
              <a:t>‹#›</a:t>
            </a:fld>
            <a:endParaRPr lang="en-US" sz="750" dirty="0">
              <a:solidFill>
                <a:srgbClr val="00338D"/>
              </a:solidFill>
              <a:cs typeface="Arial" panose="020B0604020202020204" pitchFamily="34" charset="0"/>
            </a:endParaRPr>
          </a:p>
        </p:txBody>
      </p:sp>
      <p:sp>
        <p:nvSpPr>
          <p:cNvPr id="6" name="TextBox 5"/>
          <p:cNvSpPr txBox="1"/>
          <p:nvPr userDrawn="1"/>
        </p:nvSpPr>
        <p:spPr>
          <a:xfrm>
            <a:off x="1731600" y="6401232"/>
            <a:ext cx="5817600" cy="24291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2016 KPMG LLP, a Delaware limited liability partnership and the U.S. member firm of the KPMG network of independent member firms affiliated with KPMG International Cooperative (“KPMG International”), a Swiss entity. All rights reserved. </a:t>
            </a:r>
          </a:p>
        </p:txBody>
      </p:sp>
      <p:sp>
        <p:nvSpPr>
          <p:cNvPr id="7" name="Freeform 19"/>
          <p:cNvSpPr>
            <a:spLocks noEditPoints="1"/>
          </p:cNvSpPr>
          <p:nvPr userDrawn="1"/>
        </p:nvSpPr>
        <p:spPr bwMode="auto">
          <a:xfrm>
            <a:off x="747238" y="6408606"/>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94539055"/>
      </p:ext>
    </p:extLst>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 id="2147484765" r:id="rId11"/>
    <p:sldLayoutId id="2147484766" r:id="rId12"/>
    <p:sldLayoutId id="2147484767" r:id="rId13"/>
    <p:sldLayoutId id="2147484768" r:id="rId14"/>
    <p:sldLayoutId id="2147484769" r:id="rId15"/>
    <p:sldLayoutId id="2147484770" r:id="rId16"/>
    <p:sldLayoutId id="2147484771" r:id="rId17"/>
    <p:sldLayoutId id="2147484772" r:id="rId18"/>
    <p:sldLayoutId id="2147484773" r:id="rId19"/>
    <p:sldLayoutId id="2147484774" r:id="rId20"/>
    <p:sldLayoutId id="2147484775" r:id="rId21"/>
    <p:sldLayoutId id="2147484776" r:id="rId22"/>
    <p:sldLayoutId id="2147484778" r:id="rId23"/>
    <p:sldLayoutId id="2147484810" r:id="rId24"/>
    <p:sldLayoutId id="2147484811" r:id="rId25"/>
    <p:sldLayoutId id="2147484730" r:id="rId26"/>
    <p:sldLayoutId id="2147484731" r:id="rId27"/>
    <p:sldLayoutId id="2147484732" r:id="rId28"/>
    <p:sldLayoutId id="2147484733" r:id="rId29"/>
    <p:sldLayoutId id="2147484736" r:id="rId30"/>
    <p:sldLayoutId id="2147484737" r:id="rId31"/>
    <p:sldLayoutId id="2147484738" r:id="rId32"/>
    <p:sldLayoutId id="2147484739" r:id="rId33"/>
    <p:sldLayoutId id="2147484740" r:id="rId34"/>
    <p:sldLayoutId id="2147484741" r:id="rId35"/>
    <p:sldLayoutId id="2147484742" r:id="rId36"/>
    <p:sldLayoutId id="2147484743" r:id="rId37"/>
    <p:sldLayoutId id="2147484744" r:id="rId38"/>
    <p:sldLayoutId id="2147484745" r:id="rId39"/>
    <p:sldLayoutId id="2147484746" r:id="rId40"/>
    <p:sldLayoutId id="2147484747" r:id="rId41"/>
    <p:sldLayoutId id="2147484748" r:id="rId42"/>
    <p:sldLayoutId id="2147484750" r:id="rId43"/>
    <p:sldLayoutId id="2147484753" r:id="rId44"/>
    <p:sldLayoutId id="2147484806" r:id="rId45"/>
    <p:sldLayoutId id="2147484709" r:id="rId46"/>
    <p:sldLayoutId id="2147484711" r:id="rId47"/>
    <p:sldLayoutId id="2147484727" r:id="rId48"/>
    <p:sldLayoutId id="2147484845" r:id="rId49"/>
  </p:sldLayoutIdLst>
  <p:txStyles>
    <p:titleStyle>
      <a:lvl1pPr algn="l" defTabSz="685800" rtl="0" eaLnBrk="1" latinLnBrk="0" hangingPunct="1">
        <a:lnSpc>
          <a:spcPct val="70000"/>
        </a:lnSpc>
        <a:spcBef>
          <a:spcPct val="0"/>
        </a:spcBef>
        <a:buNone/>
        <a:defRPr sz="4500" kern="1200">
          <a:solidFill>
            <a:schemeClr val="tx2"/>
          </a:solidFill>
          <a:latin typeface="KPMG Light" panose="020B0403030202040204" pitchFamily="34" charset="0"/>
          <a:ea typeface="+mj-ea"/>
          <a:cs typeface="+mj-cs"/>
        </a:defRPr>
      </a:lvl1pPr>
    </p:titleStyle>
    <p:bodyStyle>
      <a:lvl1pPr marL="302419" indent="-302419" algn="l" defTabSz="685800" rtl="0" eaLnBrk="1" latinLnBrk="0" hangingPunct="1">
        <a:lnSpc>
          <a:spcPct val="100000"/>
        </a:lnSpc>
        <a:spcBef>
          <a:spcPts val="375"/>
        </a:spcBef>
        <a:spcAft>
          <a:spcPts val="375"/>
        </a:spcAft>
        <a:buClr>
          <a:schemeClr val="tx2"/>
        </a:buClr>
        <a:buFont typeface="Arial" panose="020B0604020202020204" pitchFamily="34" charset="0"/>
        <a:buChar char="—"/>
        <a:defRPr sz="1650" b="0" kern="1200">
          <a:solidFill>
            <a:schemeClr val="tx1"/>
          </a:solidFill>
          <a:latin typeface="+mn-lt"/>
          <a:ea typeface="+mn-ea"/>
          <a:cs typeface="+mn-cs"/>
        </a:defRPr>
      </a:lvl1pPr>
      <a:lvl2pPr marL="567929" indent="-257175" algn="l" defTabSz="685800" rtl="0" eaLnBrk="1" latinLnBrk="0" hangingPunct="1">
        <a:lnSpc>
          <a:spcPct val="100000"/>
        </a:lnSpc>
        <a:spcBef>
          <a:spcPts val="300"/>
        </a:spcBef>
        <a:spcAft>
          <a:spcPts val="300"/>
        </a:spcAft>
        <a:buClr>
          <a:schemeClr val="tx2"/>
        </a:buClr>
        <a:buFont typeface="Wingdings" panose="05000000000000000000" pitchFamily="2" charset="2"/>
        <a:buChar char="§"/>
        <a:defRPr sz="1500" kern="1200">
          <a:solidFill>
            <a:schemeClr val="tx1"/>
          </a:solidFill>
          <a:latin typeface="+mn-lt"/>
          <a:ea typeface="+mn-ea"/>
          <a:cs typeface="+mn-cs"/>
        </a:defRPr>
      </a:lvl2pPr>
      <a:lvl3pPr marL="685800" indent="-170260" algn="l" defTabSz="685800" rtl="0" eaLnBrk="1" latinLnBrk="0" hangingPunct="1">
        <a:lnSpc>
          <a:spcPct val="100000"/>
        </a:lnSpc>
        <a:spcBef>
          <a:spcPts val="225"/>
        </a:spcBef>
        <a:spcAft>
          <a:spcPts val="225"/>
        </a:spcAft>
        <a:buClr>
          <a:schemeClr val="tx2"/>
        </a:buClr>
        <a:buFont typeface="Arial" panose="020B0604020202020204" pitchFamily="34" charset="0"/>
        <a:buChar char="•"/>
        <a:defRPr sz="1350" kern="1200">
          <a:solidFill>
            <a:schemeClr val="tx1"/>
          </a:solidFill>
          <a:latin typeface="+mn-lt"/>
          <a:ea typeface="+mn-ea"/>
          <a:cs typeface="+mn-cs"/>
        </a:defRPr>
      </a:lvl3pPr>
      <a:lvl4pPr marL="891540" indent="-205740" algn="l" defTabSz="685800" rtl="0" eaLnBrk="1" latinLnBrk="0" hangingPunct="1">
        <a:lnSpc>
          <a:spcPct val="100000"/>
        </a:lnSpc>
        <a:spcBef>
          <a:spcPts val="150"/>
        </a:spcBef>
        <a:spcAft>
          <a:spcPts val="150"/>
        </a:spcAft>
        <a:buClr>
          <a:schemeClr val="tx2"/>
        </a:buClr>
        <a:buFont typeface="Arial" panose="020B0604020202020204" pitchFamily="34" charset="0"/>
        <a:buChar char="-"/>
        <a:defRPr sz="1350" kern="1200">
          <a:solidFill>
            <a:schemeClr val="tx1"/>
          </a:solidFill>
          <a:latin typeface="+mn-lt"/>
          <a:ea typeface="+mn-ea"/>
          <a:cs typeface="+mn-cs"/>
        </a:defRPr>
      </a:lvl4pPr>
      <a:lvl5pPr marL="1097280" indent="-205740" algn="l" defTabSz="685800" rtl="0" eaLnBrk="1" latinLnBrk="0" hangingPunct="1">
        <a:lnSpc>
          <a:spcPct val="100000"/>
        </a:lnSpc>
        <a:spcBef>
          <a:spcPts val="150"/>
        </a:spcBef>
        <a:spcAft>
          <a:spcPts val="150"/>
        </a:spcAft>
        <a:buClr>
          <a:schemeClr val="tx2"/>
        </a:buClr>
        <a:buFont typeface="Arial" panose="020B0604020202020204" pitchFamily="34" charset="0"/>
        <a:buChar char="▫"/>
        <a:defRPr sz="1350" kern="1200" baseline="0">
          <a:solidFill>
            <a:schemeClr val="tx1"/>
          </a:solidFill>
          <a:latin typeface="+mn-lt"/>
          <a:ea typeface="+mn-ea"/>
          <a:cs typeface="+mn-cs"/>
        </a:defRPr>
      </a:lvl5pPr>
      <a:lvl6pPr marL="823500" indent="-1728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6pPr>
      <a:lvl7pPr marL="1028700" indent="-21330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7pPr>
      <a:lvl8pPr marL="1233900" indent="-171450" algn="l" defTabSz="685800" rtl="0" eaLnBrk="1" latinLnBrk="0" hangingPunct="1">
        <a:lnSpc>
          <a:spcPct val="100000"/>
        </a:lnSpc>
        <a:spcBef>
          <a:spcPts val="0"/>
        </a:spcBef>
        <a:spcAft>
          <a:spcPts val="450"/>
        </a:spcAft>
        <a:buClr>
          <a:schemeClr val="tx2"/>
        </a:buClr>
        <a:buFont typeface="Arial" panose="020B0604020202020204" pitchFamily="34" charset="0"/>
        <a:buChar char="-"/>
        <a:defRPr sz="1125" kern="1200">
          <a:solidFill>
            <a:schemeClr val="tx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384">
          <p15:clr>
            <a:srgbClr val="F26B43"/>
          </p15:clr>
        </p15:guide>
        <p15:guide id="3" pos="7055">
          <p15:clr>
            <a:srgbClr val="F26B43"/>
          </p15:clr>
        </p15:guide>
        <p15:guide id="4" orient="horz" pos="806">
          <p15:clr>
            <a:srgbClr val="F26B43"/>
          </p15:clr>
        </p15:guide>
        <p15:guide id="5" orient="horz" pos="608">
          <p15:clr>
            <a:srgbClr val="F26B43"/>
          </p15:clr>
        </p15:guide>
        <p15:guide id="6" orient="horz" pos="286">
          <p15:clr>
            <a:srgbClr val="F26B43"/>
          </p15:clr>
        </p15:guide>
        <p15:guide id="7" pos="736">
          <p15:clr>
            <a:srgbClr val="F26B43"/>
          </p15:clr>
        </p15:guide>
        <p15:guide id="8" pos="971">
          <p15:clr>
            <a:srgbClr val="F26B43"/>
          </p15:clr>
        </p15:guide>
        <p15:guide id="9" pos="7296">
          <p15:clr>
            <a:srgbClr val="F26B43"/>
          </p15:clr>
        </p15:guide>
        <p15:guide id="10" pos="16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2400" y="432000"/>
            <a:ext cx="7639200" cy="518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752400" y="1209600"/>
            <a:ext cx="7639200" cy="4582800"/>
          </a:xfrm>
          <a:prstGeom prst="rect">
            <a:avLst/>
          </a:prstGeom>
        </p:spPr>
        <p:txBody>
          <a:bodyPr vert="horz"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8" name="Freeform 19"/>
          <p:cNvSpPr>
            <a:spLocks noEditPoints="1"/>
          </p:cNvSpPr>
          <p:nvPr userDrawn="1"/>
        </p:nvSpPr>
        <p:spPr bwMode="auto">
          <a:xfrm>
            <a:off x="747238" y="6320118"/>
            <a:ext cx="424800" cy="172800"/>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dirty="0">
              <a:solidFill>
                <a:srgbClr val="000000"/>
              </a:solidFill>
              <a:latin typeface="Arial"/>
              <a:cs typeface="+mn-cs"/>
            </a:endParaRPr>
          </a:p>
        </p:txBody>
      </p:sp>
      <p:sp>
        <p:nvSpPr>
          <p:cNvPr id="29" name="Shape 8"/>
          <p:cNvSpPr txBox="1">
            <a:spLocks/>
          </p:cNvSpPr>
          <p:nvPr userDrawn="1"/>
        </p:nvSpPr>
        <p:spPr>
          <a:xfrm>
            <a:off x="7190610" y="6320118"/>
            <a:ext cx="1201210"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pPr>
            <a:fld id="{86CB4B4D-7CA3-9044-876B-883B54F8677D}" type="slidenum">
              <a:rPr lang="en-US" smtClean="0">
                <a:solidFill>
                  <a:srgbClr val="00338D"/>
                </a:solidFill>
                <a:cs typeface="Arial" panose="020B0604020202020204" pitchFamily="34" charset="0"/>
              </a:rPr>
              <a:pPr algn="r" fontAlgn="auto">
                <a:spcBef>
                  <a:spcPts val="0"/>
                </a:spcBef>
                <a:spcAft>
                  <a:spcPts val="0"/>
                </a:spcAft>
              </a:pPr>
              <a:t>‹#›</a:t>
            </a:fld>
            <a:endParaRPr lang="en-US" dirty="0">
              <a:solidFill>
                <a:srgbClr val="00338D"/>
              </a:solidFill>
              <a:cs typeface="Arial" panose="020B0604020202020204" pitchFamily="34" charset="0"/>
            </a:endParaRPr>
          </a:p>
        </p:txBody>
      </p:sp>
      <p:sp>
        <p:nvSpPr>
          <p:cNvPr id="30" name="TextBox 29"/>
          <p:cNvSpPr txBox="1"/>
          <p:nvPr userDrawn="1"/>
        </p:nvSpPr>
        <p:spPr>
          <a:xfrm>
            <a:off x="1731600" y="6320118"/>
            <a:ext cx="5817600" cy="370800"/>
          </a:xfrm>
          <a:prstGeom prst="rect">
            <a:avLst/>
          </a:prstGeom>
          <a:noFill/>
        </p:spPr>
        <p:txBody>
          <a:bodyPr wrap="square" lIns="0" tIns="0" rIns="0" bIns="0" rtlCol="0">
            <a:noAutofit/>
          </a:bodyPr>
          <a:lstStyle/>
          <a:p>
            <a:pPr fontAlgn="auto">
              <a:spcBef>
                <a:spcPts val="0"/>
              </a:spcBef>
              <a:spcAft>
                <a:spcPts val="0"/>
              </a:spcAft>
              <a:defRPr/>
            </a:pPr>
            <a:r>
              <a:rPr lang="en-US" sz="600" dirty="0">
                <a:solidFill>
                  <a:prstClr val="white">
                    <a:lumMod val="65000"/>
                  </a:prstClr>
                </a:solidFill>
                <a:latin typeface="Arial"/>
                <a:cs typeface="+mn-cs"/>
              </a:rPr>
              <a:t>© 2016 KPMG LLP, a Delaware limited liability partnership and the U.S. member firm of the KPMG network of independent member firms affiliated with KPMG International Cooperative (“KPMG International”), a Swiss entity. All rights reserved. </a:t>
            </a:r>
          </a:p>
        </p:txBody>
      </p:sp>
    </p:spTree>
    <p:extLst>
      <p:ext uri="{BB962C8B-B14F-4D97-AF65-F5344CB8AC3E}">
        <p14:creationId xmlns:p14="http://schemas.microsoft.com/office/powerpoint/2010/main" val="2267070507"/>
      </p:ext>
    </p:extLst>
  </p:cSld>
  <p:clrMap bg1="lt1" tx1="dk1" bg2="lt2" tx2="dk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 id="2147484817" r:id="rId5"/>
    <p:sldLayoutId id="2147484818" r:id="rId6"/>
    <p:sldLayoutId id="2147484819" r:id="rId7"/>
    <p:sldLayoutId id="2147484820" r:id="rId8"/>
    <p:sldLayoutId id="2147484821" r:id="rId9"/>
    <p:sldLayoutId id="2147484822" r:id="rId10"/>
    <p:sldLayoutId id="2147484823" r:id="rId11"/>
    <p:sldLayoutId id="2147484824" r:id="rId12"/>
    <p:sldLayoutId id="2147484825" r:id="rId13"/>
    <p:sldLayoutId id="2147484826" r:id="rId14"/>
    <p:sldLayoutId id="2147484827" r:id="rId15"/>
    <p:sldLayoutId id="2147484828" r:id="rId16"/>
    <p:sldLayoutId id="2147484829" r:id="rId17"/>
    <p:sldLayoutId id="2147484830" r:id="rId18"/>
    <p:sldLayoutId id="2147484831" r:id="rId19"/>
    <p:sldLayoutId id="2147484832" r:id="rId20"/>
    <p:sldLayoutId id="2147484833" r:id="rId21"/>
    <p:sldLayoutId id="2147484834" r:id="rId22"/>
    <p:sldLayoutId id="2147484835" r:id="rId23"/>
    <p:sldLayoutId id="2147484836" r:id="rId24"/>
    <p:sldLayoutId id="2147484837" r:id="rId25"/>
    <p:sldLayoutId id="2147484838" r:id="rId26"/>
    <p:sldLayoutId id="2147484840" r:id="rId27"/>
    <p:sldLayoutId id="2147484841" r:id="rId28"/>
    <p:sldLayoutId id="2147484843" r:id="rId29"/>
    <p:sldLayoutId id="2147484844" r:id="rId30"/>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57">
          <p15:clr>
            <a:srgbClr val="F26B43"/>
          </p15:clr>
        </p15:guide>
        <p15:guide id="2" pos="470">
          <p15:clr>
            <a:srgbClr val="F26B43"/>
          </p15:clr>
        </p15:guide>
        <p15:guide id="3" pos="5291">
          <p15:clr>
            <a:srgbClr val="F26B43"/>
          </p15:clr>
        </p15:guide>
        <p15:guide id="4" orient="horz" pos="76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mailto:swarnetski@kpmg.com" TargetMode="External"/><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GASB Activities Update</a:t>
            </a:r>
          </a:p>
        </p:txBody>
      </p:sp>
      <p:sp>
        <p:nvSpPr>
          <p:cNvPr id="2" name="Text Placeholder 1"/>
          <p:cNvSpPr>
            <a:spLocks noGrp="1"/>
          </p:cNvSpPr>
          <p:nvPr>
            <p:ph type="body" sz="quarter" idx="11"/>
          </p:nvPr>
        </p:nvSpPr>
        <p:spPr/>
        <p:txBody>
          <a:bodyPr/>
          <a:lstStyle/>
          <a:p>
            <a:r>
              <a:rPr lang="en-US" dirty="0"/>
              <a:t>Carolinas HealthCare System Annual CPE Day</a:t>
            </a:r>
          </a:p>
        </p:txBody>
      </p:sp>
      <p:sp>
        <p:nvSpPr>
          <p:cNvPr id="3" name="Text Placeholder 2"/>
          <p:cNvSpPr>
            <a:spLocks noGrp="1"/>
          </p:cNvSpPr>
          <p:nvPr>
            <p:ph type="body" sz="quarter" idx="12"/>
          </p:nvPr>
        </p:nvSpPr>
        <p:spPr/>
        <p:txBody>
          <a:bodyPr/>
          <a:lstStyle/>
          <a:p>
            <a:r>
              <a:rPr lang="en-US" dirty="0"/>
              <a:t>September 30, 2016</a:t>
            </a:r>
          </a:p>
        </p:txBody>
      </p:sp>
    </p:spTree>
    <p:extLst>
      <p:ext uri="{BB962C8B-B14F-4D97-AF65-F5344CB8AC3E}">
        <p14:creationId xmlns:p14="http://schemas.microsoft.com/office/powerpoint/2010/main" val="269903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ChangeArrowheads="1"/>
          </p:cNvSpPr>
          <p:nvPr/>
        </p:nvSpPr>
        <p:spPr bwMode="auto">
          <a:xfrm>
            <a:off x="3429000" y="1828800"/>
            <a:ext cx="2514600" cy="3733800"/>
          </a:xfrm>
          <a:prstGeom prst="rect">
            <a:avLst/>
          </a:prstGeom>
          <a:solidFill>
            <a:srgbClr val="BFCCE3"/>
          </a:solidFill>
          <a:ln w="6350" algn="ctr">
            <a:solidFill>
              <a:srgbClr val="BFCCE3"/>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808EC8"/>
            </a:extrusionClr>
          </a:sp3d>
        </p:spPr>
        <p:txBody>
          <a:bodyPr lIns="72000" tIns="72000" rIns="72000" bIns="72000" anchor="ctr">
            <a:flatTx/>
          </a:bodyPr>
          <a:lstStyle/>
          <a:p>
            <a:pPr algn="ctr">
              <a:defRPr/>
            </a:pPr>
            <a:r>
              <a:rPr lang="en-US" sz="1600" b="1" dirty="0">
                <a:solidFill>
                  <a:schemeClr val="bg1"/>
                </a:solidFill>
                <a:latin typeface="+mn-lt"/>
              </a:rPr>
              <a:t>Quoted prices (unadjusted) in active markets for identical</a:t>
            </a:r>
          </a:p>
          <a:p>
            <a:pPr algn="ctr">
              <a:defRPr/>
            </a:pPr>
            <a:r>
              <a:rPr lang="en-US" sz="1600" b="1" dirty="0">
                <a:solidFill>
                  <a:schemeClr val="bg1"/>
                </a:solidFill>
                <a:latin typeface="+mn-lt"/>
              </a:rPr>
              <a:t>assets or liabilities that a government can access at the measurement date</a:t>
            </a: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a:p>
            <a:pPr algn="ctr">
              <a:defRPr/>
            </a:pPr>
            <a:endParaRPr lang="en-US" sz="1600" dirty="0">
              <a:solidFill>
                <a:schemeClr val="bg1"/>
              </a:solidFill>
              <a:latin typeface="+mn-lt"/>
            </a:endParaRPr>
          </a:p>
        </p:txBody>
      </p:sp>
      <p:sp>
        <p:nvSpPr>
          <p:cNvPr id="708612" name="Rectangle 4"/>
          <p:cNvSpPr>
            <a:spLocks noChangeArrowheads="1"/>
          </p:cNvSpPr>
          <p:nvPr/>
        </p:nvSpPr>
        <p:spPr bwMode="auto">
          <a:xfrm>
            <a:off x="381000" y="2971800"/>
            <a:ext cx="2590800" cy="2590800"/>
          </a:xfrm>
          <a:prstGeom prst="rect">
            <a:avLst/>
          </a:prstGeom>
          <a:solidFill>
            <a:schemeClr val="accent1"/>
          </a:solidFill>
          <a:ln w="6350"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lIns="72000" tIns="72000" rIns="72000" bIns="72000" anchor="ctr">
            <a:flatTx/>
          </a:bodyPr>
          <a:lstStyle/>
          <a:p>
            <a:pPr algn="ctr">
              <a:defRPr/>
            </a:pPr>
            <a:r>
              <a:rPr lang="en-US" sz="1600" b="1" dirty="0">
                <a:solidFill>
                  <a:schemeClr val="bg1"/>
                </a:solidFill>
                <a:latin typeface="+mn-lt"/>
              </a:rPr>
              <a:t>Inputs (other than quoted market prices included within Level 1) that are </a:t>
            </a:r>
            <a:r>
              <a:rPr lang="en-US" sz="1600" b="1" i="1" dirty="0">
                <a:solidFill>
                  <a:schemeClr val="bg1"/>
                </a:solidFill>
                <a:latin typeface="+mn-lt"/>
              </a:rPr>
              <a:t>observable</a:t>
            </a:r>
            <a:r>
              <a:rPr lang="en-US" sz="1600" b="1" dirty="0">
                <a:solidFill>
                  <a:schemeClr val="bg1"/>
                </a:solidFill>
                <a:latin typeface="+mn-lt"/>
              </a:rPr>
              <a:t> for the asset/liability, either directly or indirectly</a:t>
            </a:r>
          </a:p>
          <a:p>
            <a:pPr algn="ctr">
              <a:defRPr/>
            </a:pPr>
            <a:r>
              <a:rPr lang="en-US" sz="1200" i="1" dirty="0">
                <a:solidFill>
                  <a:schemeClr val="bg1"/>
                </a:solidFill>
                <a:latin typeface="+mn-lt"/>
              </a:rPr>
              <a:t>(e.g., observable prices for similar assets/liabilities in active markets, prices for identical assets or liabilities in non-active markets, direct/indirect observable market inputs)</a:t>
            </a:r>
          </a:p>
        </p:txBody>
      </p:sp>
      <p:sp>
        <p:nvSpPr>
          <p:cNvPr id="708613" name="Rectangle 5"/>
          <p:cNvSpPr>
            <a:spLocks noChangeArrowheads="1"/>
          </p:cNvSpPr>
          <p:nvPr/>
        </p:nvSpPr>
        <p:spPr bwMode="auto">
          <a:xfrm>
            <a:off x="6400800" y="3581400"/>
            <a:ext cx="2362200" cy="1981200"/>
          </a:xfrm>
          <a:prstGeom prst="rect">
            <a:avLst/>
          </a:prstGeom>
          <a:solidFill>
            <a:schemeClr val="tx2">
              <a:lumMod val="20000"/>
              <a:lumOff val="80000"/>
            </a:schemeClr>
          </a:solidFill>
          <a:ln w="6350" algn="ctr">
            <a:miter lim="800000"/>
            <a:headEnd/>
            <a:tailEnd/>
          </a:ln>
          <a:effectLst/>
          <a:scene3d>
            <a:camera prst="legacyObliqueTopRight"/>
            <a:lightRig rig="legacyFlat3" dir="b"/>
          </a:scene3d>
          <a:sp3d extrusionH="430200" prstMaterial="legacyMatte">
            <a:bevelT w="13500" h="13500" prst="angle"/>
            <a:bevelB w="13500" h="13500" prst="angle"/>
            <a:extrusionClr>
              <a:srgbClr val="415299"/>
            </a:extrusionClr>
          </a:sp3d>
        </p:spPr>
        <p:txBody>
          <a:bodyPr lIns="72000" tIns="72000" rIns="72000" bIns="72000" anchor="ctr">
            <a:flatTx/>
          </a:bodyPr>
          <a:lstStyle/>
          <a:p>
            <a:pPr algn="ctr">
              <a:defRPr/>
            </a:pPr>
            <a:r>
              <a:rPr lang="en-US" sz="1600" b="1" i="1" dirty="0">
                <a:solidFill>
                  <a:schemeClr val="bg1"/>
                </a:solidFill>
                <a:latin typeface="+mn-lt"/>
              </a:rPr>
              <a:t>Unobservable</a:t>
            </a:r>
            <a:r>
              <a:rPr lang="en-US" sz="1600" b="1" dirty="0">
                <a:solidFill>
                  <a:schemeClr val="bg1"/>
                </a:solidFill>
                <a:latin typeface="+mn-lt"/>
              </a:rPr>
              <a:t> inputs for the asset/liability; used to the extent that</a:t>
            </a:r>
          </a:p>
          <a:p>
            <a:pPr algn="ctr">
              <a:defRPr/>
            </a:pPr>
            <a:r>
              <a:rPr lang="en-US" sz="1600" b="1" dirty="0">
                <a:solidFill>
                  <a:schemeClr val="bg1"/>
                </a:solidFill>
                <a:latin typeface="+mn-lt"/>
              </a:rPr>
              <a:t>observable inputs are not available</a:t>
            </a:r>
            <a:r>
              <a:rPr lang="en-US" b="1" dirty="0">
                <a:solidFill>
                  <a:schemeClr val="bg1"/>
                </a:solidFill>
                <a:latin typeface="+mn-lt"/>
              </a:rPr>
              <a:t> </a:t>
            </a:r>
          </a:p>
          <a:p>
            <a:pPr algn="ctr">
              <a:defRPr/>
            </a:pPr>
            <a:endParaRPr lang="en-US" dirty="0">
              <a:solidFill>
                <a:schemeClr val="bg1"/>
              </a:solidFill>
              <a:effectLst>
                <a:outerShdw blurRad="38100" dist="38100" dir="2700000" algn="tl">
                  <a:srgbClr val="000000">
                    <a:alpha val="43137"/>
                  </a:srgbClr>
                </a:outerShdw>
              </a:effectLst>
              <a:latin typeface="+mn-lt"/>
            </a:endParaRPr>
          </a:p>
          <a:p>
            <a:pPr algn="ctr">
              <a:defRPr/>
            </a:pPr>
            <a:endParaRPr lang="en-US" dirty="0">
              <a:solidFill>
                <a:schemeClr val="bg1"/>
              </a:solidFill>
              <a:effectLst>
                <a:outerShdw blurRad="38100" dist="38100" dir="2700000" algn="tl">
                  <a:srgbClr val="000000">
                    <a:alpha val="43137"/>
                  </a:srgbClr>
                </a:outerShdw>
              </a:effectLst>
              <a:latin typeface="+mn-lt"/>
            </a:endParaRPr>
          </a:p>
        </p:txBody>
      </p:sp>
      <p:sp>
        <p:nvSpPr>
          <p:cNvPr id="23558" name="Text Box 11"/>
          <p:cNvSpPr txBox="1">
            <a:spLocks noChangeArrowheads="1"/>
          </p:cNvSpPr>
          <p:nvPr/>
        </p:nvSpPr>
        <p:spPr bwMode="auto">
          <a:xfrm>
            <a:off x="4419600" y="990600"/>
            <a:ext cx="533400" cy="762000"/>
          </a:xfrm>
          <a:prstGeom prst="rect">
            <a:avLst/>
          </a:prstGeom>
          <a:noFill/>
          <a:ln w="9525">
            <a:noFill/>
            <a:miter lim="800000"/>
            <a:headEnd/>
            <a:tailEnd/>
          </a:ln>
        </p:spPr>
        <p:txBody>
          <a:bodyPr>
            <a:spAutoFit/>
          </a:bodyPr>
          <a:lstStyle/>
          <a:p>
            <a:pPr>
              <a:spcBef>
                <a:spcPct val="50000"/>
              </a:spcBef>
              <a:defRPr/>
            </a:pPr>
            <a:r>
              <a:rPr lang="en-US" sz="4400" dirty="0">
                <a:latin typeface="+mn-lt"/>
              </a:rPr>
              <a:t>1</a:t>
            </a:r>
          </a:p>
        </p:txBody>
      </p:sp>
      <p:sp>
        <p:nvSpPr>
          <p:cNvPr id="23559" name="Text Box 12"/>
          <p:cNvSpPr txBox="1">
            <a:spLocks noChangeArrowheads="1"/>
          </p:cNvSpPr>
          <p:nvPr/>
        </p:nvSpPr>
        <p:spPr bwMode="auto">
          <a:xfrm>
            <a:off x="1371600" y="2052480"/>
            <a:ext cx="533400" cy="762000"/>
          </a:xfrm>
          <a:prstGeom prst="rect">
            <a:avLst/>
          </a:prstGeom>
          <a:noFill/>
          <a:ln w="9525">
            <a:noFill/>
            <a:miter lim="800000"/>
            <a:headEnd/>
            <a:tailEnd/>
          </a:ln>
        </p:spPr>
        <p:txBody>
          <a:bodyPr>
            <a:spAutoFit/>
          </a:bodyPr>
          <a:lstStyle/>
          <a:p>
            <a:pPr>
              <a:spcBef>
                <a:spcPct val="50000"/>
              </a:spcBef>
              <a:defRPr/>
            </a:pPr>
            <a:r>
              <a:rPr lang="en-US" sz="4400" dirty="0">
                <a:latin typeface="+mn-lt"/>
              </a:rPr>
              <a:t>2</a:t>
            </a:r>
          </a:p>
        </p:txBody>
      </p:sp>
      <p:sp>
        <p:nvSpPr>
          <p:cNvPr id="23560" name="Text Box 13"/>
          <p:cNvSpPr txBox="1">
            <a:spLocks noChangeArrowheads="1"/>
          </p:cNvSpPr>
          <p:nvPr/>
        </p:nvSpPr>
        <p:spPr bwMode="auto">
          <a:xfrm>
            <a:off x="7315200" y="2667000"/>
            <a:ext cx="533400" cy="762000"/>
          </a:xfrm>
          <a:prstGeom prst="rect">
            <a:avLst/>
          </a:prstGeom>
          <a:noFill/>
          <a:ln w="9525">
            <a:noFill/>
            <a:miter lim="800000"/>
            <a:headEnd/>
            <a:tailEnd/>
          </a:ln>
        </p:spPr>
        <p:txBody>
          <a:bodyPr>
            <a:spAutoFit/>
          </a:bodyPr>
          <a:lstStyle>
            <a:defPPr>
              <a:defRPr lang="en-US"/>
            </a:defPPr>
            <a:lvl1pPr>
              <a:spcBef>
                <a:spcPct val="50000"/>
              </a:spcBef>
              <a:defRPr sz="4400">
                <a:latin typeface="+mn-lt"/>
              </a:defRPr>
            </a:lvl1pPr>
          </a:lstStyle>
          <a:p>
            <a:r>
              <a:rPr lang="en-US" dirty="0"/>
              <a:t>3</a:t>
            </a:r>
          </a:p>
        </p:txBody>
      </p:sp>
      <p:sp>
        <p:nvSpPr>
          <p:cNvPr id="12" name="Text Box 4"/>
          <p:cNvSpPr txBox="1">
            <a:spLocks noChangeArrowheads="1"/>
          </p:cNvSpPr>
          <p:nvPr/>
        </p:nvSpPr>
        <p:spPr bwMode="auto">
          <a:xfrm>
            <a:off x="381000" y="5589954"/>
            <a:ext cx="8686800" cy="646331"/>
          </a:xfrm>
          <a:prstGeom prst="rect">
            <a:avLst/>
          </a:prstGeom>
          <a:solidFill>
            <a:srgbClr val="00338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eaLnBrk="0" hangingPunct="0"/>
            <a:r>
              <a:rPr lang="en-US" b="1" i="1" dirty="0">
                <a:solidFill>
                  <a:schemeClr val="bg1"/>
                </a:solidFill>
                <a:latin typeface="+mn-lt"/>
                <a:cs typeface="+mn-cs"/>
              </a:rPr>
              <a:t>The overall “fair value level” is dictated by the lowest level within the hierarchy of any significant input used in the valuation technique</a:t>
            </a:r>
          </a:p>
        </p:txBody>
      </p:sp>
      <p:sp>
        <p:nvSpPr>
          <p:cNvPr id="11" name="Title 1"/>
          <p:cNvSpPr txBox="1">
            <a:spLocks/>
          </p:cNvSpPr>
          <p:nvPr/>
        </p:nvSpPr>
        <p:spPr>
          <a:xfrm>
            <a:off x="203200" y="115888"/>
            <a:ext cx="6942138" cy="792162"/>
          </a:xfrm>
          <a:prstGeom prst="rect">
            <a:avLst/>
          </a:prstGeom>
        </p:spPr>
        <p:txBody>
          <a:bodyPr anchor="ctr"/>
          <a:lstStyle>
            <a:lvl1pPr algn="l" rtl="0" eaLnBrk="1" fontAlgn="base" hangingPunct="1">
              <a:spcBef>
                <a:spcPct val="0"/>
              </a:spcBef>
              <a:spcAft>
                <a:spcPct val="0"/>
              </a:spcAft>
              <a:defRPr sz="2800" b="1" i="0" u="none" kern="1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cs typeface="Arial" charset="0"/>
              </a:defRPr>
            </a:lvl2pPr>
            <a:lvl3pPr algn="l" rtl="0" eaLnBrk="1" fontAlgn="base" hangingPunct="1">
              <a:spcBef>
                <a:spcPct val="0"/>
              </a:spcBef>
              <a:spcAft>
                <a:spcPct val="0"/>
              </a:spcAft>
              <a:defRPr sz="2800" b="1">
                <a:solidFill>
                  <a:schemeClr val="bg1"/>
                </a:solidFill>
                <a:latin typeface="Arial" charset="0"/>
                <a:cs typeface="Arial" charset="0"/>
              </a:defRPr>
            </a:lvl3pPr>
            <a:lvl4pPr algn="l" rtl="0" eaLnBrk="1" fontAlgn="base" hangingPunct="1">
              <a:spcBef>
                <a:spcPct val="0"/>
              </a:spcBef>
              <a:spcAft>
                <a:spcPct val="0"/>
              </a:spcAft>
              <a:defRPr sz="2800" b="1">
                <a:solidFill>
                  <a:schemeClr val="bg1"/>
                </a:solidFill>
                <a:latin typeface="Arial" charset="0"/>
                <a:cs typeface="Arial" charset="0"/>
              </a:defRPr>
            </a:lvl4pPr>
            <a:lvl5pPr algn="l" rtl="0" eaLnBrk="1" fontAlgn="base" hangingPunct="1">
              <a:spcBef>
                <a:spcPct val="0"/>
              </a:spcBef>
              <a:spcAft>
                <a:spcPct val="0"/>
              </a:spcAft>
              <a:defRPr sz="28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a:lstStyle>
          <a:p>
            <a:r>
              <a:rPr lang="en-US" dirty="0"/>
              <a:t>Fair value hierarchy</a:t>
            </a:r>
          </a:p>
        </p:txBody>
      </p:sp>
      <p:sp>
        <p:nvSpPr>
          <p:cNvPr id="4" name="Title 3"/>
          <p:cNvSpPr>
            <a:spLocks noGrp="1"/>
          </p:cNvSpPr>
          <p:nvPr>
            <p:ph type="title"/>
          </p:nvPr>
        </p:nvSpPr>
        <p:spPr/>
        <p:txBody>
          <a:bodyPr/>
          <a:lstStyle/>
          <a:p>
            <a:r>
              <a:rPr lang="en-US" sz="5400" dirty="0"/>
              <a:t>Fair value hierarchy</a:t>
            </a:r>
          </a:p>
        </p:txBody>
      </p:sp>
    </p:spTree>
    <p:extLst>
      <p:ext uri="{BB962C8B-B14F-4D97-AF65-F5344CB8AC3E}">
        <p14:creationId xmlns:p14="http://schemas.microsoft.com/office/powerpoint/2010/main" val="396210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1" name="Rectangle 3"/>
          <p:cNvSpPr>
            <a:spLocks noChangeArrowheads="1"/>
          </p:cNvSpPr>
          <p:nvPr/>
        </p:nvSpPr>
        <p:spPr bwMode="auto">
          <a:xfrm>
            <a:off x="3429000" y="1828800"/>
            <a:ext cx="2514600" cy="3733800"/>
          </a:xfrm>
          <a:prstGeom prst="rect">
            <a:avLst/>
          </a:prstGeom>
          <a:solidFill>
            <a:srgbClr val="BFCCE3"/>
          </a:solidFill>
          <a:ln w="6350" algn="ctr">
            <a:solidFill>
              <a:srgbClr val="BFCCE3"/>
            </a:solidFill>
            <a:miter lim="800000"/>
            <a:headEnd/>
            <a:tailEnd/>
          </a:ln>
          <a:effectLst/>
          <a:scene3d>
            <a:camera prst="legacyObliqueTopRight"/>
            <a:lightRig rig="legacyFlat3" dir="b"/>
          </a:scene3d>
          <a:sp3d extrusionH="430200" prstMaterial="legacyMatte">
            <a:bevelT w="13500" h="13500" prst="angle"/>
            <a:bevelB w="13500" h="13500" prst="angle"/>
            <a:extrusionClr>
              <a:srgbClr val="808EC8"/>
            </a:extrusionClr>
          </a:sp3d>
        </p:spPr>
        <p:txBody>
          <a:bodyPr lIns="72000" tIns="72000" rIns="72000" bIns="72000" anchor="t">
            <a:flatTx/>
          </a:bodyPr>
          <a:lstStyle/>
          <a:p>
            <a:pPr marL="400050" indent="-285750">
              <a:buFont typeface="Wingdings" panose="05000000000000000000" pitchFamily="2" charset="2"/>
              <a:buChar char="§"/>
              <a:defRPr/>
            </a:pPr>
            <a:r>
              <a:rPr lang="en-US" sz="1600" b="1" dirty="0">
                <a:solidFill>
                  <a:schemeClr val="bg1"/>
                </a:solidFill>
                <a:latin typeface="+mn-lt"/>
              </a:rPr>
              <a:t>Equity securities included in the S&amp;P 500</a:t>
            </a:r>
          </a:p>
          <a:p>
            <a:pPr marL="400050" indent="-285750">
              <a:buFont typeface="Wingdings" panose="05000000000000000000" pitchFamily="2" charset="2"/>
              <a:buChar char="§"/>
              <a:defRPr/>
            </a:pPr>
            <a:r>
              <a:rPr lang="en-US" sz="1600" b="1" dirty="0">
                <a:solidFill>
                  <a:schemeClr val="bg1"/>
                </a:solidFill>
                <a:latin typeface="+mn-lt"/>
              </a:rPr>
              <a:t>Listed futures and options contracts</a:t>
            </a:r>
          </a:p>
          <a:p>
            <a:pPr marL="400050" indent="-285750">
              <a:buFont typeface="Wingdings" panose="05000000000000000000" pitchFamily="2" charset="2"/>
              <a:buChar char="§"/>
              <a:defRPr/>
            </a:pPr>
            <a:r>
              <a:rPr lang="en-US" sz="1600" b="1" dirty="0">
                <a:solidFill>
                  <a:schemeClr val="bg1"/>
                </a:solidFill>
                <a:latin typeface="+mn-lt"/>
              </a:rPr>
              <a:t>“On-the-run” U.S. Government and Agency bonds</a:t>
            </a:r>
          </a:p>
        </p:txBody>
      </p:sp>
      <p:sp>
        <p:nvSpPr>
          <p:cNvPr id="708612" name="Rectangle 4"/>
          <p:cNvSpPr>
            <a:spLocks noChangeArrowheads="1"/>
          </p:cNvSpPr>
          <p:nvPr/>
        </p:nvSpPr>
        <p:spPr bwMode="auto">
          <a:xfrm>
            <a:off x="381000" y="2667000"/>
            <a:ext cx="2590800" cy="2895600"/>
          </a:xfrm>
          <a:prstGeom prst="rect">
            <a:avLst/>
          </a:prstGeom>
          <a:solidFill>
            <a:schemeClr val="accent1"/>
          </a:solidFill>
          <a:ln w="6350" algn="ctr">
            <a:miter lim="800000"/>
            <a:headEnd/>
            <a:tailEnd/>
          </a:ln>
          <a:effectLst/>
          <a:scene3d>
            <a:camera prst="legacyObliqueTopRight"/>
            <a:lightRig rig="legacyFlat3" dir="b"/>
          </a:scene3d>
          <a:sp3d extrusionH="430200" prstMaterial="legacyMatte">
            <a:bevelT w="13500" h="13500" prst="angle"/>
            <a:bevelB w="13500" h="13500" prst="angle"/>
            <a:extrusionClr>
              <a:schemeClr val="accent1"/>
            </a:extrusionClr>
          </a:sp3d>
        </p:spPr>
        <p:txBody>
          <a:bodyPr lIns="72000" tIns="72000" rIns="72000" bIns="72000" anchor="t">
            <a:flatTx/>
          </a:bodyPr>
          <a:lstStyle/>
          <a:p>
            <a:pPr marL="400050" indent="-285750">
              <a:buFont typeface="Wingdings" panose="05000000000000000000" pitchFamily="2" charset="2"/>
              <a:buChar char="§"/>
              <a:defRPr/>
            </a:pPr>
            <a:r>
              <a:rPr lang="en-US" sz="1600" b="1" dirty="0">
                <a:solidFill>
                  <a:schemeClr val="bg1"/>
                </a:solidFill>
                <a:latin typeface="+mn-lt"/>
              </a:rPr>
              <a:t>Corporate bond issuances not traded in an active market</a:t>
            </a:r>
          </a:p>
          <a:p>
            <a:pPr marL="400050" indent="-285750">
              <a:buFont typeface="Wingdings" panose="05000000000000000000" pitchFamily="2" charset="2"/>
              <a:buChar char="§"/>
              <a:defRPr/>
            </a:pPr>
            <a:r>
              <a:rPr lang="en-US" sz="1600" b="1" dirty="0">
                <a:solidFill>
                  <a:schemeClr val="bg1"/>
                </a:solidFill>
                <a:latin typeface="+mn-lt"/>
              </a:rPr>
              <a:t>Certain mortgage-backed and asset-backed securities (MBSs and ABSs)</a:t>
            </a:r>
          </a:p>
          <a:p>
            <a:pPr marL="400050" indent="-285750">
              <a:buFont typeface="Wingdings" panose="05000000000000000000" pitchFamily="2" charset="2"/>
              <a:buChar char="§"/>
              <a:defRPr/>
            </a:pPr>
            <a:r>
              <a:rPr lang="en-US" sz="1600" b="1" dirty="0">
                <a:solidFill>
                  <a:schemeClr val="bg1"/>
                </a:solidFill>
                <a:latin typeface="+mn-lt"/>
              </a:rPr>
              <a:t>Municipal bonds not traded in an active market</a:t>
            </a:r>
          </a:p>
          <a:p>
            <a:pPr marL="400050" indent="-285750">
              <a:buFont typeface="Wingdings" panose="05000000000000000000" pitchFamily="2" charset="2"/>
              <a:buChar char="§"/>
              <a:defRPr/>
            </a:pPr>
            <a:r>
              <a:rPr lang="en-US" sz="1600" b="1" dirty="0">
                <a:solidFill>
                  <a:schemeClr val="bg1"/>
                </a:solidFill>
                <a:latin typeface="+mn-lt"/>
              </a:rPr>
              <a:t>Interest rate swaps</a:t>
            </a:r>
          </a:p>
        </p:txBody>
      </p:sp>
      <p:sp>
        <p:nvSpPr>
          <p:cNvPr id="708613" name="Rectangle 5"/>
          <p:cNvSpPr>
            <a:spLocks noChangeArrowheads="1"/>
          </p:cNvSpPr>
          <p:nvPr/>
        </p:nvSpPr>
        <p:spPr bwMode="auto">
          <a:xfrm>
            <a:off x="6400800" y="3495368"/>
            <a:ext cx="2362200" cy="2067232"/>
          </a:xfrm>
          <a:prstGeom prst="rect">
            <a:avLst/>
          </a:prstGeom>
          <a:solidFill>
            <a:schemeClr val="tx2">
              <a:lumMod val="20000"/>
              <a:lumOff val="80000"/>
            </a:schemeClr>
          </a:solidFill>
          <a:ln w="6350" algn="ctr">
            <a:miter lim="800000"/>
            <a:headEnd/>
            <a:tailEnd/>
          </a:ln>
          <a:effectLst/>
          <a:scene3d>
            <a:camera prst="legacyObliqueTopRight"/>
            <a:lightRig rig="legacyFlat3" dir="b"/>
          </a:scene3d>
          <a:sp3d extrusionH="430200" prstMaterial="legacyMatte">
            <a:bevelT w="13500" h="13500" prst="angle"/>
            <a:bevelB w="13500" h="13500" prst="angle"/>
            <a:extrusionClr>
              <a:srgbClr val="415299"/>
            </a:extrusionClr>
          </a:sp3d>
        </p:spPr>
        <p:txBody>
          <a:bodyPr lIns="72000" tIns="72000" rIns="72000" bIns="72000" anchor="t">
            <a:flatTx/>
          </a:bodyPr>
          <a:lstStyle/>
          <a:p>
            <a:pPr marL="400050" indent="-285750">
              <a:buFont typeface="Wingdings" panose="05000000000000000000" pitchFamily="2" charset="2"/>
              <a:buChar char="§"/>
              <a:defRPr/>
            </a:pPr>
            <a:r>
              <a:rPr lang="en-US" sz="1600" b="1" dirty="0">
                <a:solidFill>
                  <a:schemeClr val="bg1"/>
                </a:solidFill>
                <a:latin typeface="+mn-lt"/>
              </a:rPr>
              <a:t>Subordinate (residual) tranches in securitization structures</a:t>
            </a:r>
          </a:p>
          <a:p>
            <a:pPr marL="400050" indent="-285750">
              <a:buFont typeface="Wingdings" panose="05000000000000000000" pitchFamily="2" charset="2"/>
              <a:buChar char="§"/>
              <a:defRPr/>
            </a:pPr>
            <a:r>
              <a:rPr lang="en-US" sz="1600" b="1" dirty="0">
                <a:solidFill>
                  <a:schemeClr val="bg1"/>
                </a:solidFill>
                <a:latin typeface="+mn-lt"/>
              </a:rPr>
              <a:t>Private equity investments</a:t>
            </a:r>
          </a:p>
          <a:p>
            <a:pPr marL="400050" indent="-285750">
              <a:buFont typeface="Wingdings" panose="05000000000000000000" pitchFamily="2" charset="2"/>
              <a:buChar char="§"/>
              <a:defRPr/>
            </a:pPr>
            <a:r>
              <a:rPr lang="en-US" sz="1600" b="1" dirty="0">
                <a:solidFill>
                  <a:schemeClr val="bg1"/>
                </a:solidFill>
                <a:latin typeface="+mn-lt"/>
              </a:rPr>
              <a:t>Most nonfinancial assets</a:t>
            </a:r>
          </a:p>
        </p:txBody>
      </p:sp>
      <p:sp>
        <p:nvSpPr>
          <p:cNvPr id="23558" name="Text Box 11"/>
          <p:cNvSpPr txBox="1">
            <a:spLocks noChangeArrowheads="1"/>
          </p:cNvSpPr>
          <p:nvPr/>
        </p:nvSpPr>
        <p:spPr bwMode="auto">
          <a:xfrm>
            <a:off x="4419600" y="990600"/>
            <a:ext cx="533400" cy="762000"/>
          </a:xfrm>
          <a:prstGeom prst="rect">
            <a:avLst/>
          </a:prstGeom>
          <a:noFill/>
          <a:ln w="9525">
            <a:noFill/>
            <a:miter lim="800000"/>
            <a:headEnd/>
            <a:tailEnd/>
          </a:ln>
        </p:spPr>
        <p:txBody>
          <a:bodyPr>
            <a:spAutoFit/>
          </a:bodyPr>
          <a:lstStyle/>
          <a:p>
            <a:pPr>
              <a:spcBef>
                <a:spcPct val="50000"/>
              </a:spcBef>
              <a:defRPr/>
            </a:pPr>
            <a:r>
              <a:rPr lang="en-US" sz="4400" dirty="0">
                <a:latin typeface="+mn-lt"/>
              </a:rPr>
              <a:t>1</a:t>
            </a:r>
          </a:p>
        </p:txBody>
      </p:sp>
      <p:sp>
        <p:nvSpPr>
          <p:cNvPr id="23559" name="Text Box 12"/>
          <p:cNvSpPr txBox="1">
            <a:spLocks noChangeArrowheads="1"/>
          </p:cNvSpPr>
          <p:nvPr/>
        </p:nvSpPr>
        <p:spPr bwMode="auto">
          <a:xfrm>
            <a:off x="1409700" y="1828800"/>
            <a:ext cx="533400" cy="762000"/>
          </a:xfrm>
          <a:prstGeom prst="rect">
            <a:avLst/>
          </a:prstGeom>
          <a:noFill/>
          <a:ln w="9525">
            <a:noFill/>
            <a:miter lim="800000"/>
            <a:headEnd/>
            <a:tailEnd/>
          </a:ln>
        </p:spPr>
        <p:txBody>
          <a:bodyPr>
            <a:spAutoFit/>
          </a:bodyPr>
          <a:lstStyle/>
          <a:p>
            <a:pPr>
              <a:spcBef>
                <a:spcPct val="50000"/>
              </a:spcBef>
              <a:defRPr/>
            </a:pPr>
            <a:r>
              <a:rPr lang="en-US" sz="4400" dirty="0">
                <a:latin typeface="+mn-lt"/>
              </a:rPr>
              <a:t>2</a:t>
            </a:r>
          </a:p>
        </p:txBody>
      </p:sp>
      <p:sp>
        <p:nvSpPr>
          <p:cNvPr id="23560" name="Text Box 13"/>
          <p:cNvSpPr txBox="1">
            <a:spLocks noChangeArrowheads="1"/>
          </p:cNvSpPr>
          <p:nvPr/>
        </p:nvSpPr>
        <p:spPr bwMode="auto">
          <a:xfrm>
            <a:off x="7315200" y="2667000"/>
            <a:ext cx="533400" cy="762000"/>
          </a:xfrm>
          <a:prstGeom prst="rect">
            <a:avLst/>
          </a:prstGeom>
          <a:noFill/>
          <a:ln w="9525">
            <a:noFill/>
            <a:miter lim="800000"/>
            <a:headEnd/>
            <a:tailEnd/>
          </a:ln>
        </p:spPr>
        <p:txBody>
          <a:bodyPr>
            <a:spAutoFit/>
          </a:bodyPr>
          <a:lstStyle>
            <a:defPPr>
              <a:defRPr lang="en-US"/>
            </a:defPPr>
            <a:lvl1pPr>
              <a:spcBef>
                <a:spcPct val="50000"/>
              </a:spcBef>
              <a:defRPr sz="4400">
                <a:latin typeface="+mn-lt"/>
              </a:defRPr>
            </a:lvl1pPr>
          </a:lstStyle>
          <a:p>
            <a:r>
              <a:rPr lang="en-US" dirty="0"/>
              <a:t>3</a:t>
            </a:r>
          </a:p>
        </p:txBody>
      </p:sp>
      <p:sp>
        <p:nvSpPr>
          <p:cNvPr id="10" name="Title 1"/>
          <p:cNvSpPr txBox="1">
            <a:spLocks/>
          </p:cNvSpPr>
          <p:nvPr/>
        </p:nvSpPr>
        <p:spPr>
          <a:xfrm>
            <a:off x="203200" y="115888"/>
            <a:ext cx="6942138" cy="792162"/>
          </a:xfrm>
          <a:prstGeom prst="rect">
            <a:avLst/>
          </a:prstGeom>
        </p:spPr>
        <p:txBody>
          <a:bodyPr anchor="ctr"/>
          <a:lstStyle>
            <a:lvl1pPr algn="l" rtl="0" eaLnBrk="1" fontAlgn="base" hangingPunct="1">
              <a:spcBef>
                <a:spcPct val="0"/>
              </a:spcBef>
              <a:spcAft>
                <a:spcPct val="0"/>
              </a:spcAft>
              <a:defRPr sz="2800" b="1" i="0" u="none" kern="1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cs typeface="Arial" charset="0"/>
              </a:defRPr>
            </a:lvl2pPr>
            <a:lvl3pPr algn="l" rtl="0" eaLnBrk="1" fontAlgn="base" hangingPunct="1">
              <a:spcBef>
                <a:spcPct val="0"/>
              </a:spcBef>
              <a:spcAft>
                <a:spcPct val="0"/>
              </a:spcAft>
              <a:defRPr sz="2800" b="1">
                <a:solidFill>
                  <a:schemeClr val="bg1"/>
                </a:solidFill>
                <a:latin typeface="Arial" charset="0"/>
                <a:cs typeface="Arial" charset="0"/>
              </a:defRPr>
            </a:lvl3pPr>
            <a:lvl4pPr algn="l" rtl="0" eaLnBrk="1" fontAlgn="base" hangingPunct="1">
              <a:spcBef>
                <a:spcPct val="0"/>
              </a:spcBef>
              <a:spcAft>
                <a:spcPct val="0"/>
              </a:spcAft>
              <a:defRPr sz="2800" b="1">
                <a:solidFill>
                  <a:schemeClr val="bg1"/>
                </a:solidFill>
                <a:latin typeface="Arial" charset="0"/>
                <a:cs typeface="Arial" charset="0"/>
              </a:defRPr>
            </a:lvl4pPr>
            <a:lvl5pPr algn="l" rtl="0" eaLnBrk="1" fontAlgn="base" hangingPunct="1">
              <a:spcBef>
                <a:spcPct val="0"/>
              </a:spcBef>
              <a:spcAft>
                <a:spcPct val="0"/>
              </a:spcAft>
              <a:defRPr sz="2800" b="1">
                <a:solidFill>
                  <a:schemeClr val="bg1"/>
                </a:solidFill>
                <a:latin typeface="Arial" charset="0"/>
                <a:cs typeface="Arial" charset="0"/>
              </a:defRPr>
            </a:lvl5pPr>
            <a:lvl6pPr marL="457200" algn="l" rtl="0" eaLnBrk="1" fontAlgn="base" hangingPunct="1">
              <a:spcBef>
                <a:spcPct val="0"/>
              </a:spcBef>
              <a:spcAft>
                <a:spcPct val="0"/>
              </a:spcAft>
              <a:defRPr b="1">
                <a:solidFill>
                  <a:schemeClr val="bg1"/>
                </a:solidFill>
                <a:latin typeface="Arial" charset="0"/>
                <a:cs typeface="Arial" charset="0"/>
              </a:defRPr>
            </a:lvl6pPr>
            <a:lvl7pPr marL="914400" algn="l" rtl="0" eaLnBrk="1" fontAlgn="base" hangingPunct="1">
              <a:spcBef>
                <a:spcPct val="0"/>
              </a:spcBef>
              <a:spcAft>
                <a:spcPct val="0"/>
              </a:spcAft>
              <a:defRPr b="1">
                <a:solidFill>
                  <a:schemeClr val="bg1"/>
                </a:solidFill>
                <a:latin typeface="Arial" charset="0"/>
                <a:cs typeface="Arial" charset="0"/>
              </a:defRPr>
            </a:lvl7pPr>
            <a:lvl8pPr marL="1371600" algn="l" rtl="0" eaLnBrk="1" fontAlgn="base" hangingPunct="1">
              <a:spcBef>
                <a:spcPct val="0"/>
              </a:spcBef>
              <a:spcAft>
                <a:spcPct val="0"/>
              </a:spcAft>
              <a:defRPr b="1">
                <a:solidFill>
                  <a:schemeClr val="bg1"/>
                </a:solidFill>
                <a:latin typeface="Arial" charset="0"/>
                <a:cs typeface="Arial" charset="0"/>
              </a:defRPr>
            </a:lvl8pPr>
            <a:lvl9pPr marL="1828800" algn="l" rtl="0" eaLnBrk="1" fontAlgn="base" hangingPunct="1">
              <a:spcBef>
                <a:spcPct val="0"/>
              </a:spcBef>
              <a:spcAft>
                <a:spcPct val="0"/>
              </a:spcAft>
              <a:defRPr b="1">
                <a:solidFill>
                  <a:schemeClr val="bg1"/>
                </a:solidFill>
                <a:latin typeface="Arial" charset="0"/>
                <a:cs typeface="Arial" charset="0"/>
              </a:defRPr>
            </a:lvl9pPr>
          </a:lstStyle>
          <a:p>
            <a:r>
              <a:rPr lang="en-US" dirty="0"/>
              <a:t>Fair value hierarchy –examples</a:t>
            </a:r>
          </a:p>
        </p:txBody>
      </p:sp>
      <p:sp>
        <p:nvSpPr>
          <p:cNvPr id="2" name="Title 1"/>
          <p:cNvSpPr>
            <a:spLocks noGrp="1"/>
          </p:cNvSpPr>
          <p:nvPr>
            <p:ph type="title"/>
          </p:nvPr>
        </p:nvSpPr>
        <p:spPr/>
        <p:txBody>
          <a:bodyPr/>
          <a:lstStyle/>
          <a:p>
            <a:r>
              <a:rPr lang="en-US" sz="5400" dirty="0"/>
              <a:t>Fair value hierarchy – examples</a:t>
            </a:r>
          </a:p>
        </p:txBody>
      </p:sp>
    </p:spTree>
    <p:extLst>
      <p:ext uri="{BB962C8B-B14F-4D97-AF65-F5344CB8AC3E}">
        <p14:creationId xmlns:p14="http://schemas.microsoft.com/office/powerpoint/2010/main" val="1761900788"/>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NAV as a practical expedient to fair value</a:t>
            </a: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014823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title"/>
          </p:nvPr>
        </p:nvSpPr>
        <p:spPr>
          <a:xfrm>
            <a:off x="457200" y="359889"/>
            <a:ext cx="8229600" cy="640080"/>
          </a:xfrm>
        </p:spPr>
        <p:txBody>
          <a:bodyPr/>
          <a:lstStyle/>
          <a:p>
            <a:r>
              <a:rPr lang="en-US" sz="4400" dirty="0"/>
              <a:t>Using NAV as a practical expedient to fair value</a:t>
            </a:r>
          </a:p>
        </p:txBody>
      </p:sp>
      <p:sp>
        <p:nvSpPr>
          <p:cNvPr id="252932" name="Rectangle 4"/>
          <p:cNvSpPr>
            <a:spLocks noGrp="1" noChangeArrowheads="1"/>
          </p:cNvSpPr>
          <p:nvPr>
            <p:ph type="body" sz="quarter" idx="10"/>
          </p:nvPr>
        </p:nvSpPr>
        <p:spPr>
          <a:xfrm>
            <a:off x="457200" y="1209601"/>
            <a:ext cx="8229600" cy="4386528"/>
          </a:xfrm>
          <a:prstGeom prst="rect">
            <a:avLst/>
          </a:prstGeom>
        </p:spPr>
        <p:txBody>
          <a:bodyPr>
            <a:noAutofit/>
          </a:bodyPr>
          <a:lstStyle/>
          <a:p>
            <a:pPr>
              <a:spcAft>
                <a:spcPts val="0"/>
              </a:spcAft>
            </a:pPr>
            <a:r>
              <a:rPr lang="en-US" sz="1800" dirty="0"/>
              <a:t>GASB Statement No. 72 allows but does not require investors to use NAV as a practical expedient for the fair value of investments that report NAV as long as:</a:t>
            </a:r>
          </a:p>
          <a:p>
            <a:pPr lvl="1">
              <a:spcAft>
                <a:spcPts val="0"/>
              </a:spcAft>
            </a:pPr>
            <a:r>
              <a:rPr lang="en-US" dirty="0"/>
              <a:t>Fair value is not readily determinable</a:t>
            </a:r>
          </a:p>
          <a:p>
            <a:pPr lvl="1">
              <a:spcAft>
                <a:spcPts val="0"/>
              </a:spcAft>
            </a:pPr>
            <a:r>
              <a:rPr lang="en-US" dirty="0"/>
              <a:t>NAV is calculated as of the government’s measurement date</a:t>
            </a:r>
          </a:p>
          <a:p>
            <a:pPr lvl="1">
              <a:spcAft>
                <a:spcPts val="0"/>
              </a:spcAft>
            </a:pPr>
            <a:r>
              <a:rPr lang="en-US" dirty="0"/>
              <a:t>NAV is calculated in a manner consistent with the FASB’s measurement principles for investment companies </a:t>
            </a:r>
          </a:p>
          <a:p>
            <a:pPr lvl="1">
              <a:spcAft>
                <a:spcPts val="0"/>
              </a:spcAft>
            </a:pPr>
            <a:r>
              <a:rPr lang="en-US" dirty="0"/>
              <a:t>It is not probable that all or a portion of the investment will be sold at an amount other than NAV</a:t>
            </a:r>
          </a:p>
          <a:p>
            <a:pPr>
              <a:spcAft>
                <a:spcPts val="0"/>
              </a:spcAft>
            </a:pPr>
            <a:r>
              <a:rPr lang="en-US" sz="1800" dirty="0"/>
              <a:t>Equity security has a readily determinable fair value if it meets any of the following:</a:t>
            </a:r>
          </a:p>
          <a:p>
            <a:pPr lvl="1">
              <a:spcAft>
                <a:spcPts val="0"/>
              </a:spcAft>
            </a:pPr>
            <a:r>
              <a:rPr lang="en-US" dirty="0"/>
              <a:t>Sale prices or bid-and-asked quotations are currently available on a securities exchange registered with the SEC or in the over-the-counter market with publicly reported quotations</a:t>
            </a:r>
          </a:p>
          <a:p>
            <a:pPr lvl="1">
              <a:spcAft>
                <a:spcPts val="0"/>
              </a:spcAft>
            </a:pPr>
            <a:r>
              <a:rPr lang="en-US" dirty="0"/>
              <a:t>Equity security traded on a foreign market that is of breadth and scope of one of the U.S. markets</a:t>
            </a:r>
          </a:p>
          <a:p>
            <a:pPr lvl="1">
              <a:spcAft>
                <a:spcPts val="0"/>
              </a:spcAft>
            </a:pPr>
            <a:r>
              <a:rPr lang="en-US" dirty="0"/>
              <a:t>Mutual fund fair value per share is determined and published and is the basis for current transactions</a:t>
            </a:r>
          </a:p>
        </p:txBody>
      </p:sp>
      <p:sp>
        <p:nvSpPr>
          <p:cNvPr id="6" name="Text Box 5"/>
          <p:cNvSpPr txBox="1">
            <a:spLocks noChangeArrowheads="1"/>
          </p:cNvSpPr>
          <p:nvPr/>
        </p:nvSpPr>
        <p:spPr bwMode="auto">
          <a:xfrm>
            <a:off x="457200" y="5805761"/>
            <a:ext cx="8234656" cy="369332"/>
          </a:xfrm>
          <a:prstGeom prst="rect">
            <a:avLst/>
          </a:prstGeom>
          <a:solidFill>
            <a:srgbClr val="00338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i="1" dirty="0">
                <a:solidFill>
                  <a:srgbClr val="FFFFFF"/>
                </a:solidFill>
              </a:rPr>
              <a:t>What if a sale of the investment is probable?</a:t>
            </a:r>
          </a:p>
        </p:txBody>
      </p:sp>
    </p:spTree>
    <p:extLst>
      <p:ext uri="{BB962C8B-B14F-4D97-AF65-F5344CB8AC3E}">
        <p14:creationId xmlns:p14="http://schemas.microsoft.com/office/powerpoint/2010/main" val="3085163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type="title"/>
          </p:nvPr>
        </p:nvSpPr>
        <p:spPr/>
        <p:txBody>
          <a:bodyPr/>
          <a:lstStyle/>
          <a:p>
            <a:r>
              <a:rPr lang="en-US" sz="4000" dirty="0"/>
              <a:t>Using NAV as a practical expedient to fair value</a:t>
            </a:r>
          </a:p>
        </p:txBody>
      </p:sp>
      <p:sp>
        <p:nvSpPr>
          <p:cNvPr id="252932" name="Rectangle 4"/>
          <p:cNvSpPr>
            <a:spLocks noGrp="1" noChangeArrowheads="1"/>
          </p:cNvSpPr>
          <p:nvPr>
            <p:ph type="body" sz="quarter" idx="10"/>
          </p:nvPr>
        </p:nvSpPr>
        <p:spPr>
          <a:xfrm>
            <a:off x="457200" y="1209600"/>
            <a:ext cx="8229600" cy="4594225"/>
          </a:xfrm>
          <a:prstGeom prst="rect">
            <a:avLst/>
          </a:prstGeom>
        </p:spPr>
        <p:txBody>
          <a:bodyPr>
            <a:normAutofit/>
          </a:bodyPr>
          <a:lstStyle/>
          <a:p>
            <a:r>
              <a:rPr lang="en-US" sz="2000" dirty="0"/>
              <a:t>NAV should be the fair value of all assets owned by a fund, minus the fair value of all liabilities, divided by the number of units issued</a:t>
            </a:r>
          </a:p>
          <a:p>
            <a:r>
              <a:rPr lang="en-US" sz="2000" dirty="0"/>
              <a:t>Adjustments to reported NAV may be needed if:</a:t>
            </a:r>
          </a:p>
          <a:p>
            <a:pPr lvl="1"/>
            <a:r>
              <a:rPr lang="en-US" sz="1800" dirty="0"/>
              <a:t>NAV is not calculated as of the measurement date</a:t>
            </a:r>
          </a:p>
          <a:p>
            <a:pPr lvl="1"/>
            <a:r>
              <a:rPr lang="en-US" sz="1800" dirty="0"/>
              <a:t>NAV is not calculated in a manner consistent with the measurement principles for investment companies</a:t>
            </a:r>
          </a:p>
        </p:txBody>
      </p:sp>
    </p:spTree>
    <p:extLst>
      <p:ext uri="{BB962C8B-B14F-4D97-AF65-F5344CB8AC3E}">
        <p14:creationId xmlns:p14="http://schemas.microsoft.com/office/powerpoint/2010/main" val="366242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NAV: fair value hierarchy considerations</a:t>
            </a:r>
          </a:p>
        </p:txBody>
      </p:sp>
      <p:graphicFrame>
        <p:nvGraphicFramePr>
          <p:cNvPr id="28" name="Diagram 27"/>
          <p:cNvGraphicFramePr/>
          <p:nvPr>
            <p:extLst>
              <p:ext uri="{D42A27DB-BD31-4B8C-83A1-F6EECF244321}">
                <p14:modId xmlns:p14="http://schemas.microsoft.com/office/powerpoint/2010/main" val="3280122023"/>
              </p:ext>
            </p:extLst>
          </p:nvPr>
        </p:nvGraphicFramePr>
        <p:xfrm>
          <a:off x="1193388" y="1761043"/>
          <a:ext cx="6278999" cy="2880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631384" y="983672"/>
            <a:ext cx="2369127" cy="830997"/>
          </a:xfrm>
          <a:prstGeom prst="rect">
            <a:avLst/>
          </a:prstGeom>
          <a:noFill/>
        </p:spPr>
        <p:txBody>
          <a:bodyPr wrap="square" rtlCol="0">
            <a:spAutoFit/>
            <a:scene3d>
              <a:camera prst="isometricOffAxis1Right"/>
              <a:lightRig rig="threePt" dir="t"/>
            </a:scene3d>
          </a:bodyPr>
          <a:lstStyle/>
          <a:p>
            <a:r>
              <a:rPr lang="en-US" sz="4800" dirty="0">
                <a:solidFill>
                  <a:srgbClr val="00338D"/>
                </a:solidFill>
                <a:latin typeface="Forte" pitchFamily="66" charset="0"/>
              </a:rPr>
              <a:t>Level</a:t>
            </a:r>
          </a:p>
        </p:txBody>
      </p:sp>
      <p:pic>
        <p:nvPicPr>
          <p:cNvPr id="8" name="Picture 7" descr="Red X.png"/>
          <p:cNvPicPr>
            <a:picLocks noChangeAspect="1"/>
          </p:cNvPicPr>
          <p:nvPr/>
        </p:nvPicPr>
        <p:blipFill>
          <a:blip r:embed="rId8" cstate="print"/>
          <a:stretch>
            <a:fillRect/>
          </a:stretch>
        </p:blipFill>
        <p:spPr>
          <a:xfrm>
            <a:off x="2523042" y="1761043"/>
            <a:ext cx="4977778" cy="4215873"/>
          </a:xfrm>
          <a:prstGeom prst="rect">
            <a:avLst/>
          </a:prstGeom>
        </p:spPr>
      </p:pic>
      <p:sp>
        <p:nvSpPr>
          <p:cNvPr id="9" name="Text Box 5"/>
          <p:cNvSpPr txBox="1">
            <a:spLocks noChangeArrowheads="1"/>
          </p:cNvSpPr>
          <p:nvPr/>
        </p:nvSpPr>
        <p:spPr bwMode="auto">
          <a:xfrm>
            <a:off x="452144" y="5164118"/>
            <a:ext cx="8234656" cy="923330"/>
          </a:xfrm>
          <a:prstGeom prst="rect">
            <a:avLst/>
          </a:prstGeom>
          <a:solidFill>
            <a:srgbClr val="00338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defRPr/>
            </a:pPr>
            <a:r>
              <a:rPr lang="en-US" b="1" dirty="0">
                <a:solidFill>
                  <a:srgbClr val="FFFFFF"/>
                </a:solidFill>
              </a:rPr>
              <a:t>Investments that are valued using the NAV practical expedient are not part of the fair value hierarchy and the associated disclosures by level.  Separate disclosures for these investments are required.</a:t>
            </a:r>
          </a:p>
        </p:txBody>
      </p:sp>
    </p:spTree>
    <p:extLst>
      <p:ext uri="{BB962C8B-B14F-4D97-AF65-F5344CB8AC3E}">
        <p14:creationId xmlns:p14="http://schemas.microsoft.com/office/powerpoint/2010/main" val="2742304256"/>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Disclosures for fair value measurements</a:t>
            </a:r>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99222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lstStyle/>
          <a:p>
            <a:r>
              <a:rPr lang="en-US" sz="5400" dirty="0"/>
              <a:t>Disclosures</a:t>
            </a:r>
            <a:endParaRPr lang="en-US" sz="5400" i="1" dirty="0"/>
          </a:p>
        </p:txBody>
      </p:sp>
      <p:sp>
        <p:nvSpPr>
          <p:cNvPr id="314376" name="Rectangle 8"/>
          <p:cNvSpPr>
            <a:spLocks noGrp="1" noChangeArrowheads="1"/>
          </p:cNvSpPr>
          <p:nvPr>
            <p:ph type="body" sz="quarter" idx="10"/>
          </p:nvPr>
        </p:nvSpPr>
        <p:spPr>
          <a:xfrm>
            <a:off x="457200" y="1209600"/>
            <a:ext cx="4730620" cy="4779720"/>
          </a:xfrm>
          <a:prstGeom prst="rect">
            <a:avLst/>
          </a:prstGeom>
        </p:spPr>
        <p:txBody>
          <a:bodyPr>
            <a:noAutofit/>
          </a:bodyPr>
          <a:lstStyle/>
          <a:p>
            <a:r>
              <a:rPr lang="en-US" sz="2000" dirty="0"/>
              <a:t>General guidelines provided</a:t>
            </a:r>
          </a:p>
          <a:p>
            <a:pPr lvl="1"/>
            <a:r>
              <a:rPr lang="en-US" sz="1800" dirty="0"/>
              <a:t>A government’s specific circumstances should dictate the level of disaggregation and amount of detail to disclose</a:t>
            </a:r>
          </a:p>
          <a:p>
            <a:r>
              <a:rPr lang="en-US" sz="2000" dirty="0"/>
              <a:t>Requirements for recurring and nonrecurring fair value measurements</a:t>
            </a:r>
          </a:p>
          <a:p>
            <a:pPr lvl="1"/>
            <a:r>
              <a:rPr lang="en-US" sz="1800" dirty="0"/>
              <a:t>Recurring – those that other Statements require or permit in the statement of net position at the end of each reporting period</a:t>
            </a:r>
          </a:p>
          <a:p>
            <a:pPr lvl="1"/>
            <a:r>
              <a:rPr lang="en-US" sz="1800" dirty="0"/>
              <a:t>Nonrecurring – those that other Statements require or permit in the statement of net position in particular circumstances</a:t>
            </a:r>
          </a:p>
          <a:p>
            <a:r>
              <a:rPr lang="en-US" sz="2000" dirty="0"/>
              <a:t>Flexibility in presentation but organized by type of asset or liability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534" y="1209600"/>
            <a:ext cx="3394266" cy="3884914"/>
          </a:xfrm>
          <a:prstGeom prst="rect">
            <a:avLst/>
          </a:prstGeom>
        </p:spPr>
      </p:pic>
    </p:spTree>
    <p:extLst>
      <p:ext uri="{BB962C8B-B14F-4D97-AF65-F5344CB8AC3E}">
        <p14:creationId xmlns:p14="http://schemas.microsoft.com/office/powerpoint/2010/main" val="399197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lstStyle/>
          <a:p>
            <a:r>
              <a:rPr lang="en-US" sz="5400" dirty="0"/>
              <a:t>Considerations: level of detail</a:t>
            </a:r>
            <a:endParaRPr lang="en-US" sz="5400" i="1" dirty="0"/>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2506769257"/>
              </p:ext>
            </p:extLst>
          </p:nvPr>
        </p:nvGraphicFramePr>
        <p:xfrm>
          <a:off x="457200" y="1354138"/>
          <a:ext cx="8229600" cy="4772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516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p:cNvSpPr>
            <a:spLocks noGrp="1" noChangeArrowheads="1"/>
          </p:cNvSpPr>
          <p:nvPr>
            <p:ph type="title"/>
          </p:nvPr>
        </p:nvSpPr>
        <p:spPr/>
        <p:txBody>
          <a:bodyPr/>
          <a:lstStyle/>
          <a:p>
            <a:r>
              <a:rPr lang="en-US" sz="5400" dirty="0"/>
              <a:t>Disclosure requirements</a:t>
            </a:r>
            <a:endParaRPr lang="en-US" sz="5400" i="1" dirty="0"/>
          </a:p>
        </p:txBody>
      </p:sp>
      <p:sp>
        <p:nvSpPr>
          <p:cNvPr id="314376" name="Rectangle 8"/>
          <p:cNvSpPr>
            <a:spLocks noGrp="1" noChangeArrowheads="1"/>
          </p:cNvSpPr>
          <p:nvPr>
            <p:ph type="body" sz="quarter" idx="10"/>
          </p:nvPr>
        </p:nvSpPr>
        <p:spPr>
          <a:xfrm>
            <a:off x="3310128" y="1209602"/>
            <a:ext cx="5081472" cy="4594225"/>
          </a:xfrm>
          <a:prstGeom prst="rect">
            <a:avLst/>
          </a:prstGeom>
        </p:spPr>
        <p:txBody>
          <a:bodyPr>
            <a:noAutofit/>
          </a:bodyPr>
          <a:lstStyle/>
          <a:p>
            <a:pPr>
              <a:spcBef>
                <a:spcPts val="300"/>
              </a:spcBef>
              <a:spcAft>
                <a:spcPts val="300"/>
              </a:spcAft>
            </a:pPr>
            <a:r>
              <a:rPr lang="en-US" sz="1800" dirty="0"/>
              <a:t>Disclose the following for recurring and nonrecurring fair value measurements</a:t>
            </a:r>
          </a:p>
          <a:p>
            <a:pPr lvl="1">
              <a:spcBef>
                <a:spcPts val="300"/>
              </a:spcBef>
              <a:spcAft>
                <a:spcPts val="300"/>
              </a:spcAft>
            </a:pPr>
            <a:r>
              <a:rPr lang="en-US" sz="1600" dirty="0"/>
              <a:t>The fair value measurement at the end of the reporting period</a:t>
            </a:r>
          </a:p>
          <a:p>
            <a:pPr lvl="1">
              <a:spcBef>
                <a:spcPts val="300"/>
              </a:spcBef>
              <a:spcAft>
                <a:spcPts val="300"/>
              </a:spcAft>
            </a:pPr>
            <a:r>
              <a:rPr lang="en-US" sz="1600" dirty="0"/>
              <a:t>The fair value hierarchy level within which the fair value measurement is categorized (Level 1, Level 2, or Level 3)</a:t>
            </a:r>
          </a:p>
          <a:p>
            <a:pPr lvl="2">
              <a:spcBef>
                <a:spcPts val="300"/>
              </a:spcBef>
              <a:spcAft>
                <a:spcPts val="300"/>
              </a:spcAft>
            </a:pPr>
            <a:r>
              <a:rPr lang="en-US" sz="1600" dirty="0"/>
              <a:t>Exception for investments measured at the NAV per share (or its equivalent)</a:t>
            </a:r>
          </a:p>
          <a:p>
            <a:pPr lvl="1">
              <a:spcBef>
                <a:spcPts val="300"/>
              </a:spcBef>
              <a:spcAft>
                <a:spcPts val="300"/>
              </a:spcAft>
            </a:pPr>
            <a:r>
              <a:rPr lang="en-US" sz="1600" dirty="0"/>
              <a:t>A description of the valuation techniques used </a:t>
            </a:r>
          </a:p>
          <a:p>
            <a:pPr lvl="1">
              <a:spcBef>
                <a:spcPts val="300"/>
              </a:spcBef>
              <a:spcAft>
                <a:spcPts val="300"/>
              </a:spcAft>
            </a:pPr>
            <a:r>
              <a:rPr lang="en-US" sz="1600" dirty="0"/>
              <a:t>If there has been a change in valuation technique that has a significant impact on the result, the change and the reason(s) for making it</a:t>
            </a:r>
          </a:p>
          <a:p>
            <a:pPr>
              <a:spcBef>
                <a:spcPts val="300"/>
              </a:spcBef>
              <a:spcAft>
                <a:spcPts val="300"/>
              </a:spcAft>
            </a:pPr>
            <a:r>
              <a:rPr lang="en-US" sz="1800" dirty="0"/>
              <a:t>For nonrecurring fair value measurements, also disclose the reason(s) for the measurement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44" y="1209602"/>
            <a:ext cx="2688317" cy="4032476"/>
          </a:xfrm>
          <a:prstGeom prst="rect">
            <a:avLst/>
          </a:prstGeom>
          <a:ln>
            <a:solidFill>
              <a:schemeClr val="tx1"/>
            </a:solidFill>
          </a:ln>
        </p:spPr>
      </p:pic>
      <p:sp>
        <p:nvSpPr>
          <p:cNvPr id="7" name="Text Box 5"/>
          <p:cNvSpPr txBox="1">
            <a:spLocks noChangeArrowheads="1"/>
          </p:cNvSpPr>
          <p:nvPr/>
        </p:nvSpPr>
        <p:spPr bwMode="auto">
          <a:xfrm>
            <a:off x="454672" y="5803827"/>
            <a:ext cx="8234656" cy="369332"/>
          </a:xfrm>
          <a:prstGeom prst="rect">
            <a:avLst/>
          </a:prstGeom>
          <a:solidFill>
            <a:srgbClr val="00338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0" hangingPunct="0"/>
            <a:r>
              <a:rPr lang="en-US" b="1" i="1" dirty="0"/>
              <a:t>Disclosures should be organized by type of asset or liability.</a:t>
            </a:r>
          </a:p>
        </p:txBody>
      </p:sp>
    </p:spTree>
    <p:extLst>
      <p:ext uri="{BB962C8B-B14F-4D97-AF65-F5344CB8AC3E}">
        <p14:creationId xmlns:p14="http://schemas.microsoft.com/office/powerpoint/2010/main" val="91238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z="4400" dirty="0">
                <a:latin typeface="KPMG Light" panose="020B0403030202040204" pitchFamily="34" charset="0"/>
              </a:rPr>
              <a:t>Effective dates – issued GASB statements</a:t>
            </a:r>
          </a:p>
        </p:txBody>
      </p:sp>
      <p:grpSp>
        <p:nvGrpSpPr>
          <p:cNvPr id="3" name="Group 2"/>
          <p:cNvGrpSpPr/>
          <p:nvPr/>
        </p:nvGrpSpPr>
        <p:grpSpPr>
          <a:xfrm>
            <a:off x="457200" y="1097280"/>
            <a:ext cx="8229600" cy="5135192"/>
            <a:chOff x="374650" y="1028016"/>
            <a:chExt cx="8083550" cy="5204456"/>
          </a:xfrm>
        </p:grpSpPr>
        <p:sp>
          <p:nvSpPr>
            <p:cNvPr id="4" name="Freeform 3"/>
            <p:cNvSpPr/>
            <p:nvPr/>
          </p:nvSpPr>
          <p:spPr>
            <a:xfrm>
              <a:off x="374650" y="1208691"/>
              <a:ext cx="8083550" cy="3035025"/>
            </a:xfrm>
            <a:custGeom>
              <a:avLst/>
              <a:gdLst>
                <a:gd name="connsiteX0" fmla="*/ 0 w 8083550"/>
                <a:gd name="connsiteY0" fmla="*/ 0 h 3035025"/>
                <a:gd name="connsiteX1" fmla="*/ 8083550 w 8083550"/>
                <a:gd name="connsiteY1" fmla="*/ 0 h 3035025"/>
                <a:gd name="connsiteX2" fmla="*/ 8083550 w 8083550"/>
                <a:gd name="connsiteY2" fmla="*/ 3035025 h 3035025"/>
                <a:gd name="connsiteX3" fmla="*/ 0 w 8083550"/>
                <a:gd name="connsiteY3" fmla="*/ 3035025 h 3035025"/>
                <a:gd name="connsiteX4" fmla="*/ 0 w 8083550"/>
                <a:gd name="connsiteY4" fmla="*/ 0 h 30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550" h="3035025">
                  <a:moveTo>
                    <a:pt x="0" y="0"/>
                  </a:moveTo>
                  <a:lnTo>
                    <a:pt x="8083550" y="0"/>
                  </a:lnTo>
                  <a:lnTo>
                    <a:pt x="8083550" y="3035025"/>
                  </a:lnTo>
                  <a:lnTo>
                    <a:pt x="0" y="3035025"/>
                  </a:lnTo>
                  <a:lnTo>
                    <a:pt x="0" y="0"/>
                  </a:lnTo>
                  <a:close/>
                </a:path>
              </a:pathLst>
            </a:custGeom>
            <a:noFill/>
            <a:ln>
              <a:solidFill>
                <a:srgbClr val="00338D"/>
              </a:solidFill>
            </a:ln>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7373" tIns="853948" rIns="627373" bIns="128016" numCol="1" spcCol="1270" anchor="t" anchorCtr="0">
              <a:noAutofit/>
            </a:bodyPr>
            <a:lstStyle/>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kern="1200" dirty="0">
                  <a:solidFill>
                    <a:srgbClr val="00338D"/>
                  </a:solidFill>
                </a:rPr>
                <a:t>No. 72, </a:t>
              </a:r>
              <a:r>
                <a:rPr lang="en-US" sz="1800" i="1" kern="1200" dirty="0">
                  <a:solidFill>
                    <a:srgbClr val="00338D"/>
                  </a:solidFill>
                </a:rPr>
                <a:t>Fair Value Measurement and Application</a:t>
              </a:r>
              <a:endParaRPr lang="en-US" sz="1800" kern="120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kern="1200" dirty="0">
                  <a:solidFill>
                    <a:srgbClr val="00338D"/>
                  </a:solidFill>
                </a:rPr>
                <a:t>No. 73, </a:t>
              </a:r>
              <a:r>
                <a:rPr lang="en-US" sz="1800" i="1" kern="1200" dirty="0">
                  <a:solidFill>
                    <a:srgbClr val="00338D"/>
                  </a:solidFill>
                </a:rPr>
                <a:t>Accounting and Financial Reporting for Pensions and Related Assets That Are Not Within the Scope of GASB Statement 68, and Amendments to Certain Provisions of GASB 67 and 68</a:t>
              </a:r>
              <a:endParaRPr lang="en-US" sz="1800" kern="1200" baseline="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kern="1200" baseline="0" dirty="0">
                  <a:solidFill>
                    <a:srgbClr val="00338D"/>
                  </a:solidFill>
                </a:rPr>
                <a:t>No. 76, </a:t>
              </a:r>
              <a:r>
                <a:rPr lang="en-US" sz="1800" i="1" kern="1200" baseline="0" dirty="0">
                  <a:solidFill>
                    <a:srgbClr val="00338D"/>
                  </a:solidFill>
                </a:rPr>
                <a:t>The Hierarchy of Generally Accepted Accounting Principles for State and Local Governments</a:t>
              </a:r>
              <a:endParaRPr lang="en-US" sz="1800" kern="1200" baseline="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kern="1200" baseline="0" dirty="0">
                  <a:solidFill>
                    <a:srgbClr val="00338D"/>
                  </a:solidFill>
                </a:rPr>
                <a:t>No. 79, </a:t>
              </a:r>
              <a:r>
                <a:rPr lang="en-US" sz="1800" i="1" kern="1200" baseline="0" dirty="0">
                  <a:solidFill>
                    <a:srgbClr val="00338D"/>
                  </a:solidFill>
                </a:rPr>
                <a:t>Certain External Investment Pools and Pool Participants</a:t>
              </a:r>
              <a:endParaRPr lang="en-US" sz="1800" kern="1200" baseline="0" dirty="0">
                <a:solidFill>
                  <a:srgbClr val="00338D"/>
                </a:solidFill>
              </a:endParaRPr>
            </a:p>
          </p:txBody>
        </p:sp>
        <p:sp>
          <p:nvSpPr>
            <p:cNvPr id="5" name="Freeform 4"/>
            <p:cNvSpPr/>
            <p:nvPr/>
          </p:nvSpPr>
          <p:spPr>
            <a:xfrm>
              <a:off x="778827" y="1028016"/>
              <a:ext cx="5658485" cy="819072"/>
            </a:xfrm>
            <a:custGeom>
              <a:avLst/>
              <a:gdLst>
                <a:gd name="connsiteX0" fmla="*/ 0 w 5658485"/>
                <a:gd name="connsiteY0" fmla="*/ 116629 h 699758"/>
                <a:gd name="connsiteX1" fmla="*/ 116629 w 5658485"/>
                <a:gd name="connsiteY1" fmla="*/ 0 h 699758"/>
                <a:gd name="connsiteX2" fmla="*/ 5541856 w 5658485"/>
                <a:gd name="connsiteY2" fmla="*/ 0 h 699758"/>
                <a:gd name="connsiteX3" fmla="*/ 5658485 w 5658485"/>
                <a:gd name="connsiteY3" fmla="*/ 116629 h 699758"/>
                <a:gd name="connsiteX4" fmla="*/ 5658485 w 5658485"/>
                <a:gd name="connsiteY4" fmla="*/ 583129 h 699758"/>
                <a:gd name="connsiteX5" fmla="*/ 5541856 w 5658485"/>
                <a:gd name="connsiteY5" fmla="*/ 699758 h 699758"/>
                <a:gd name="connsiteX6" fmla="*/ 116629 w 5658485"/>
                <a:gd name="connsiteY6" fmla="*/ 699758 h 699758"/>
                <a:gd name="connsiteX7" fmla="*/ 0 w 5658485"/>
                <a:gd name="connsiteY7" fmla="*/ 583129 h 699758"/>
                <a:gd name="connsiteX8" fmla="*/ 0 w 5658485"/>
                <a:gd name="connsiteY8" fmla="*/ 116629 h 69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8485" h="699758">
                  <a:moveTo>
                    <a:pt x="0" y="116629"/>
                  </a:moveTo>
                  <a:cubicBezTo>
                    <a:pt x="0" y="52217"/>
                    <a:pt x="52217" y="0"/>
                    <a:pt x="116629" y="0"/>
                  </a:cubicBezTo>
                  <a:lnTo>
                    <a:pt x="5541856" y="0"/>
                  </a:lnTo>
                  <a:cubicBezTo>
                    <a:pt x="5606268" y="0"/>
                    <a:pt x="5658485" y="52217"/>
                    <a:pt x="5658485" y="116629"/>
                  </a:cubicBezTo>
                  <a:lnTo>
                    <a:pt x="5658485" y="583129"/>
                  </a:lnTo>
                  <a:cubicBezTo>
                    <a:pt x="5658485" y="647541"/>
                    <a:pt x="5606268" y="699758"/>
                    <a:pt x="5541856" y="699758"/>
                  </a:cubicBezTo>
                  <a:lnTo>
                    <a:pt x="116629" y="699758"/>
                  </a:lnTo>
                  <a:cubicBezTo>
                    <a:pt x="52217" y="699758"/>
                    <a:pt x="0" y="647541"/>
                    <a:pt x="0" y="583129"/>
                  </a:cubicBezTo>
                  <a:lnTo>
                    <a:pt x="0" y="116629"/>
                  </a:lnTo>
                  <a:close/>
                </a:path>
              </a:pathLst>
            </a:custGeom>
            <a:solidFill>
              <a:srgbClr val="00338D"/>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8036" tIns="34159" rIns="248036" bIns="34159" numCol="1" spcCol="1270" anchor="ctr" anchorCtr="0">
              <a:noAutofit/>
            </a:bodyPr>
            <a:lstStyle/>
            <a:p>
              <a:pPr lvl="0" algn="l" defTabSz="889000">
                <a:lnSpc>
                  <a:spcPct val="90000"/>
                </a:lnSpc>
                <a:spcBef>
                  <a:spcPct val="0"/>
                </a:spcBef>
                <a:spcAft>
                  <a:spcPct val="35000"/>
                </a:spcAft>
              </a:pPr>
              <a:r>
                <a:rPr lang="en-US" sz="2000" kern="1200" dirty="0"/>
                <a:t>June 30, 2016</a:t>
              </a:r>
            </a:p>
          </p:txBody>
        </p:sp>
        <p:sp>
          <p:nvSpPr>
            <p:cNvPr id="6" name="Freeform 5"/>
            <p:cNvSpPr/>
            <p:nvPr/>
          </p:nvSpPr>
          <p:spPr>
            <a:xfrm>
              <a:off x="374650" y="4488947"/>
              <a:ext cx="8083550" cy="1743525"/>
            </a:xfrm>
            <a:custGeom>
              <a:avLst/>
              <a:gdLst>
                <a:gd name="connsiteX0" fmla="*/ 0 w 8083550"/>
                <a:gd name="connsiteY0" fmla="*/ 0 h 1743525"/>
                <a:gd name="connsiteX1" fmla="*/ 8083550 w 8083550"/>
                <a:gd name="connsiteY1" fmla="*/ 0 h 1743525"/>
                <a:gd name="connsiteX2" fmla="*/ 8083550 w 8083550"/>
                <a:gd name="connsiteY2" fmla="*/ 1743525 h 1743525"/>
                <a:gd name="connsiteX3" fmla="*/ 0 w 8083550"/>
                <a:gd name="connsiteY3" fmla="*/ 1743525 h 1743525"/>
                <a:gd name="connsiteX4" fmla="*/ 0 w 8083550"/>
                <a:gd name="connsiteY4" fmla="*/ 0 h 1743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550" h="1743525">
                  <a:moveTo>
                    <a:pt x="0" y="0"/>
                  </a:moveTo>
                  <a:lnTo>
                    <a:pt x="8083550" y="0"/>
                  </a:lnTo>
                  <a:lnTo>
                    <a:pt x="8083550" y="1743525"/>
                  </a:lnTo>
                  <a:lnTo>
                    <a:pt x="0" y="1743525"/>
                  </a:lnTo>
                  <a:lnTo>
                    <a:pt x="0" y="0"/>
                  </a:lnTo>
                  <a:close/>
                </a:path>
              </a:pathLst>
            </a:custGeom>
            <a:noFill/>
            <a:ln>
              <a:solidFill>
                <a:srgbClr val="005EB8"/>
              </a:solidFill>
            </a:ln>
          </p:spPr>
          <p:style>
            <a:lnRef idx="2">
              <a:schemeClr val="accent1">
                <a:shade val="80000"/>
                <a:hueOff val="771516"/>
                <a:satOff val="-79338"/>
                <a:lumOff val="405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7373" tIns="853948" rIns="627373" bIns="128016" numCol="1" spcCol="1270" anchor="t" anchorCtr="0">
              <a:noAutofit/>
            </a:bodyPr>
            <a:lstStyle/>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kern="1200" dirty="0">
                  <a:solidFill>
                    <a:srgbClr val="00338D"/>
                  </a:solidFill>
                </a:rPr>
                <a:t>No. 77, </a:t>
              </a:r>
              <a:r>
                <a:rPr lang="en-US" sz="1800" i="1" kern="1200" dirty="0">
                  <a:solidFill>
                    <a:srgbClr val="00338D"/>
                  </a:solidFill>
                </a:rPr>
                <a:t>Tax Abatement Disclosures</a:t>
              </a:r>
              <a:endParaRPr lang="en-US" sz="1800" kern="120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kern="1200" dirty="0">
                  <a:solidFill>
                    <a:srgbClr val="00338D"/>
                  </a:solidFill>
                </a:rPr>
                <a:t>No. 78, </a:t>
              </a:r>
              <a:r>
                <a:rPr lang="en-US" sz="1800" i="1" kern="1200" dirty="0">
                  <a:solidFill>
                    <a:srgbClr val="00338D"/>
                  </a:solidFill>
                </a:rPr>
                <a:t>Pensions Provided through Certain Multiple-Employer Defined Benefit Pension Plans</a:t>
              </a:r>
              <a:endParaRPr lang="en-US" sz="1800" i="0" kern="1200" dirty="0">
                <a:solidFill>
                  <a:srgbClr val="00338D"/>
                </a:solidFill>
              </a:endParaRPr>
            </a:p>
          </p:txBody>
        </p:sp>
        <p:sp>
          <p:nvSpPr>
            <p:cNvPr id="8" name="Freeform 7"/>
            <p:cNvSpPr/>
            <p:nvPr/>
          </p:nvSpPr>
          <p:spPr>
            <a:xfrm>
              <a:off x="778827" y="4355127"/>
              <a:ext cx="5658485" cy="792945"/>
            </a:xfrm>
            <a:custGeom>
              <a:avLst/>
              <a:gdLst>
                <a:gd name="connsiteX0" fmla="*/ 0 w 5658485"/>
                <a:gd name="connsiteY0" fmla="*/ 104834 h 628991"/>
                <a:gd name="connsiteX1" fmla="*/ 104834 w 5658485"/>
                <a:gd name="connsiteY1" fmla="*/ 0 h 628991"/>
                <a:gd name="connsiteX2" fmla="*/ 5553651 w 5658485"/>
                <a:gd name="connsiteY2" fmla="*/ 0 h 628991"/>
                <a:gd name="connsiteX3" fmla="*/ 5658485 w 5658485"/>
                <a:gd name="connsiteY3" fmla="*/ 104834 h 628991"/>
                <a:gd name="connsiteX4" fmla="*/ 5658485 w 5658485"/>
                <a:gd name="connsiteY4" fmla="*/ 524157 h 628991"/>
                <a:gd name="connsiteX5" fmla="*/ 5553651 w 5658485"/>
                <a:gd name="connsiteY5" fmla="*/ 628991 h 628991"/>
                <a:gd name="connsiteX6" fmla="*/ 104834 w 5658485"/>
                <a:gd name="connsiteY6" fmla="*/ 628991 h 628991"/>
                <a:gd name="connsiteX7" fmla="*/ 0 w 5658485"/>
                <a:gd name="connsiteY7" fmla="*/ 524157 h 628991"/>
                <a:gd name="connsiteX8" fmla="*/ 0 w 5658485"/>
                <a:gd name="connsiteY8" fmla="*/ 104834 h 62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8485" h="628991">
                  <a:moveTo>
                    <a:pt x="0" y="104834"/>
                  </a:moveTo>
                  <a:cubicBezTo>
                    <a:pt x="0" y="46936"/>
                    <a:pt x="46936" y="0"/>
                    <a:pt x="104834" y="0"/>
                  </a:cubicBezTo>
                  <a:lnTo>
                    <a:pt x="5553651" y="0"/>
                  </a:lnTo>
                  <a:cubicBezTo>
                    <a:pt x="5611549" y="0"/>
                    <a:pt x="5658485" y="46936"/>
                    <a:pt x="5658485" y="104834"/>
                  </a:cubicBezTo>
                  <a:lnTo>
                    <a:pt x="5658485" y="524157"/>
                  </a:lnTo>
                  <a:cubicBezTo>
                    <a:pt x="5658485" y="582055"/>
                    <a:pt x="5611549" y="628991"/>
                    <a:pt x="5553651" y="628991"/>
                  </a:cubicBezTo>
                  <a:lnTo>
                    <a:pt x="104834" y="628991"/>
                  </a:lnTo>
                  <a:cubicBezTo>
                    <a:pt x="46936" y="628991"/>
                    <a:pt x="0" y="582055"/>
                    <a:pt x="0" y="524157"/>
                  </a:cubicBezTo>
                  <a:lnTo>
                    <a:pt x="0" y="104834"/>
                  </a:lnTo>
                  <a:close/>
                </a:path>
              </a:pathLst>
            </a:custGeom>
            <a:solidFill>
              <a:srgbClr val="005EB8"/>
            </a:solidFill>
            <a:ln>
              <a:noFill/>
            </a:ln>
          </p:spPr>
          <p:style>
            <a:lnRef idx="2">
              <a:schemeClr val="lt1">
                <a:hueOff val="0"/>
                <a:satOff val="0"/>
                <a:lumOff val="0"/>
                <a:alphaOff val="0"/>
              </a:schemeClr>
            </a:lnRef>
            <a:fillRef idx="1">
              <a:schemeClr val="accent1">
                <a:shade val="80000"/>
                <a:hueOff val="771516"/>
                <a:satOff val="-79338"/>
                <a:lumOff val="40561"/>
                <a:alphaOff val="0"/>
              </a:schemeClr>
            </a:fillRef>
            <a:effectRef idx="0">
              <a:schemeClr val="accent1">
                <a:shade val="80000"/>
                <a:hueOff val="771516"/>
                <a:satOff val="-79338"/>
                <a:lumOff val="40561"/>
                <a:alphaOff val="0"/>
              </a:schemeClr>
            </a:effectRef>
            <a:fontRef idx="minor">
              <a:schemeClr val="lt1"/>
            </a:fontRef>
          </p:style>
          <p:txBody>
            <a:bodyPr spcFirstLastPara="0" vert="horz" wrap="square" lIns="244582" tIns="30705" rIns="244582" bIns="30705" numCol="1" spcCol="1270" anchor="ctr" anchorCtr="0">
              <a:noAutofit/>
            </a:bodyPr>
            <a:lstStyle/>
            <a:p>
              <a:pPr lvl="0" algn="l" defTabSz="889000">
                <a:lnSpc>
                  <a:spcPct val="90000"/>
                </a:lnSpc>
                <a:spcBef>
                  <a:spcPct val="0"/>
                </a:spcBef>
                <a:spcAft>
                  <a:spcPct val="35000"/>
                </a:spcAft>
              </a:pPr>
              <a:r>
                <a:rPr lang="en-US" sz="2000" kern="1200" dirty="0"/>
                <a:t>December 31, 2016</a:t>
              </a:r>
            </a:p>
          </p:txBody>
        </p:sp>
      </p:grpSp>
    </p:spTree>
    <p:extLst>
      <p:ext uri="{BB962C8B-B14F-4D97-AF65-F5344CB8AC3E}">
        <p14:creationId xmlns:p14="http://schemas.microsoft.com/office/powerpoint/2010/main" val="13101532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9" name="Rectangle 9"/>
          <p:cNvSpPr>
            <a:spLocks noGrp="1" noChangeArrowheads="1"/>
          </p:cNvSpPr>
          <p:nvPr>
            <p:ph type="title"/>
          </p:nvPr>
        </p:nvSpPr>
        <p:spPr/>
        <p:txBody>
          <a:bodyPr/>
          <a:lstStyle/>
          <a:p>
            <a:r>
              <a:rPr lang="en-US" sz="4400" dirty="0"/>
              <a:t>Disclosures: investments in certain entities that calculate NAV (or its equivalent)</a:t>
            </a:r>
            <a:endParaRPr lang="en-US" sz="4400" i="1"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4004343324"/>
              </p:ext>
            </p:extLst>
          </p:nvPr>
        </p:nvGraphicFramePr>
        <p:xfrm>
          <a:off x="457200" y="1756474"/>
          <a:ext cx="8229600" cy="3545840"/>
        </p:xfrm>
        <a:graphic>
          <a:graphicData uri="http://schemas.openxmlformats.org/drawingml/2006/table">
            <a:tbl>
              <a:tblPr firstRow="1" bandRow="1">
                <a:tableStyleId>{5C22544A-7EE6-4342-B048-85BDC9FD1C3A}</a:tableStyleId>
              </a:tblPr>
              <a:tblGrid>
                <a:gridCol w="486776">
                  <a:extLst>
                    <a:ext uri="{9D8B030D-6E8A-4147-A177-3AD203B41FA5}">
                      <a16:colId xmlns:a16="http://schemas.microsoft.com/office/drawing/2014/main" val="20000"/>
                    </a:ext>
                  </a:extLst>
                </a:gridCol>
                <a:gridCol w="7742824">
                  <a:extLst>
                    <a:ext uri="{9D8B030D-6E8A-4147-A177-3AD203B41FA5}">
                      <a16:colId xmlns:a16="http://schemas.microsoft.com/office/drawing/2014/main" val="20001"/>
                    </a:ext>
                  </a:extLst>
                </a:gridCol>
              </a:tblGrid>
              <a:tr h="370840">
                <a:tc gridSpan="2">
                  <a:txBody>
                    <a:bodyPr/>
                    <a:lstStyle/>
                    <a:p>
                      <a:r>
                        <a:rPr lang="en-US" sz="1800" dirty="0"/>
                        <a:t>Disclose</a:t>
                      </a:r>
                      <a:r>
                        <a:rPr lang="en-US" sz="1800" baseline="0" dirty="0"/>
                        <a:t> the following information for each type of investment:</a:t>
                      </a:r>
                      <a:endParaRPr lang="en-US" sz="18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Fair value measurement</a:t>
                      </a:r>
                      <a:r>
                        <a:rPr lang="en-US" sz="1600" baseline="0" dirty="0"/>
                        <a:t> of the investment type and a description of the significant investment strategies of the investee(s) in that type</a:t>
                      </a:r>
                      <a:endParaRPr lang="en-US" sz="1600" dirty="0"/>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r>
                        <a:rPr lang="en-US" sz="1600" dirty="0"/>
                        <a:t>For each</a:t>
                      </a:r>
                      <a:r>
                        <a:rPr lang="en-US" sz="1600" baseline="0" dirty="0"/>
                        <a:t> type of investment that includes investments that can never be redeemed with the investees, but a government receives distributions through the liquidation of the underlying assets of the investees: the government’s estimate of the period over which the underlying assets are expected to be liquidated</a:t>
                      </a:r>
                      <a:endParaRPr lang="en-US" sz="16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r>
                        <a:rPr lang="en-US" sz="1600" dirty="0"/>
                        <a:t>Amount of a government’s unfunded</a:t>
                      </a:r>
                      <a:r>
                        <a:rPr lang="en-US" sz="1600" baseline="0" dirty="0"/>
                        <a:t> commitments related to that investment type</a:t>
                      </a:r>
                      <a:endParaRPr lang="en-US" sz="1600" dirty="0"/>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r>
                        <a:rPr lang="en-US" sz="1600" dirty="0"/>
                        <a:t>General</a:t>
                      </a:r>
                      <a:r>
                        <a:rPr lang="en-US" sz="1600" baseline="0" dirty="0"/>
                        <a:t> description of the terms and conditions upon which a government may redeem investments in the type</a:t>
                      </a:r>
                      <a:endParaRPr lang="en-US" sz="1600" dirty="0"/>
                    </a:p>
                  </a:txBody>
                  <a:tcPr/>
                </a:tc>
                <a:extLst>
                  <a:ext uri="{0D108BD9-81ED-4DB2-BD59-A6C34878D82A}">
                    <a16:rowId xmlns:a16="http://schemas.microsoft.com/office/drawing/2014/main" val="10004"/>
                  </a:ext>
                </a:extLst>
              </a:tr>
              <a:tr h="370840">
                <a:tc>
                  <a:txBody>
                    <a:bodyPr/>
                    <a:lstStyle/>
                    <a:p>
                      <a:r>
                        <a:rPr lang="en-US" sz="1600" dirty="0"/>
                        <a:t>5</a:t>
                      </a:r>
                    </a:p>
                  </a:txBody>
                  <a:tcPr/>
                </a:tc>
                <a:tc>
                  <a:txBody>
                    <a:bodyPr/>
                    <a:lstStyle/>
                    <a:p>
                      <a:r>
                        <a:rPr lang="en-US" sz="1600" dirty="0"/>
                        <a:t>Circumstances in which an otherwise</a:t>
                      </a:r>
                      <a:r>
                        <a:rPr lang="en-US" sz="1600" baseline="0" dirty="0"/>
                        <a:t> redeemable investment in the type (or portion thereof) might not be redeemable</a:t>
                      </a:r>
                      <a:endParaRPr lang="en-US" sz="16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69509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9" name="Rectangle 9"/>
          <p:cNvSpPr>
            <a:spLocks noGrp="1" noChangeArrowheads="1"/>
          </p:cNvSpPr>
          <p:nvPr>
            <p:ph type="title"/>
          </p:nvPr>
        </p:nvSpPr>
        <p:spPr/>
        <p:txBody>
          <a:bodyPr/>
          <a:lstStyle/>
          <a:p>
            <a:r>
              <a:rPr lang="en-US" sz="4400" dirty="0"/>
              <a:t>Disclosures: investments in certain entities that calculate NAV (or its equivalent) (continued)</a:t>
            </a:r>
            <a:endParaRPr lang="en-US" sz="4400" i="1" dirty="0"/>
          </a:p>
        </p:txBody>
      </p:sp>
      <p:graphicFrame>
        <p:nvGraphicFramePr>
          <p:cNvPr id="3" name="Content Placeholder 2"/>
          <p:cNvGraphicFramePr>
            <a:graphicFrameLocks noGrp="1"/>
          </p:cNvGraphicFramePr>
          <p:nvPr>
            <p:ph idx="4294967295"/>
            <p:extLst>
              <p:ext uri="{D42A27DB-BD31-4B8C-83A1-F6EECF244321}">
                <p14:modId xmlns:p14="http://schemas.microsoft.com/office/powerpoint/2010/main" val="11908286"/>
              </p:ext>
            </p:extLst>
          </p:nvPr>
        </p:nvGraphicFramePr>
        <p:xfrm>
          <a:off x="457200" y="1811338"/>
          <a:ext cx="8229600" cy="3906520"/>
        </p:xfrm>
        <a:graphic>
          <a:graphicData uri="http://schemas.openxmlformats.org/drawingml/2006/table">
            <a:tbl>
              <a:tblPr firstRow="1" bandRow="1">
                <a:tableStyleId>{5C22544A-7EE6-4342-B048-85BDC9FD1C3A}</a:tableStyleId>
              </a:tblPr>
              <a:tblGrid>
                <a:gridCol w="486776">
                  <a:extLst>
                    <a:ext uri="{9D8B030D-6E8A-4147-A177-3AD203B41FA5}">
                      <a16:colId xmlns:a16="http://schemas.microsoft.com/office/drawing/2014/main" val="20000"/>
                    </a:ext>
                  </a:extLst>
                </a:gridCol>
                <a:gridCol w="7742824">
                  <a:extLst>
                    <a:ext uri="{9D8B030D-6E8A-4147-A177-3AD203B41FA5}">
                      <a16:colId xmlns:a16="http://schemas.microsoft.com/office/drawing/2014/main" val="20001"/>
                    </a:ext>
                  </a:extLst>
                </a:gridCol>
              </a:tblGrid>
              <a:tr h="370840">
                <a:tc gridSpan="2">
                  <a:txBody>
                    <a:bodyPr/>
                    <a:lstStyle/>
                    <a:p>
                      <a:r>
                        <a:rPr lang="en-US" sz="1800" dirty="0"/>
                        <a:t>Disclose</a:t>
                      </a:r>
                      <a:r>
                        <a:rPr lang="en-US" sz="1800" baseline="0" dirty="0"/>
                        <a:t> the following information for each type of investment:</a:t>
                      </a:r>
                      <a:endParaRPr lang="en-US" sz="18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a:t>6</a:t>
                      </a:r>
                    </a:p>
                  </a:txBody>
                  <a:tcPr/>
                </a:tc>
                <a:tc>
                  <a:txBody>
                    <a:bodyPr/>
                    <a:lstStyle/>
                    <a:p>
                      <a:r>
                        <a:rPr lang="en-US" sz="1600" dirty="0"/>
                        <a:t>For those otherwise redeemable investments</a:t>
                      </a:r>
                      <a:r>
                        <a:rPr lang="en-US" sz="1600" baseline="0" dirty="0"/>
                        <a:t> (#5) that are restricted from redemption as of the measurement date: the estimate of when the restriction from redemption might lapse; if an estimate cannot be made, disclose that fact and how long the restriction has been in effect</a:t>
                      </a:r>
                      <a:endParaRPr lang="en-US" sz="1600" dirty="0"/>
                    </a:p>
                  </a:txBody>
                  <a:tcPr/>
                </a:tc>
                <a:extLst>
                  <a:ext uri="{0D108BD9-81ED-4DB2-BD59-A6C34878D82A}">
                    <a16:rowId xmlns:a16="http://schemas.microsoft.com/office/drawing/2014/main" val="10001"/>
                  </a:ext>
                </a:extLst>
              </a:tr>
              <a:tr h="370840">
                <a:tc>
                  <a:txBody>
                    <a:bodyPr/>
                    <a:lstStyle/>
                    <a:p>
                      <a:r>
                        <a:rPr lang="en-US" sz="1600" dirty="0"/>
                        <a:t>7</a:t>
                      </a:r>
                    </a:p>
                  </a:txBody>
                  <a:tcPr/>
                </a:tc>
                <a:tc>
                  <a:txBody>
                    <a:bodyPr/>
                    <a:lstStyle/>
                    <a:p>
                      <a:r>
                        <a:rPr lang="en-US" sz="1600" dirty="0"/>
                        <a:t>Any other significant</a:t>
                      </a:r>
                      <a:r>
                        <a:rPr lang="en-US" sz="1600" baseline="0" dirty="0"/>
                        <a:t> restriction on the ability to sell investments in the type at the measurement date</a:t>
                      </a:r>
                      <a:endParaRPr lang="en-US" sz="1600" dirty="0"/>
                    </a:p>
                  </a:txBody>
                  <a:tcPr/>
                </a:tc>
                <a:extLst>
                  <a:ext uri="{0D108BD9-81ED-4DB2-BD59-A6C34878D82A}">
                    <a16:rowId xmlns:a16="http://schemas.microsoft.com/office/drawing/2014/main" val="10002"/>
                  </a:ext>
                </a:extLst>
              </a:tr>
              <a:tr h="370840">
                <a:tc>
                  <a:txBody>
                    <a:bodyPr/>
                    <a:lstStyle/>
                    <a:p>
                      <a:r>
                        <a:rPr lang="en-US" sz="1600" dirty="0"/>
                        <a:t>8</a:t>
                      </a:r>
                    </a:p>
                  </a:txBody>
                  <a:tcPr/>
                </a:tc>
                <a:tc>
                  <a:txBody>
                    <a:bodyPr/>
                    <a:lstStyle/>
                    <a:p>
                      <a:r>
                        <a:rPr lang="en-US" sz="1600" dirty="0"/>
                        <a:t>If it</a:t>
                      </a:r>
                      <a:r>
                        <a:rPr lang="en-US" sz="1600" baseline="0" dirty="0"/>
                        <a:t> is probable that it will sell an investment(s) for an amount different from the NAV per share </a:t>
                      </a:r>
                      <a:r>
                        <a:rPr lang="en-US" sz="1600" baseline="0" dirty="0">
                          <a:solidFill>
                            <a:schemeClr val="tx1"/>
                          </a:solidFill>
                        </a:rPr>
                        <a:t>(or its equivalent)</a:t>
                      </a:r>
                      <a:r>
                        <a:rPr lang="en-US" sz="1600" baseline="0" dirty="0"/>
                        <a:t>, the total fair value of all investments that meet the “probable that it will sell” criteria and any remaining actions required to complete the sale</a:t>
                      </a:r>
                      <a:endParaRPr lang="en-US" sz="1600" dirty="0"/>
                    </a:p>
                  </a:txBody>
                  <a:tcPr/>
                </a:tc>
                <a:extLst>
                  <a:ext uri="{0D108BD9-81ED-4DB2-BD59-A6C34878D82A}">
                    <a16:rowId xmlns:a16="http://schemas.microsoft.com/office/drawing/2014/main" val="10003"/>
                  </a:ext>
                </a:extLst>
              </a:tr>
              <a:tr h="370840">
                <a:tc>
                  <a:txBody>
                    <a:bodyPr/>
                    <a:lstStyle/>
                    <a:p>
                      <a:r>
                        <a:rPr lang="en-US" sz="1600" dirty="0"/>
                        <a:t>9</a:t>
                      </a:r>
                    </a:p>
                  </a:txBody>
                  <a:tcPr/>
                </a:tc>
                <a:tc>
                  <a:txBody>
                    <a:bodyPr/>
                    <a:lstStyle/>
                    <a:p>
                      <a:r>
                        <a:rPr lang="en-US" sz="1600" dirty="0"/>
                        <a:t>If a group</a:t>
                      </a:r>
                      <a:r>
                        <a:rPr lang="en-US" sz="1600" baseline="0" dirty="0"/>
                        <a:t> of investments would otherwise meet the “probable that it will sell” criteria but the individual investments to be sold have not been identified, </a:t>
                      </a:r>
                      <a:r>
                        <a:rPr lang="en-US" sz="1600" strike="noStrike" baseline="0" dirty="0">
                          <a:solidFill>
                            <a:schemeClr val="tx1"/>
                          </a:solidFill>
                        </a:rPr>
                        <a:t>the</a:t>
                      </a:r>
                      <a:r>
                        <a:rPr lang="en-US" sz="1600" baseline="0" dirty="0"/>
                        <a:t> plans to sell and any remaining actions required to complete the sale(s)</a:t>
                      </a:r>
                      <a:endParaRPr lang="en-US" sz="16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624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ctrTitle"/>
          </p:nvPr>
        </p:nvSpPr>
        <p:spPr/>
        <p:txBody>
          <a:bodyPr/>
          <a:lstStyle/>
          <a:p>
            <a:pPr eaLnBrk="1" hangingPunct="1">
              <a:lnSpc>
                <a:spcPts val="3238"/>
              </a:lnSpc>
            </a:pPr>
            <a:br>
              <a:rPr lang="en-US" sz="2800" dirty="0"/>
            </a:br>
            <a:endParaRPr lang="en-US" sz="2800" i="1" dirty="0"/>
          </a:p>
        </p:txBody>
      </p:sp>
      <p:sp>
        <p:nvSpPr>
          <p:cNvPr id="4" name="Title 1"/>
          <p:cNvSpPr txBox="1">
            <a:spLocks/>
          </p:cNvSpPr>
          <p:nvPr/>
        </p:nvSpPr>
        <p:spPr>
          <a:xfrm>
            <a:off x="2187575" y="920496"/>
            <a:ext cx="6400800" cy="3703320"/>
          </a:xfrm>
          <a:prstGeom prst="rect">
            <a:avLst/>
          </a:prstGeom>
        </p:spPr>
        <p:txBody>
          <a:bodyPr vert="horz" lIns="0" tIns="0" rIns="0" bIns="0" rtlCol="0" anchor="t" anchorCtr="0">
            <a:noAutofit/>
          </a:bodyPr>
          <a:lstStyle>
            <a:lvl1pPr algn="l" defTabSz="685800" rtl="0" eaLnBrk="1" latinLnBrk="0" hangingPunct="1">
              <a:lnSpc>
                <a:spcPct val="70000"/>
              </a:lnSpc>
              <a:spcBef>
                <a:spcPct val="0"/>
              </a:spcBef>
              <a:buNone/>
              <a:defRPr sz="7200" kern="1200">
                <a:solidFill>
                  <a:schemeClr val="bg1"/>
                </a:solidFill>
                <a:latin typeface="KPMG Light" panose="020B0403030202040204" pitchFamily="34" charset="0"/>
                <a:ea typeface="+mj-ea"/>
                <a:cs typeface="+mj-cs"/>
              </a:defRPr>
            </a:lvl1pPr>
          </a:lstStyle>
          <a:p>
            <a:pPr fontAlgn="auto">
              <a:spcAft>
                <a:spcPts val="0"/>
              </a:spcAft>
            </a:pPr>
            <a:r>
              <a:rPr lang="en-US" sz="6600" dirty="0"/>
              <a:t>Statement No. 80, </a:t>
            </a:r>
            <a:r>
              <a:rPr lang="en-US" sz="6600" i="1" dirty="0"/>
              <a:t>Blending Requirements for Certain Component Units – an amendment of GASB Statement No. 14</a:t>
            </a:r>
            <a:endParaRPr lang="en-US" sz="6600"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2341044221"/>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Blending requirements for certain component units</a:t>
            </a:r>
          </a:p>
        </p:txBody>
      </p:sp>
      <p:sp>
        <p:nvSpPr>
          <p:cNvPr id="5" name="Text Placeholder 4"/>
          <p:cNvSpPr>
            <a:spLocks noGrp="1"/>
          </p:cNvSpPr>
          <p:nvPr>
            <p:ph type="body" sz="quarter" idx="10"/>
          </p:nvPr>
        </p:nvSpPr>
        <p:spPr>
          <a:xfrm>
            <a:off x="457200" y="1691640"/>
            <a:ext cx="7934400" cy="4112187"/>
          </a:xfrm>
        </p:spPr>
        <p:txBody>
          <a:bodyPr/>
          <a:lstStyle/>
          <a:p>
            <a:r>
              <a:rPr lang="en-US" sz="2000" dirty="0"/>
              <a:t>Scope and Applicability</a:t>
            </a:r>
          </a:p>
          <a:p>
            <a:pPr lvl="1"/>
            <a:r>
              <a:rPr lang="en-US" sz="1800" dirty="0"/>
              <a:t>Establishes additional blending requirement for the financial statement presentation of component units</a:t>
            </a:r>
          </a:p>
          <a:p>
            <a:pPr lvl="1"/>
            <a:r>
              <a:rPr lang="en-US" sz="1800" dirty="0"/>
              <a:t>Applies to component units organized as not-for-profit corporations in which the primary government is the sole corporate member</a:t>
            </a:r>
          </a:p>
          <a:p>
            <a:pPr lvl="1"/>
            <a:r>
              <a:rPr lang="en-US" sz="1800" u="sng" dirty="0"/>
              <a:t>Does not apply </a:t>
            </a:r>
            <a:r>
              <a:rPr lang="en-US" sz="1800" dirty="0"/>
              <a:t>to component units included in the financial reporting entity pursuant to provisions of Statement 39</a:t>
            </a:r>
            <a:endParaRPr lang="en-US" sz="1600" dirty="0"/>
          </a:p>
          <a:p>
            <a:r>
              <a:rPr lang="en-US" sz="2000" dirty="0"/>
              <a:t>Effective for June 30, 2017 year-ends</a:t>
            </a:r>
          </a:p>
          <a:p>
            <a:pPr lvl="1"/>
            <a:r>
              <a:rPr lang="en-US" sz="1850" dirty="0"/>
              <a:t>Apply retroactively to all prior periods presented</a:t>
            </a:r>
          </a:p>
          <a:p>
            <a:endParaRPr lang="en-US" dirty="0"/>
          </a:p>
        </p:txBody>
      </p:sp>
    </p:spTree>
    <p:extLst>
      <p:ext uri="{BB962C8B-B14F-4D97-AF65-F5344CB8AC3E}">
        <p14:creationId xmlns:p14="http://schemas.microsoft.com/office/powerpoint/2010/main" val="2771298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Blending requirements for certain component units</a:t>
            </a:r>
          </a:p>
        </p:txBody>
      </p:sp>
      <p:sp>
        <p:nvSpPr>
          <p:cNvPr id="5" name="Text Placeholder 4"/>
          <p:cNvSpPr>
            <a:spLocks noGrp="1"/>
          </p:cNvSpPr>
          <p:nvPr>
            <p:ph type="body" sz="quarter" idx="10"/>
          </p:nvPr>
        </p:nvSpPr>
        <p:spPr>
          <a:xfrm>
            <a:off x="457200" y="1691640"/>
            <a:ext cx="7934400" cy="4112187"/>
          </a:xfrm>
        </p:spPr>
        <p:txBody>
          <a:bodyPr/>
          <a:lstStyle/>
          <a:p>
            <a:r>
              <a:rPr lang="en-US" sz="2000" dirty="0"/>
              <a:t>Additional blending criteria</a:t>
            </a:r>
          </a:p>
          <a:p>
            <a:pPr lvl="1"/>
            <a:r>
              <a:rPr lang="en-US" sz="1800" dirty="0"/>
              <a:t>Component unit is organized as a not-for-profit corporation where primary government is the sole corporate member, </a:t>
            </a:r>
            <a:r>
              <a:rPr lang="en-US" sz="1800" u="sng" dirty="0"/>
              <a:t>and</a:t>
            </a:r>
          </a:p>
          <a:p>
            <a:pPr lvl="1"/>
            <a:r>
              <a:rPr lang="en-US" sz="1800" dirty="0"/>
              <a:t>Component unit is included in financial reporting entity pursuant to provisions of Statement 14, paragraphs 21-37, as amended</a:t>
            </a:r>
          </a:p>
          <a:p>
            <a:pPr lvl="1"/>
            <a:endParaRPr lang="en-US" sz="1800" dirty="0"/>
          </a:p>
        </p:txBody>
      </p:sp>
      <p:sp>
        <p:nvSpPr>
          <p:cNvPr id="6" name="Text Box 5"/>
          <p:cNvSpPr txBox="1">
            <a:spLocks noChangeArrowheads="1"/>
          </p:cNvSpPr>
          <p:nvPr/>
        </p:nvSpPr>
        <p:spPr bwMode="auto">
          <a:xfrm>
            <a:off x="457200" y="5355240"/>
            <a:ext cx="8229600" cy="646331"/>
          </a:xfrm>
          <a:prstGeom prst="rect">
            <a:avLst/>
          </a:prstGeom>
          <a:solidFill>
            <a:srgbClr val="00338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a:solidFill>
                  <a:schemeClr val="bg1"/>
                </a:solidFill>
              </a:rPr>
              <a:t>Sole corporate membership identified in component units articles of incorporation or bylaws</a:t>
            </a:r>
          </a:p>
        </p:txBody>
      </p:sp>
    </p:spTree>
    <p:extLst>
      <p:ext uri="{BB962C8B-B14F-4D97-AF65-F5344CB8AC3E}">
        <p14:creationId xmlns:p14="http://schemas.microsoft.com/office/powerpoint/2010/main" val="612819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ctrTitle"/>
          </p:nvPr>
        </p:nvSpPr>
        <p:spPr/>
        <p:txBody>
          <a:bodyPr/>
          <a:lstStyle/>
          <a:p>
            <a:pPr eaLnBrk="1" hangingPunct="1">
              <a:lnSpc>
                <a:spcPts val="3238"/>
              </a:lnSpc>
            </a:pPr>
            <a:br>
              <a:rPr lang="en-US" sz="2800" dirty="0"/>
            </a:br>
            <a:endParaRPr lang="en-US" sz="2800" i="1" dirty="0"/>
          </a:p>
        </p:txBody>
      </p:sp>
      <p:sp>
        <p:nvSpPr>
          <p:cNvPr id="4" name="Title 1"/>
          <p:cNvSpPr txBox="1">
            <a:spLocks/>
          </p:cNvSpPr>
          <p:nvPr/>
        </p:nvSpPr>
        <p:spPr>
          <a:xfrm>
            <a:off x="2187575" y="920496"/>
            <a:ext cx="6400800" cy="3703320"/>
          </a:xfrm>
          <a:prstGeom prst="rect">
            <a:avLst/>
          </a:prstGeom>
        </p:spPr>
        <p:txBody>
          <a:bodyPr vert="horz" lIns="0" tIns="0" rIns="0" bIns="0" rtlCol="0" anchor="t" anchorCtr="0">
            <a:noAutofit/>
          </a:bodyPr>
          <a:lstStyle>
            <a:lvl1pPr algn="l" defTabSz="685800" rtl="0" eaLnBrk="1" latinLnBrk="0" hangingPunct="1">
              <a:lnSpc>
                <a:spcPct val="70000"/>
              </a:lnSpc>
              <a:spcBef>
                <a:spcPct val="0"/>
              </a:spcBef>
              <a:buNone/>
              <a:defRPr sz="7200" kern="1200">
                <a:solidFill>
                  <a:schemeClr val="bg1"/>
                </a:solidFill>
                <a:latin typeface="KPMG Light" panose="020B0403030202040204" pitchFamily="34" charset="0"/>
                <a:ea typeface="+mj-ea"/>
                <a:cs typeface="+mj-cs"/>
              </a:defRPr>
            </a:lvl1pPr>
          </a:lstStyle>
          <a:p>
            <a:pPr fontAlgn="auto">
              <a:spcAft>
                <a:spcPts val="0"/>
              </a:spcAft>
            </a:pPr>
            <a:r>
              <a:rPr lang="en-US" dirty="0"/>
              <a:t>Statement No. 81, </a:t>
            </a:r>
            <a:r>
              <a:rPr lang="en-US" i="1" dirty="0"/>
              <a:t>Irrevocable Split-Interest Agreements</a:t>
            </a:r>
            <a:endParaRPr lang="en-US"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006984344"/>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Irrevocable split-interest agreements</a:t>
            </a:r>
          </a:p>
        </p:txBody>
      </p:sp>
      <p:sp>
        <p:nvSpPr>
          <p:cNvPr id="5" name="Text Placeholder 4"/>
          <p:cNvSpPr>
            <a:spLocks noGrp="1"/>
          </p:cNvSpPr>
          <p:nvPr>
            <p:ph type="body" sz="quarter" idx="10"/>
          </p:nvPr>
        </p:nvSpPr>
        <p:spPr>
          <a:xfrm>
            <a:off x="457200" y="1188720"/>
            <a:ext cx="7934400" cy="4112187"/>
          </a:xfrm>
        </p:spPr>
        <p:txBody>
          <a:bodyPr/>
          <a:lstStyle/>
          <a:p>
            <a:r>
              <a:rPr lang="en-US" sz="2000" dirty="0"/>
              <a:t>Scope and Applicability</a:t>
            </a:r>
          </a:p>
          <a:p>
            <a:pPr lvl="1"/>
            <a:r>
              <a:rPr lang="en-US" sz="1850" dirty="0"/>
              <a:t>Establishes accounting and financial reporting standards for irrevocable split-interest agreements created through trusts where the donor irrevocably transfers resources to an intermediary</a:t>
            </a:r>
          </a:p>
          <a:p>
            <a:pPr lvl="2"/>
            <a:r>
              <a:rPr lang="en-US" sz="1700" dirty="0"/>
              <a:t>A government or a third-party can be intermediary</a:t>
            </a:r>
          </a:p>
          <a:p>
            <a:r>
              <a:rPr lang="en-US" sz="2000" dirty="0"/>
              <a:t>Effective for December 31, 2017 year-ends</a:t>
            </a:r>
          </a:p>
          <a:p>
            <a:pPr lvl="1"/>
            <a:r>
              <a:rPr lang="en-US" sz="1850" dirty="0"/>
              <a:t>Apply retroactively to all prior periods presented</a:t>
            </a:r>
          </a:p>
          <a:p>
            <a:r>
              <a:rPr lang="en-US" sz="2000" dirty="0"/>
              <a:t>Used by donors to provide resources to two or more beneficiaries, including governments</a:t>
            </a:r>
          </a:p>
          <a:p>
            <a:pPr marL="0" indent="0">
              <a:buNone/>
            </a:pPr>
            <a:endParaRPr lang="en-US" sz="2000" dirty="0"/>
          </a:p>
          <a:p>
            <a:endParaRPr lang="en-US" dirty="0"/>
          </a:p>
        </p:txBody>
      </p:sp>
    </p:spTree>
    <p:extLst>
      <p:ext uri="{BB962C8B-B14F-4D97-AF65-F5344CB8AC3E}">
        <p14:creationId xmlns:p14="http://schemas.microsoft.com/office/powerpoint/2010/main" val="2469521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Irrevocable split-interest agreements</a:t>
            </a:r>
          </a:p>
        </p:txBody>
      </p:sp>
      <p:sp>
        <p:nvSpPr>
          <p:cNvPr id="5" name="Text Placeholder 4"/>
          <p:cNvSpPr>
            <a:spLocks noGrp="1"/>
          </p:cNvSpPr>
          <p:nvPr>
            <p:ph type="body" sz="quarter" idx="10"/>
          </p:nvPr>
        </p:nvSpPr>
        <p:spPr>
          <a:xfrm>
            <a:off x="457200" y="1188720"/>
            <a:ext cx="8229600" cy="4846320"/>
          </a:xfrm>
        </p:spPr>
        <p:txBody>
          <a:bodyPr/>
          <a:lstStyle/>
          <a:p>
            <a:r>
              <a:rPr lang="en-US" sz="2000" dirty="0"/>
              <a:t>Can be created through trusts or other legally enforceable agreements</a:t>
            </a:r>
          </a:p>
          <a:p>
            <a:pPr lvl="1"/>
            <a:r>
              <a:rPr lang="en-US" sz="1800" dirty="0"/>
              <a:t>Charitable lead trusts</a:t>
            </a:r>
          </a:p>
          <a:p>
            <a:pPr lvl="1"/>
            <a:r>
              <a:rPr lang="en-US" sz="1800" dirty="0"/>
              <a:t>Charitable remainder trusts</a:t>
            </a:r>
          </a:p>
          <a:p>
            <a:pPr lvl="1"/>
            <a:r>
              <a:rPr lang="en-US" sz="1800" dirty="0"/>
              <a:t>Life-interests in real estate</a:t>
            </a:r>
          </a:p>
          <a:p>
            <a:r>
              <a:rPr lang="en-US" sz="2000" dirty="0"/>
              <a:t>Typically has two components</a:t>
            </a:r>
          </a:p>
          <a:p>
            <a:pPr lvl="1"/>
            <a:r>
              <a:rPr lang="en-US" sz="1800" dirty="0"/>
              <a:t>Lead interest</a:t>
            </a:r>
          </a:p>
          <a:p>
            <a:pPr lvl="1"/>
            <a:r>
              <a:rPr lang="en-US" sz="1800" dirty="0"/>
              <a:t>Remainder interest</a:t>
            </a:r>
          </a:p>
          <a:p>
            <a:r>
              <a:rPr lang="en-US" sz="1950" dirty="0"/>
              <a:t>Government receives resources – recognize assets, liabilities and deferred inflows of resources at inception of agreement</a:t>
            </a:r>
          </a:p>
          <a:p>
            <a:r>
              <a:rPr lang="en-US" sz="1950" dirty="0"/>
              <a:t>Third-party controls resources – recognize assets representing its beneficial interest if government controls present service capacity</a:t>
            </a:r>
          </a:p>
          <a:p>
            <a:r>
              <a:rPr lang="en-US" sz="1950" dirty="0"/>
              <a:t>Recognize revenue when resources become applicable to reporting period</a:t>
            </a:r>
          </a:p>
        </p:txBody>
      </p:sp>
    </p:spTree>
    <p:extLst>
      <p:ext uri="{BB962C8B-B14F-4D97-AF65-F5344CB8AC3E}">
        <p14:creationId xmlns:p14="http://schemas.microsoft.com/office/powerpoint/2010/main" val="4287839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GASB Technical Projects</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30071753"/>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z="5400" dirty="0"/>
              <a:t>GASB current agenda </a:t>
            </a:r>
          </a:p>
        </p:txBody>
      </p:sp>
      <p:sp>
        <p:nvSpPr>
          <p:cNvPr id="72707" name="Content Placeholder 2"/>
          <p:cNvSpPr>
            <a:spLocks noGrp="1"/>
          </p:cNvSpPr>
          <p:nvPr>
            <p:ph type="body" sz="quarter" idx="10"/>
          </p:nvPr>
        </p:nvSpPr>
        <p:spPr/>
        <p:txBody>
          <a:bodyPr/>
          <a:lstStyle/>
          <a:p>
            <a:pPr lvl="3" eaLnBrk="1" hangingPunct="1"/>
            <a:endParaRPr lang="en-US" dirty="0"/>
          </a:p>
          <a:p>
            <a:pPr eaLnBrk="1" hangingPunct="1"/>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86725064"/>
              </p:ext>
            </p:extLst>
          </p:nvPr>
        </p:nvGraphicFramePr>
        <p:xfrm>
          <a:off x="457200" y="1340731"/>
          <a:ext cx="8229600" cy="3156797"/>
        </p:xfrm>
        <a:graphic>
          <a:graphicData uri="http://schemas.openxmlformats.org/drawingml/2006/table">
            <a:tbl>
              <a:tblPr firstRow="1" bandRow="1">
                <a:tableStyleId>{F5AB1C69-6EDB-4FF4-983F-18BD219EF322}</a:tableStyleId>
              </a:tblPr>
              <a:tblGrid>
                <a:gridCol w="2586679">
                  <a:extLst>
                    <a:ext uri="{9D8B030D-6E8A-4147-A177-3AD203B41FA5}">
                      <a16:colId xmlns:a16="http://schemas.microsoft.com/office/drawing/2014/main" val="20000"/>
                    </a:ext>
                  </a:extLst>
                </a:gridCol>
                <a:gridCol w="2614224">
                  <a:extLst>
                    <a:ext uri="{9D8B030D-6E8A-4147-A177-3AD203B41FA5}">
                      <a16:colId xmlns:a16="http://schemas.microsoft.com/office/drawing/2014/main" val="20001"/>
                    </a:ext>
                  </a:extLst>
                </a:gridCol>
                <a:gridCol w="3028697">
                  <a:extLst>
                    <a:ext uri="{9D8B030D-6E8A-4147-A177-3AD203B41FA5}">
                      <a16:colId xmlns:a16="http://schemas.microsoft.com/office/drawing/2014/main" val="20002"/>
                    </a:ext>
                  </a:extLst>
                </a:gridCol>
              </a:tblGrid>
              <a:tr h="560405">
                <a:tc>
                  <a:txBody>
                    <a:bodyPr/>
                    <a:lstStyle/>
                    <a:p>
                      <a:r>
                        <a:rPr lang="en-US" sz="1500" dirty="0"/>
                        <a:t>Major Projects</a:t>
                      </a:r>
                    </a:p>
                  </a:txBody>
                  <a:tcPr marL="68580" marR="68580" marT="34290" marB="34290"/>
                </a:tc>
                <a:tc>
                  <a:txBody>
                    <a:bodyPr/>
                    <a:lstStyle/>
                    <a:p>
                      <a:r>
                        <a:rPr lang="en-US" sz="1500" dirty="0"/>
                        <a:t>Current Stage</a:t>
                      </a:r>
                    </a:p>
                  </a:txBody>
                  <a:tcPr marL="68580" marR="68580" marT="34290" marB="34290"/>
                </a:tc>
                <a:tc>
                  <a:txBody>
                    <a:bodyPr/>
                    <a:lstStyle/>
                    <a:p>
                      <a:r>
                        <a:rPr lang="en-US" sz="1500" dirty="0"/>
                        <a:t>Timing</a:t>
                      </a:r>
                    </a:p>
                  </a:txBody>
                  <a:tcPr marL="68580" marR="68580" marT="34290" marB="34290"/>
                </a:tc>
                <a:extLst>
                  <a:ext uri="{0D108BD9-81ED-4DB2-BD59-A6C34878D82A}">
                    <a16:rowId xmlns:a16="http://schemas.microsoft.com/office/drawing/2014/main" val="10000"/>
                  </a:ext>
                </a:extLst>
              </a:tr>
              <a:tr h="414647">
                <a:tc>
                  <a:txBody>
                    <a:bodyPr/>
                    <a:lstStyle/>
                    <a:p>
                      <a:r>
                        <a:rPr lang="en-US" sz="1500" dirty="0"/>
                        <a:t>Asset Retirement Obligations</a:t>
                      </a:r>
                    </a:p>
                  </a:txBody>
                  <a:tcPr marL="68580" marR="68580" marT="34290" marB="34290"/>
                </a:tc>
                <a:tc>
                  <a:txBody>
                    <a:bodyPr/>
                    <a:lstStyle/>
                    <a:p>
                      <a:r>
                        <a:rPr lang="en-US" sz="1500" dirty="0"/>
                        <a:t>ED Re-d</a:t>
                      </a:r>
                      <a:r>
                        <a:rPr lang="en-US" sz="1500" baseline="0" dirty="0"/>
                        <a:t>eliberations</a:t>
                      </a:r>
                      <a:endParaRPr lang="en-US" sz="1500" dirty="0"/>
                    </a:p>
                  </a:txBody>
                  <a:tcPr marL="68580" marR="68580" marT="34290" marB="34290"/>
                </a:tc>
                <a:tc>
                  <a:txBody>
                    <a:bodyPr/>
                    <a:lstStyle/>
                    <a:p>
                      <a:r>
                        <a:rPr lang="en-US" sz="1500" dirty="0"/>
                        <a:t>Standard – Nov.</a:t>
                      </a:r>
                      <a:r>
                        <a:rPr lang="en-US" sz="1500" baseline="0" dirty="0"/>
                        <a:t> 2016</a:t>
                      </a:r>
                      <a:endParaRPr lang="en-US" sz="1500" dirty="0"/>
                    </a:p>
                  </a:txBody>
                  <a:tcPr marL="68580" marR="68580" marT="34290" marB="34290"/>
                </a:tc>
                <a:extLst>
                  <a:ext uri="{0D108BD9-81ED-4DB2-BD59-A6C34878D82A}">
                    <a16:rowId xmlns:a16="http://schemas.microsoft.com/office/drawing/2014/main" val="10001"/>
                  </a:ext>
                </a:extLst>
              </a:tr>
              <a:tr h="414647">
                <a:tc>
                  <a:txBody>
                    <a:bodyPr/>
                    <a:lstStyle/>
                    <a:p>
                      <a:r>
                        <a:rPr lang="en-US" sz="1500" dirty="0"/>
                        <a:t>Fiduciary Activities</a:t>
                      </a:r>
                    </a:p>
                  </a:txBody>
                  <a:tcPr marL="68580" marR="68580" marT="34290" marB="34290"/>
                </a:tc>
                <a:tc>
                  <a:txBody>
                    <a:bodyPr/>
                    <a:lstStyle/>
                    <a:p>
                      <a:r>
                        <a:rPr lang="en-US" sz="1500" dirty="0"/>
                        <a:t>ED Re-deliberations</a:t>
                      </a:r>
                    </a:p>
                  </a:txBody>
                  <a:tcPr marL="68580" marR="68580" marT="34290" marB="34290"/>
                </a:tc>
                <a:tc>
                  <a:txBody>
                    <a:bodyPr/>
                    <a:lstStyle/>
                    <a:p>
                      <a:r>
                        <a:rPr lang="en-US" sz="1500" dirty="0"/>
                        <a:t>Standard – Dec.</a:t>
                      </a:r>
                      <a:r>
                        <a:rPr lang="en-US" sz="1500" baseline="0" dirty="0"/>
                        <a:t> 2016</a:t>
                      </a:r>
                      <a:endParaRPr lang="en-US" sz="1500" dirty="0"/>
                    </a:p>
                  </a:txBody>
                  <a:tcPr marL="68580" marR="68580" marT="34290" marB="34290"/>
                </a:tc>
                <a:extLst>
                  <a:ext uri="{0D108BD9-81ED-4DB2-BD59-A6C34878D82A}">
                    <a16:rowId xmlns:a16="http://schemas.microsoft.com/office/drawing/2014/main" val="10002"/>
                  </a:ext>
                </a:extLst>
              </a:tr>
              <a:tr h="526597">
                <a:tc>
                  <a:txBody>
                    <a:bodyPr/>
                    <a:lstStyle/>
                    <a:p>
                      <a:r>
                        <a:rPr lang="en-US" sz="1500" dirty="0"/>
                        <a:t>Leases</a:t>
                      </a:r>
                    </a:p>
                  </a:txBody>
                  <a:tcPr marL="68580" marR="68580" marT="34290" marB="34290"/>
                </a:tc>
                <a:tc>
                  <a:txBody>
                    <a:bodyPr/>
                    <a:lstStyle/>
                    <a:p>
                      <a:r>
                        <a:rPr lang="en-US" sz="1500" dirty="0"/>
                        <a:t>ED Re-d</a:t>
                      </a:r>
                      <a:r>
                        <a:rPr lang="en-US" sz="1500" baseline="0" dirty="0"/>
                        <a:t>eliberations</a:t>
                      </a:r>
                      <a:endParaRPr lang="en-US" sz="1500" dirty="0"/>
                    </a:p>
                  </a:txBody>
                  <a:tcPr marL="68580" marR="68580" marT="34290" marB="34290"/>
                </a:tc>
                <a:tc>
                  <a:txBody>
                    <a:bodyPr/>
                    <a:lstStyle/>
                    <a:p>
                      <a:r>
                        <a:rPr lang="en-US" sz="1500" dirty="0"/>
                        <a:t>Standard – May.</a:t>
                      </a:r>
                      <a:r>
                        <a:rPr lang="en-US" sz="1500" baseline="0" dirty="0"/>
                        <a:t> 2017</a:t>
                      </a:r>
                      <a:endParaRPr lang="en-US" sz="1500" dirty="0"/>
                    </a:p>
                  </a:txBody>
                  <a:tcPr marL="68580" marR="68580" marT="34290" marB="34290"/>
                </a:tc>
                <a:extLst>
                  <a:ext uri="{0D108BD9-81ED-4DB2-BD59-A6C34878D82A}">
                    <a16:rowId xmlns:a16="http://schemas.microsoft.com/office/drawing/2014/main" val="10003"/>
                  </a:ext>
                </a:extLst>
              </a:tr>
              <a:tr h="564684">
                <a:tc>
                  <a:txBody>
                    <a:bodyPr/>
                    <a:lstStyle/>
                    <a:p>
                      <a:r>
                        <a:rPr lang="en-US" sz="1500" dirty="0"/>
                        <a:t>Financial Reporting Model Reexamination</a:t>
                      </a:r>
                    </a:p>
                  </a:txBody>
                  <a:tcPr marL="68580" marR="68580" marT="34290" marB="34290"/>
                </a:tc>
                <a:tc>
                  <a:txBody>
                    <a:bodyPr/>
                    <a:lstStyle/>
                    <a:p>
                      <a:r>
                        <a:rPr lang="en-US" sz="1500" dirty="0"/>
                        <a:t>Initial Deliberations</a:t>
                      </a:r>
                    </a:p>
                  </a:txBody>
                  <a:tcPr marL="68580" marR="68580" marT="34290" marB="34290"/>
                </a:tc>
                <a:tc>
                  <a:txBody>
                    <a:bodyPr/>
                    <a:lstStyle/>
                    <a:p>
                      <a:r>
                        <a:rPr lang="en-US" sz="1500" dirty="0"/>
                        <a:t>Invitation to Comment – Dec. 2016</a:t>
                      </a:r>
                    </a:p>
                  </a:txBody>
                  <a:tcPr marL="68580" marR="68580" marT="34290" marB="34290"/>
                </a:tc>
                <a:extLst>
                  <a:ext uri="{0D108BD9-81ED-4DB2-BD59-A6C34878D82A}">
                    <a16:rowId xmlns:a16="http://schemas.microsoft.com/office/drawing/2014/main" val="10004"/>
                  </a:ext>
                </a:extLst>
              </a:tr>
              <a:tr h="564684">
                <a:tc>
                  <a:txBody>
                    <a:bodyPr/>
                    <a:lstStyle/>
                    <a:p>
                      <a:r>
                        <a:rPr lang="en-US" sz="1500" dirty="0"/>
                        <a:t>Revenue and</a:t>
                      </a:r>
                      <a:r>
                        <a:rPr lang="en-US" sz="1500" baseline="0" dirty="0"/>
                        <a:t> Expense Recognition</a:t>
                      </a:r>
                      <a:endParaRPr lang="en-US" sz="1500" dirty="0"/>
                    </a:p>
                  </a:txBody>
                  <a:tcPr marL="68580" marR="68580" marT="34290" marB="34290"/>
                </a:tc>
                <a:tc>
                  <a:txBody>
                    <a:bodyPr/>
                    <a:lstStyle/>
                    <a:p>
                      <a:r>
                        <a:rPr lang="en-US" sz="1500" dirty="0"/>
                        <a:t>Initial Deliberations</a:t>
                      </a:r>
                    </a:p>
                  </a:txBody>
                  <a:tcPr marL="68580" marR="68580" marT="34290" marB="34290"/>
                </a:tc>
                <a:tc>
                  <a:txBody>
                    <a:bodyPr/>
                    <a:lstStyle/>
                    <a:p>
                      <a:r>
                        <a:rPr lang="en-US" sz="1500" dirty="0"/>
                        <a:t>Invitation to Comment – Jan. 2018</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95720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z="4400" dirty="0">
                <a:latin typeface="KPMG Light" panose="020B0403030202040204" pitchFamily="34" charset="0"/>
              </a:rPr>
              <a:t>Effective dates – issued GASB statements</a:t>
            </a:r>
          </a:p>
        </p:txBody>
      </p:sp>
      <p:sp>
        <p:nvSpPr>
          <p:cNvPr id="24579" name="Rectangle 5"/>
          <p:cNvSpPr>
            <a:spLocks noGrp="1" noChangeArrowheads="1"/>
          </p:cNvSpPr>
          <p:nvPr>
            <p:ph type="body" sz="quarter" idx="10"/>
          </p:nvPr>
        </p:nvSpPr>
        <p:spPr>
          <a:prstGeom prst="rect">
            <a:avLst/>
          </a:prstGeom>
        </p:spPr>
        <p:txBody>
          <a:bodyPr/>
          <a:lstStyle/>
          <a:p>
            <a:pPr eaLnBrk="1" hangingPunct="1">
              <a:lnSpc>
                <a:spcPct val="110000"/>
              </a:lnSpc>
              <a:spcBef>
                <a:spcPts val="600"/>
              </a:spcBef>
            </a:pPr>
            <a:endParaRPr lang="en-US" sz="1900" i="1" dirty="0"/>
          </a:p>
          <a:p>
            <a:pPr lvl="1" eaLnBrk="1" hangingPunct="1">
              <a:lnSpc>
                <a:spcPct val="110000"/>
              </a:lnSpc>
              <a:spcBef>
                <a:spcPts val="600"/>
              </a:spcBef>
            </a:pPr>
            <a:endParaRPr lang="en-US" sz="1900" dirty="0"/>
          </a:p>
        </p:txBody>
      </p:sp>
      <p:grpSp>
        <p:nvGrpSpPr>
          <p:cNvPr id="3" name="Group 2"/>
          <p:cNvGrpSpPr/>
          <p:nvPr/>
        </p:nvGrpSpPr>
        <p:grpSpPr>
          <a:xfrm>
            <a:off x="457200" y="1177896"/>
            <a:ext cx="8001000" cy="4861958"/>
            <a:chOff x="374650" y="1177896"/>
            <a:chExt cx="8083550" cy="4861958"/>
          </a:xfrm>
        </p:grpSpPr>
        <p:sp>
          <p:nvSpPr>
            <p:cNvPr id="4" name="Freeform 3"/>
            <p:cNvSpPr/>
            <p:nvPr/>
          </p:nvSpPr>
          <p:spPr>
            <a:xfrm>
              <a:off x="374650" y="1458336"/>
              <a:ext cx="8083550" cy="2034900"/>
            </a:xfrm>
            <a:custGeom>
              <a:avLst/>
              <a:gdLst>
                <a:gd name="connsiteX0" fmla="*/ 0 w 8083550"/>
                <a:gd name="connsiteY0" fmla="*/ 0 h 2034900"/>
                <a:gd name="connsiteX1" fmla="*/ 8083550 w 8083550"/>
                <a:gd name="connsiteY1" fmla="*/ 0 h 2034900"/>
                <a:gd name="connsiteX2" fmla="*/ 8083550 w 8083550"/>
                <a:gd name="connsiteY2" fmla="*/ 2034900 h 2034900"/>
                <a:gd name="connsiteX3" fmla="*/ 0 w 8083550"/>
                <a:gd name="connsiteY3" fmla="*/ 2034900 h 2034900"/>
                <a:gd name="connsiteX4" fmla="*/ 0 w 8083550"/>
                <a:gd name="connsiteY4" fmla="*/ 0 h 2034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550" h="2034900">
                  <a:moveTo>
                    <a:pt x="0" y="0"/>
                  </a:moveTo>
                  <a:lnTo>
                    <a:pt x="8083550" y="0"/>
                  </a:lnTo>
                  <a:lnTo>
                    <a:pt x="8083550" y="2034900"/>
                  </a:lnTo>
                  <a:lnTo>
                    <a:pt x="0" y="2034900"/>
                  </a:lnTo>
                  <a:lnTo>
                    <a:pt x="0" y="0"/>
                  </a:lnTo>
                  <a:close/>
                </a:path>
              </a:pathLst>
            </a:custGeom>
            <a:noFill/>
            <a:ln>
              <a:solidFill>
                <a:srgbClr val="00338D"/>
              </a:solidFill>
            </a:ln>
          </p:spPr>
          <p:style>
            <a:lnRef idx="2">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7373" tIns="395732" rIns="627373" bIns="128016" numCol="1" spcCol="1270" anchor="t" anchorCtr="0">
              <a:noAutofit/>
            </a:bodyPr>
            <a:lstStyle/>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kern="1200" dirty="0">
                  <a:solidFill>
                    <a:srgbClr val="00338D"/>
                  </a:solidFill>
                </a:rPr>
                <a:t>No. 74, </a:t>
              </a:r>
              <a:r>
                <a:rPr lang="en-US" sz="1800" i="1" kern="1200" dirty="0">
                  <a:solidFill>
                    <a:srgbClr val="00338D"/>
                  </a:solidFill>
                </a:rPr>
                <a:t>Financial Reporting for Postemployment Benefit Plans Other Than Pension Plans</a:t>
              </a:r>
              <a:endParaRPr lang="en-US" sz="1800" kern="120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u="none" kern="1200" dirty="0">
                  <a:solidFill>
                    <a:srgbClr val="00338D"/>
                  </a:solidFill>
                </a:rPr>
                <a:t>No. 80, </a:t>
              </a:r>
              <a:r>
                <a:rPr lang="en-US" sz="1800" i="1" u="none" kern="1200" dirty="0">
                  <a:solidFill>
                    <a:srgbClr val="00338D"/>
                  </a:solidFill>
                </a:rPr>
                <a:t>Blending Requirements for Certain Component Units – an amendment of GASB Statement No. 14</a:t>
              </a:r>
              <a:endParaRPr lang="en-US" sz="1800" i="0" u="none" kern="1200" dirty="0">
                <a:solidFill>
                  <a:srgbClr val="00338D"/>
                </a:solidFill>
              </a:endParaRPr>
            </a:p>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i="0" u="none" kern="1200" dirty="0">
                  <a:solidFill>
                    <a:srgbClr val="00338D"/>
                  </a:solidFill>
                </a:rPr>
                <a:t>No. 82, </a:t>
              </a:r>
              <a:r>
                <a:rPr lang="en-US" sz="1800" i="1" u="none" kern="1200" dirty="0">
                  <a:solidFill>
                    <a:srgbClr val="00338D"/>
                  </a:solidFill>
                </a:rPr>
                <a:t>Pension Issues – an amendment of GASB Statements No. 67, No. 68, and No. 73</a:t>
              </a:r>
              <a:endParaRPr lang="en-US" sz="1800" i="0" u="none" kern="1200" dirty="0">
                <a:solidFill>
                  <a:srgbClr val="00338D"/>
                </a:solidFill>
              </a:endParaRPr>
            </a:p>
          </p:txBody>
        </p:sp>
        <p:sp>
          <p:nvSpPr>
            <p:cNvPr id="5" name="Freeform 4"/>
            <p:cNvSpPr/>
            <p:nvPr/>
          </p:nvSpPr>
          <p:spPr>
            <a:xfrm>
              <a:off x="778827" y="1177896"/>
              <a:ext cx="5658485" cy="560880"/>
            </a:xfrm>
            <a:custGeom>
              <a:avLst/>
              <a:gdLst>
                <a:gd name="connsiteX0" fmla="*/ 0 w 5658485"/>
                <a:gd name="connsiteY0" fmla="*/ 93482 h 560880"/>
                <a:gd name="connsiteX1" fmla="*/ 93482 w 5658485"/>
                <a:gd name="connsiteY1" fmla="*/ 0 h 560880"/>
                <a:gd name="connsiteX2" fmla="*/ 5565003 w 5658485"/>
                <a:gd name="connsiteY2" fmla="*/ 0 h 560880"/>
                <a:gd name="connsiteX3" fmla="*/ 5658485 w 5658485"/>
                <a:gd name="connsiteY3" fmla="*/ 93482 h 560880"/>
                <a:gd name="connsiteX4" fmla="*/ 5658485 w 5658485"/>
                <a:gd name="connsiteY4" fmla="*/ 467398 h 560880"/>
                <a:gd name="connsiteX5" fmla="*/ 5565003 w 5658485"/>
                <a:gd name="connsiteY5" fmla="*/ 560880 h 560880"/>
                <a:gd name="connsiteX6" fmla="*/ 93482 w 5658485"/>
                <a:gd name="connsiteY6" fmla="*/ 560880 h 560880"/>
                <a:gd name="connsiteX7" fmla="*/ 0 w 5658485"/>
                <a:gd name="connsiteY7" fmla="*/ 467398 h 560880"/>
                <a:gd name="connsiteX8" fmla="*/ 0 w 5658485"/>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8485" h="560880">
                  <a:moveTo>
                    <a:pt x="0" y="93482"/>
                  </a:moveTo>
                  <a:cubicBezTo>
                    <a:pt x="0" y="41853"/>
                    <a:pt x="41853" y="0"/>
                    <a:pt x="93482" y="0"/>
                  </a:cubicBezTo>
                  <a:lnTo>
                    <a:pt x="5565003" y="0"/>
                  </a:lnTo>
                  <a:cubicBezTo>
                    <a:pt x="5616632" y="0"/>
                    <a:pt x="5658485" y="41853"/>
                    <a:pt x="5658485" y="93482"/>
                  </a:cubicBezTo>
                  <a:lnTo>
                    <a:pt x="5658485" y="467398"/>
                  </a:lnTo>
                  <a:cubicBezTo>
                    <a:pt x="5658485" y="519027"/>
                    <a:pt x="5616632" y="560880"/>
                    <a:pt x="5565003" y="560880"/>
                  </a:cubicBezTo>
                  <a:lnTo>
                    <a:pt x="93482" y="560880"/>
                  </a:lnTo>
                  <a:cubicBezTo>
                    <a:pt x="41853" y="560880"/>
                    <a:pt x="0" y="519027"/>
                    <a:pt x="0" y="467398"/>
                  </a:cubicBezTo>
                  <a:lnTo>
                    <a:pt x="0" y="93482"/>
                  </a:lnTo>
                  <a:close/>
                </a:path>
              </a:pathLst>
            </a:custGeom>
            <a:solidFill>
              <a:srgbClr val="00338D"/>
            </a:solidFill>
            <a:ln>
              <a:noFill/>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241257" tIns="27380" rIns="241257" bIns="27380" numCol="1" spcCol="1270" anchor="ctr" anchorCtr="0">
              <a:noAutofit/>
            </a:bodyPr>
            <a:lstStyle/>
            <a:p>
              <a:pPr lvl="0" algn="l" defTabSz="889000">
                <a:lnSpc>
                  <a:spcPct val="90000"/>
                </a:lnSpc>
                <a:spcBef>
                  <a:spcPct val="0"/>
                </a:spcBef>
                <a:spcAft>
                  <a:spcPct val="35000"/>
                </a:spcAft>
              </a:pPr>
              <a:r>
                <a:rPr lang="en-US" sz="2000" kern="1200" dirty="0"/>
                <a:t>June 30, 2017</a:t>
              </a:r>
            </a:p>
          </p:txBody>
        </p:sp>
        <p:sp>
          <p:nvSpPr>
            <p:cNvPr id="6" name="Freeform 5"/>
            <p:cNvSpPr/>
            <p:nvPr/>
          </p:nvSpPr>
          <p:spPr>
            <a:xfrm>
              <a:off x="374650" y="3876276"/>
              <a:ext cx="8083550" cy="763087"/>
            </a:xfrm>
            <a:custGeom>
              <a:avLst/>
              <a:gdLst>
                <a:gd name="connsiteX0" fmla="*/ 0 w 8083550"/>
                <a:gd name="connsiteY0" fmla="*/ 0 h 763087"/>
                <a:gd name="connsiteX1" fmla="*/ 8083550 w 8083550"/>
                <a:gd name="connsiteY1" fmla="*/ 0 h 763087"/>
                <a:gd name="connsiteX2" fmla="*/ 8083550 w 8083550"/>
                <a:gd name="connsiteY2" fmla="*/ 763087 h 763087"/>
                <a:gd name="connsiteX3" fmla="*/ 0 w 8083550"/>
                <a:gd name="connsiteY3" fmla="*/ 763087 h 763087"/>
                <a:gd name="connsiteX4" fmla="*/ 0 w 8083550"/>
                <a:gd name="connsiteY4" fmla="*/ 0 h 763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550" h="763087">
                  <a:moveTo>
                    <a:pt x="0" y="0"/>
                  </a:moveTo>
                  <a:lnTo>
                    <a:pt x="8083550" y="0"/>
                  </a:lnTo>
                  <a:lnTo>
                    <a:pt x="8083550" y="763087"/>
                  </a:lnTo>
                  <a:lnTo>
                    <a:pt x="0" y="763087"/>
                  </a:lnTo>
                  <a:lnTo>
                    <a:pt x="0" y="0"/>
                  </a:lnTo>
                  <a:close/>
                </a:path>
              </a:pathLst>
            </a:custGeom>
            <a:noFill/>
            <a:ln>
              <a:solidFill>
                <a:srgbClr val="005EB8"/>
              </a:solidFill>
            </a:ln>
          </p:spPr>
          <p:style>
            <a:lnRef idx="2">
              <a:schemeClr val="accent1">
                <a:shade val="80000"/>
                <a:hueOff val="385758"/>
                <a:satOff val="-39669"/>
                <a:lumOff val="2028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7373" tIns="395732" rIns="627373" bIns="128016" numCol="1" spcCol="1270" anchor="t" anchorCtr="0">
              <a:noAutofit/>
            </a:bodyPr>
            <a:lstStyle/>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dirty="0">
                  <a:solidFill>
                    <a:srgbClr val="00338D"/>
                  </a:solidFill>
                </a:rPr>
                <a:t>No. 81, </a:t>
              </a:r>
              <a:r>
                <a:rPr lang="en-US" i="1" dirty="0">
                  <a:solidFill>
                    <a:srgbClr val="00338D"/>
                  </a:solidFill>
                </a:rPr>
                <a:t>Irrevocable Split-Interest </a:t>
              </a:r>
              <a:r>
                <a:rPr lang="en-US" sz="1800" i="1" kern="1200" dirty="0">
                  <a:solidFill>
                    <a:srgbClr val="00338D"/>
                  </a:solidFill>
                </a:rPr>
                <a:t>Agreements</a:t>
              </a:r>
            </a:p>
          </p:txBody>
        </p:sp>
        <p:sp>
          <p:nvSpPr>
            <p:cNvPr id="8" name="Freeform 7"/>
            <p:cNvSpPr/>
            <p:nvPr/>
          </p:nvSpPr>
          <p:spPr>
            <a:xfrm>
              <a:off x="778827" y="3595836"/>
              <a:ext cx="5658485" cy="560880"/>
            </a:xfrm>
            <a:custGeom>
              <a:avLst/>
              <a:gdLst>
                <a:gd name="connsiteX0" fmla="*/ 0 w 5658485"/>
                <a:gd name="connsiteY0" fmla="*/ 93482 h 560880"/>
                <a:gd name="connsiteX1" fmla="*/ 93482 w 5658485"/>
                <a:gd name="connsiteY1" fmla="*/ 0 h 560880"/>
                <a:gd name="connsiteX2" fmla="*/ 5565003 w 5658485"/>
                <a:gd name="connsiteY2" fmla="*/ 0 h 560880"/>
                <a:gd name="connsiteX3" fmla="*/ 5658485 w 5658485"/>
                <a:gd name="connsiteY3" fmla="*/ 93482 h 560880"/>
                <a:gd name="connsiteX4" fmla="*/ 5658485 w 5658485"/>
                <a:gd name="connsiteY4" fmla="*/ 467398 h 560880"/>
                <a:gd name="connsiteX5" fmla="*/ 5565003 w 5658485"/>
                <a:gd name="connsiteY5" fmla="*/ 560880 h 560880"/>
                <a:gd name="connsiteX6" fmla="*/ 93482 w 5658485"/>
                <a:gd name="connsiteY6" fmla="*/ 560880 h 560880"/>
                <a:gd name="connsiteX7" fmla="*/ 0 w 5658485"/>
                <a:gd name="connsiteY7" fmla="*/ 467398 h 560880"/>
                <a:gd name="connsiteX8" fmla="*/ 0 w 5658485"/>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8485" h="560880">
                  <a:moveTo>
                    <a:pt x="0" y="93482"/>
                  </a:moveTo>
                  <a:cubicBezTo>
                    <a:pt x="0" y="41853"/>
                    <a:pt x="41853" y="0"/>
                    <a:pt x="93482" y="0"/>
                  </a:cubicBezTo>
                  <a:lnTo>
                    <a:pt x="5565003" y="0"/>
                  </a:lnTo>
                  <a:cubicBezTo>
                    <a:pt x="5616632" y="0"/>
                    <a:pt x="5658485" y="41853"/>
                    <a:pt x="5658485" y="93482"/>
                  </a:cubicBezTo>
                  <a:lnTo>
                    <a:pt x="5658485" y="467398"/>
                  </a:lnTo>
                  <a:cubicBezTo>
                    <a:pt x="5658485" y="519027"/>
                    <a:pt x="5616632" y="560880"/>
                    <a:pt x="5565003" y="560880"/>
                  </a:cubicBezTo>
                  <a:lnTo>
                    <a:pt x="93482" y="560880"/>
                  </a:lnTo>
                  <a:cubicBezTo>
                    <a:pt x="41853" y="560880"/>
                    <a:pt x="0" y="519027"/>
                    <a:pt x="0" y="467398"/>
                  </a:cubicBezTo>
                  <a:lnTo>
                    <a:pt x="0" y="93482"/>
                  </a:lnTo>
                  <a:close/>
                </a:path>
              </a:pathLst>
            </a:custGeom>
            <a:solidFill>
              <a:srgbClr val="005EB8"/>
            </a:solidFill>
            <a:ln>
              <a:noFill/>
            </a:ln>
          </p:spPr>
          <p:style>
            <a:lnRef idx="2">
              <a:schemeClr val="lt1">
                <a:hueOff val="0"/>
                <a:satOff val="0"/>
                <a:lumOff val="0"/>
                <a:alphaOff val="0"/>
              </a:schemeClr>
            </a:lnRef>
            <a:fillRef idx="1">
              <a:schemeClr val="accent1">
                <a:shade val="80000"/>
                <a:hueOff val="385758"/>
                <a:satOff val="-39669"/>
                <a:lumOff val="20280"/>
                <a:alphaOff val="0"/>
              </a:schemeClr>
            </a:fillRef>
            <a:effectRef idx="0">
              <a:schemeClr val="accent1">
                <a:shade val="80000"/>
                <a:hueOff val="385758"/>
                <a:satOff val="-39669"/>
                <a:lumOff val="20280"/>
                <a:alphaOff val="0"/>
              </a:schemeClr>
            </a:effectRef>
            <a:fontRef idx="minor">
              <a:schemeClr val="lt1"/>
            </a:fontRef>
          </p:style>
          <p:txBody>
            <a:bodyPr spcFirstLastPara="0" vert="horz" wrap="square" lIns="241257" tIns="27380" rIns="241257" bIns="27380" numCol="1" spcCol="1270" anchor="ctr" anchorCtr="0">
              <a:noAutofit/>
            </a:bodyPr>
            <a:lstStyle/>
            <a:p>
              <a:pPr lvl="0" algn="l" defTabSz="889000">
                <a:lnSpc>
                  <a:spcPct val="90000"/>
                </a:lnSpc>
                <a:spcBef>
                  <a:spcPct val="0"/>
                </a:spcBef>
                <a:spcAft>
                  <a:spcPct val="35000"/>
                </a:spcAft>
              </a:pPr>
              <a:r>
                <a:rPr lang="en-US" sz="2000" kern="1200" dirty="0"/>
                <a:t>December 31, 2017</a:t>
              </a:r>
            </a:p>
          </p:txBody>
        </p:sp>
        <p:sp>
          <p:nvSpPr>
            <p:cNvPr id="9" name="Freeform 8"/>
            <p:cNvSpPr/>
            <p:nvPr/>
          </p:nvSpPr>
          <p:spPr>
            <a:xfrm>
              <a:off x="374650" y="5022404"/>
              <a:ext cx="8083550" cy="1017450"/>
            </a:xfrm>
            <a:custGeom>
              <a:avLst/>
              <a:gdLst>
                <a:gd name="connsiteX0" fmla="*/ 0 w 8083550"/>
                <a:gd name="connsiteY0" fmla="*/ 0 h 1017450"/>
                <a:gd name="connsiteX1" fmla="*/ 8083550 w 8083550"/>
                <a:gd name="connsiteY1" fmla="*/ 0 h 1017450"/>
                <a:gd name="connsiteX2" fmla="*/ 8083550 w 8083550"/>
                <a:gd name="connsiteY2" fmla="*/ 1017450 h 1017450"/>
                <a:gd name="connsiteX3" fmla="*/ 0 w 8083550"/>
                <a:gd name="connsiteY3" fmla="*/ 1017450 h 1017450"/>
                <a:gd name="connsiteX4" fmla="*/ 0 w 8083550"/>
                <a:gd name="connsiteY4" fmla="*/ 0 h 1017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3550" h="1017450">
                  <a:moveTo>
                    <a:pt x="0" y="0"/>
                  </a:moveTo>
                  <a:lnTo>
                    <a:pt x="8083550" y="0"/>
                  </a:lnTo>
                  <a:lnTo>
                    <a:pt x="8083550" y="1017450"/>
                  </a:lnTo>
                  <a:lnTo>
                    <a:pt x="0" y="1017450"/>
                  </a:lnTo>
                  <a:lnTo>
                    <a:pt x="0" y="0"/>
                  </a:lnTo>
                  <a:close/>
                </a:path>
              </a:pathLst>
            </a:custGeom>
            <a:noFill/>
            <a:ln>
              <a:solidFill>
                <a:srgbClr val="0091DA"/>
              </a:solidFill>
            </a:ln>
          </p:spPr>
          <p:style>
            <a:lnRef idx="2">
              <a:schemeClr val="accent1">
                <a:shade val="80000"/>
                <a:hueOff val="771516"/>
                <a:satOff val="-79338"/>
                <a:lumOff val="405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27373" tIns="395732" rIns="627373" bIns="128016" numCol="1" spcCol="1270" anchor="t" anchorCtr="0">
              <a:noAutofit/>
            </a:bodyPr>
            <a:lstStyle/>
            <a:p>
              <a:pPr marL="285750" lvl="1" indent="-285750" algn="l" defTabSz="800100">
                <a:lnSpc>
                  <a:spcPct val="90000"/>
                </a:lnSpc>
                <a:spcBef>
                  <a:spcPct val="0"/>
                </a:spcBef>
                <a:spcAft>
                  <a:spcPct val="15000"/>
                </a:spcAft>
                <a:buClr>
                  <a:srgbClr val="00338D"/>
                </a:buClr>
                <a:buFont typeface="Wingdings" panose="05000000000000000000" pitchFamily="2" charset="2"/>
                <a:buChar char="§"/>
              </a:pPr>
              <a:r>
                <a:rPr lang="en-US" sz="1800" kern="1200" dirty="0">
                  <a:solidFill>
                    <a:srgbClr val="00338D"/>
                  </a:solidFill>
                </a:rPr>
                <a:t>No. 75, </a:t>
              </a:r>
              <a:r>
                <a:rPr lang="en-US" sz="1800" i="1" kern="1200" dirty="0">
                  <a:solidFill>
                    <a:srgbClr val="00338D"/>
                  </a:solidFill>
                </a:rPr>
                <a:t>Accounting and Financial Reporting for Postemployment Benefits Other Than Pensions</a:t>
              </a:r>
              <a:endParaRPr lang="en-US" sz="1800" kern="1200" dirty="0">
                <a:solidFill>
                  <a:srgbClr val="00338D"/>
                </a:solidFill>
              </a:endParaRPr>
            </a:p>
          </p:txBody>
        </p:sp>
        <p:sp>
          <p:nvSpPr>
            <p:cNvPr id="10" name="Freeform 9"/>
            <p:cNvSpPr/>
            <p:nvPr/>
          </p:nvSpPr>
          <p:spPr>
            <a:xfrm>
              <a:off x="778827" y="4741964"/>
              <a:ext cx="5658485" cy="560880"/>
            </a:xfrm>
            <a:custGeom>
              <a:avLst/>
              <a:gdLst>
                <a:gd name="connsiteX0" fmla="*/ 0 w 5658485"/>
                <a:gd name="connsiteY0" fmla="*/ 93482 h 560880"/>
                <a:gd name="connsiteX1" fmla="*/ 93482 w 5658485"/>
                <a:gd name="connsiteY1" fmla="*/ 0 h 560880"/>
                <a:gd name="connsiteX2" fmla="*/ 5565003 w 5658485"/>
                <a:gd name="connsiteY2" fmla="*/ 0 h 560880"/>
                <a:gd name="connsiteX3" fmla="*/ 5658485 w 5658485"/>
                <a:gd name="connsiteY3" fmla="*/ 93482 h 560880"/>
                <a:gd name="connsiteX4" fmla="*/ 5658485 w 5658485"/>
                <a:gd name="connsiteY4" fmla="*/ 467398 h 560880"/>
                <a:gd name="connsiteX5" fmla="*/ 5565003 w 5658485"/>
                <a:gd name="connsiteY5" fmla="*/ 560880 h 560880"/>
                <a:gd name="connsiteX6" fmla="*/ 93482 w 5658485"/>
                <a:gd name="connsiteY6" fmla="*/ 560880 h 560880"/>
                <a:gd name="connsiteX7" fmla="*/ 0 w 5658485"/>
                <a:gd name="connsiteY7" fmla="*/ 467398 h 560880"/>
                <a:gd name="connsiteX8" fmla="*/ 0 w 5658485"/>
                <a:gd name="connsiteY8" fmla="*/ 93482 h 5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8485" h="560880">
                  <a:moveTo>
                    <a:pt x="0" y="93482"/>
                  </a:moveTo>
                  <a:cubicBezTo>
                    <a:pt x="0" y="41853"/>
                    <a:pt x="41853" y="0"/>
                    <a:pt x="93482" y="0"/>
                  </a:cubicBezTo>
                  <a:lnTo>
                    <a:pt x="5565003" y="0"/>
                  </a:lnTo>
                  <a:cubicBezTo>
                    <a:pt x="5616632" y="0"/>
                    <a:pt x="5658485" y="41853"/>
                    <a:pt x="5658485" y="93482"/>
                  </a:cubicBezTo>
                  <a:lnTo>
                    <a:pt x="5658485" y="467398"/>
                  </a:lnTo>
                  <a:cubicBezTo>
                    <a:pt x="5658485" y="519027"/>
                    <a:pt x="5616632" y="560880"/>
                    <a:pt x="5565003" y="560880"/>
                  </a:cubicBezTo>
                  <a:lnTo>
                    <a:pt x="93482" y="560880"/>
                  </a:lnTo>
                  <a:cubicBezTo>
                    <a:pt x="41853" y="560880"/>
                    <a:pt x="0" y="519027"/>
                    <a:pt x="0" y="467398"/>
                  </a:cubicBezTo>
                  <a:lnTo>
                    <a:pt x="0" y="93482"/>
                  </a:lnTo>
                  <a:close/>
                </a:path>
              </a:pathLst>
            </a:custGeom>
            <a:solidFill>
              <a:srgbClr val="0091DA"/>
            </a:solidFill>
            <a:ln>
              <a:noFill/>
            </a:ln>
          </p:spPr>
          <p:style>
            <a:lnRef idx="2">
              <a:schemeClr val="lt1">
                <a:hueOff val="0"/>
                <a:satOff val="0"/>
                <a:lumOff val="0"/>
                <a:alphaOff val="0"/>
              </a:schemeClr>
            </a:lnRef>
            <a:fillRef idx="1">
              <a:schemeClr val="accent1">
                <a:shade val="80000"/>
                <a:hueOff val="771516"/>
                <a:satOff val="-79338"/>
                <a:lumOff val="40561"/>
                <a:alphaOff val="0"/>
              </a:schemeClr>
            </a:fillRef>
            <a:effectRef idx="0">
              <a:schemeClr val="accent1">
                <a:shade val="80000"/>
                <a:hueOff val="771516"/>
                <a:satOff val="-79338"/>
                <a:lumOff val="40561"/>
                <a:alphaOff val="0"/>
              </a:schemeClr>
            </a:effectRef>
            <a:fontRef idx="minor">
              <a:schemeClr val="lt1"/>
            </a:fontRef>
          </p:style>
          <p:txBody>
            <a:bodyPr spcFirstLastPara="0" vert="horz" wrap="square" lIns="241257" tIns="27380" rIns="241257" bIns="27380" numCol="1" spcCol="1270" anchor="ctr" anchorCtr="0">
              <a:noAutofit/>
            </a:bodyPr>
            <a:lstStyle/>
            <a:p>
              <a:pPr lvl="0" algn="l" defTabSz="889000">
                <a:lnSpc>
                  <a:spcPct val="90000"/>
                </a:lnSpc>
                <a:spcBef>
                  <a:spcPct val="0"/>
                </a:spcBef>
                <a:spcAft>
                  <a:spcPct val="35000"/>
                </a:spcAft>
              </a:pPr>
              <a:r>
                <a:rPr lang="en-US" sz="2000" kern="1200" dirty="0"/>
                <a:t>June 30, 2018</a:t>
              </a:r>
            </a:p>
          </p:txBody>
        </p:sp>
      </p:grpSp>
    </p:spTree>
    <p:extLst>
      <p:ext uri="{BB962C8B-B14F-4D97-AF65-F5344CB8AC3E}">
        <p14:creationId xmlns:p14="http://schemas.microsoft.com/office/powerpoint/2010/main" val="17745493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Fiduciary activities project</a:t>
            </a:r>
          </a:p>
        </p:txBody>
      </p:sp>
      <p:sp>
        <p:nvSpPr>
          <p:cNvPr id="3" name="Content Placeholder 2"/>
          <p:cNvSpPr>
            <a:spLocks noGrp="1"/>
          </p:cNvSpPr>
          <p:nvPr>
            <p:ph type="body" sz="quarter" idx="10"/>
          </p:nvPr>
        </p:nvSpPr>
        <p:spPr>
          <a:xfrm>
            <a:off x="457200" y="1209602"/>
            <a:ext cx="8229600" cy="4594225"/>
          </a:xfrm>
          <a:prstGeom prst="rect">
            <a:avLst/>
          </a:prstGeom>
        </p:spPr>
        <p:txBody>
          <a:bodyPr>
            <a:normAutofit/>
          </a:bodyPr>
          <a:lstStyle/>
          <a:p>
            <a:r>
              <a:rPr lang="en-US" sz="2000" dirty="0"/>
              <a:t>Fiduciary fund types</a:t>
            </a:r>
          </a:p>
          <a:p>
            <a:pPr lvl="1"/>
            <a:r>
              <a:rPr lang="en-US" sz="1800" dirty="0"/>
              <a:t>Trust or equivalent arrangement</a:t>
            </a:r>
          </a:p>
          <a:p>
            <a:pPr lvl="2"/>
            <a:r>
              <a:rPr lang="en-US" sz="1650" dirty="0"/>
              <a:t>Pension trust funds</a:t>
            </a:r>
          </a:p>
          <a:p>
            <a:pPr lvl="2"/>
            <a:r>
              <a:rPr lang="en-US" sz="1650" dirty="0"/>
              <a:t>Investment trust funds</a:t>
            </a:r>
          </a:p>
          <a:p>
            <a:pPr lvl="2"/>
            <a:r>
              <a:rPr lang="en-US" sz="1650" dirty="0"/>
              <a:t>Private-purpose trust funds</a:t>
            </a:r>
          </a:p>
          <a:p>
            <a:pPr lvl="1"/>
            <a:r>
              <a:rPr lang="en-US" sz="1800" dirty="0"/>
              <a:t>No trust or equivalent arrangement</a:t>
            </a:r>
          </a:p>
          <a:p>
            <a:pPr lvl="2"/>
            <a:r>
              <a:rPr lang="en-US" sz="1650" dirty="0"/>
              <a:t>Custodial funds</a:t>
            </a:r>
          </a:p>
          <a:p>
            <a:r>
              <a:rPr lang="en-US" sz="1950" dirty="0"/>
              <a:t>Stand-alone BTA financial statements</a:t>
            </a:r>
          </a:p>
          <a:p>
            <a:pPr lvl="1"/>
            <a:r>
              <a:rPr lang="en-US" sz="1800" dirty="0"/>
              <a:t>Include fiduciary fund financial statements</a:t>
            </a:r>
          </a:p>
          <a:p>
            <a:pPr lvl="2"/>
            <a:r>
              <a:rPr lang="en-US" sz="1650" dirty="0"/>
              <a:t>Exception:  Resources expected to be held 3 months or less reported on statement of net position </a:t>
            </a:r>
          </a:p>
        </p:txBody>
      </p:sp>
    </p:spTree>
    <p:extLst>
      <p:ext uri="{BB962C8B-B14F-4D97-AF65-F5344CB8AC3E}">
        <p14:creationId xmlns:p14="http://schemas.microsoft.com/office/powerpoint/2010/main" val="180406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Lease exposure draft</a:t>
            </a:r>
          </a:p>
        </p:txBody>
      </p:sp>
      <p:sp>
        <p:nvSpPr>
          <p:cNvPr id="3" name="Content Placeholder 2"/>
          <p:cNvSpPr>
            <a:spLocks noGrp="1"/>
          </p:cNvSpPr>
          <p:nvPr>
            <p:ph type="body" sz="quarter" idx="10"/>
          </p:nvPr>
        </p:nvSpPr>
        <p:spPr>
          <a:xfrm>
            <a:off x="457200" y="1209602"/>
            <a:ext cx="8229600" cy="4594225"/>
          </a:xfrm>
          <a:prstGeom prst="rect">
            <a:avLst/>
          </a:prstGeom>
        </p:spPr>
        <p:txBody>
          <a:bodyPr>
            <a:normAutofit/>
          </a:bodyPr>
          <a:lstStyle/>
          <a:p>
            <a:r>
              <a:rPr lang="en-US" sz="2000" dirty="0"/>
              <a:t>Proposed revisions to existing standards on lease accounting and financial reporting (primarily GASB 62)</a:t>
            </a:r>
          </a:p>
          <a:p>
            <a:r>
              <a:rPr lang="en-US" sz="2000" dirty="0"/>
              <a:t>Applied to any contract that meets the definition of a lease</a:t>
            </a:r>
          </a:p>
          <a:p>
            <a:pPr lvl="1"/>
            <a:r>
              <a:rPr lang="en-US" sz="1800" dirty="0"/>
              <a:t>“A lease is a contract that conveys the right to use a nonfinancial asset (the underlying asset) for a period of time in an exchange or exchange-like transaction”</a:t>
            </a:r>
          </a:p>
          <a:p>
            <a:r>
              <a:rPr lang="en-US" sz="2000" dirty="0"/>
              <a:t>Single model</a:t>
            </a:r>
          </a:p>
          <a:p>
            <a:pPr lvl="1"/>
            <a:r>
              <a:rPr lang="en-US" sz="1800" dirty="0"/>
              <a:t>Leases are financings of right to use an underlying asset</a:t>
            </a:r>
          </a:p>
          <a:p>
            <a:pPr lvl="1"/>
            <a:r>
              <a:rPr lang="en-US" sz="1800" dirty="0"/>
              <a:t>Limited exceptions, such as short-term leases</a:t>
            </a:r>
          </a:p>
          <a:p>
            <a:pPr marL="346075" lvl="1" indent="0">
              <a:buNone/>
            </a:pPr>
            <a:endParaRPr lang="en-US" sz="1800" dirty="0"/>
          </a:p>
        </p:txBody>
      </p:sp>
    </p:spTree>
    <p:extLst>
      <p:ext uri="{BB962C8B-B14F-4D97-AF65-F5344CB8AC3E}">
        <p14:creationId xmlns:p14="http://schemas.microsoft.com/office/powerpoint/2010/main" val="406995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Initial reporting</a:t>
            </a:r>
          </a:p>
        </p:txBody>
      </p:sp>
      <p:graphicFrame>
        <p:nvGraphicFramePr>
          <p:cNvPr id="4" name="Table 3"/>
          <p:cNvGraphicFramePr>
            <a:graphicFrameLocks noGrp="1"/>
          </p:cNvGraphicFramePr>
          <p:nvPr>
            <p:extLst/>
          </p:nvPr>
        </p:nvGraphicFramePr>
        <p:xfrm>
          <a:off x="457200" y="1094105"/>
          <a:ext cx="8229600" cy="5120497"/>
        </p:xfrm>
        <a:graphic>
          <a:graphicData uri="http://schemas.openxmlformats.org/drawingml/2006/table">
            <a:tbl>
              <a:tblPr firstRow="1" firstCol="1" bandRow="1">
                <a:tableStyleId>{21E4AEA4-8DFA-4A89-87EB-49C32662AFE0}</a:tableStyleId>
              </a:tblPr>
              <a:tblGrid>
                <a:gridCol w="1155469">
                  <a:extLst>
                    <a:ext uri="{9D8B030D-6E8A-4147-A177-3AD203B41FA5}">
                      <a16:colId xmlns:a16="http://schemas.microsoft.com/office/drawing/2014/main" val="20000"/>
                    </a:ext>
                  </a:extLst>
                </a:gridCol>
                <a:gridCol w="2709949">
                  <a:extLst>
                    <a:ext uri="{9D8B030D-6E8A-4147-A177-3AD203B41FA5}">
                      <a16:colId xmlns:a16="http://schemas.microsoft.com/office/drawing/2014/main" val="20001"/>
                    </a:ext>
                  </a:extLst>
                </a:gridCol>
                <a:gridCol w="2410691">
                  <a:extLst>
                    <a:ext uri="{9D8B030D-6E8A-4147-A177-3AD203B41FA5}">
                      <a16:colId xmlns:a16="http://schemas.microsoft.com/office/drawing/2014/main" val="20002"/>
                    </a:ext>
                  </a:extLst>
                </a:gridCol>
                <a:gridCol w="1953491">
                  <a:extLst>
                    <a:ext uri="{9D8B030D-6E8A-4147-A177-3AD203B41FA5}">
                      <a16:colId xmlns:a16="http://schemas.microsoft.com/office/drawing/2014/main" val="20003"/>
                    </a:ext>
                  </a:extLst>
                </a:gridCol>
              </a:tblGrid>
              <a:tr h="627443">
                <a:tc>
                  <a:txBody>
                    <a:bodyPr/>
                    <a:lstStyle/>
                    <a:p>
                      <a:endParaRPr lang="en-US" sz="1800" dirty="0"/>
                    </a:p>
                  </a:txBody>
                  <a:tcPr/>
                </a:tc>
                <a:tc>
                  <a:txBody>
                    <a:bodyPr/>
                    <a:lstStyle/>
                    <a:p>
                      <a:r>
                        <a:rPr lang="en-US" sz="1800" dirty="0"/>
                        <a:t>Asset</a:t>
                      </a:r>
                    </a:p>
                  </a:txBody>
                  <a:tcPr/>
                </a:tc>
                <a:tc>
                  <a:txBody>
                    <a:bodyPr/>
                    <a:lstStyle/>
                    <a:p>
                      <a:r>
                        <a:rPr lang="en-US" sz="1800" dirty="0"/>
                        <a:t>Liability</a:t>
                      </a:r>
                    </a:p>
                  </a:txBody>
                  <a:tcPr/>
                </a:tc>
                <a:tc>
                  <a:txBody>
                    <a:bodyPr/>
                    <a:lstStyle/>
                    <a:p>
                      <a:r>
                        <a:rPr lang="en-US" sz="1800" dirty="0"/>
                        <a:t>Deferred inflow of resources</a:t>
                      </a:r>
                    </a:p>
                  </a:txBody>
                  <a:tcPr/>
                </a:tc>
                <a:extLst>
                  <a:ext uri="{0D108BD9-81ED-4DB2-BD59-A6C34878D82A}">
                    <a16:rowId xmlns:a16="http://schemas.microsoft.com/office/drawing/2014/main" val="10000"/>
                  </a:ext>
                </a:extLst>
              </a:tr>
              <a:tr h="2509773">
                <a:tc>
                  <a:txBody>
                    <a:bodyPr/>
                    <a:lstStyle/>
                    <a:p>
                      <a:r>
                        <a:rPr lang="en-US" sz="1800" dirty="0"/>
                        <a:t>Lessee</a:t>
                      </a:r>
                    </a:p>
                  </a:txBody>
                  <a:tcPr/>
                </a:tc>
                <a:tc>
                  <a:txBody>
                    <a:bodyPr/>
                    <a:lstStyle/>
                    <a:p>
                      <a:r>
                        <a:rPr lang="en-US" sz="1800" dirty="0"/>
                        <a:t>Intangible asset (right to use underlying asset)</a:t>
                      </a:r>
                      <a:r>
                        <a:rPr lang="en-US" sz="1800" baseline="0" dirty="0"/>
                        <a:t> – value of lease liability plus prepayments and initial direct costs that are ancillary to place asset in use</a:t>
                      </a:r>
                      <a:endParaRPr lang="en-US" sz="1800" dirty="0"/>
                    </a:p>
                  </a:txBody>
                  <a:tcPr/>
                </a:tc>
                <a:tc>
                  <a:txBody>
                    <a:bodyPr/>
                    <a:lstStyle/>
                    <a:p>
                      <a:r>
                        <a:rPr lang="en-US" sz="1800" dirty="0"/>
                        <a:t>Present value of future lease payments (incl. fixed payments, variable payments based on index or rate, reasonably certain residual</a:t>
                      </a:r>
                      <a:r>
                        <a:rPr lang="en-US" sz="1800" baseline="0" dirty="0"/>
                        <a:t> guarantees, etc.)</a:t>
                      </a:r>
                      <a:endParaRPr lang="en-US" sz="1800" dirty="0"/>
                    </a:p>
                  </a:txBody>
                  <a:tcPr/>
                </a:tc>
                <a:tc>
                  <a:txBody>
                    <a:bodyPr/>
                    <a:lstStyle/>
                    <a:p>
                      <a:r>
                        <a:rPr lang="en-US" sz="1800" dirty="0"/>
                        <a:t>N/A</a:t>
                      </a:r>
                    </a:p>
                  </a:txBody>
                  <a:tcPr/>
                </a:tc>
                <a:extLst>
                  <a:ext uri="{0D108BD9-81ED-4DB2-BD59-A6C34878D82A}">
                    <a16:rowId xmlns:a16="http://schemas.microsoft.com/office/drawing/2014/main" val="10001"/>
                  </a:ext>
                </a:extLst>
              </a:tr>
              <a:tr h="1920097">
                <a:tc>
                  <a:txBody>
                    <a:bodyPr/>
                    <a:lstStyle/>
                    <a:p>
                      <a:r>
                        <a:rPr lang="en-US" sz="1800" dirty="0"/>
                        <a:t>Lessor</a:t>
                      </a:r>
                    </a:p>
                  </a:txBody>
                  <a:tcPr/>
                </a:tc>
                <a:tc>
                  <a:txBody>
                    <a:bodyPr/>
                    <a:lstStyle/>
                    <a:p>
                      <a:pPr marL="285750" indent="-285750">
                        <a:buFont typeface="Arial" panose="020B0604020202020204" pitchFamily="34" charset="0"/>
                        <a:buChar char="•"/>
                      </a:pPr>
                      <a:r>
                        <a:rPr lang="en-US" sz="1800" dirty="0"/>
                        <a:t>Lease receivable (generally including same items as lessee</a:t>
                      </a:r>
                      <a:r>
                        <a:rPr lang="en-US" sz="1800" baseline="0" dirty="0"/>
                        <a:t> liability)</a:t>
                      </a:r>
                    </a:p>
                    <a:p>
                      <a:pPr marL="285750" indent="-285750">
                        <a:buFont typeface="Arial" panose="020B0604020202020204" pitchFamily="34" charset="0"/>
                        <a:buChar char="•"/>
                      </a:pPr>
                      <a:r>
                        <a:rPr lang="en-US" sz="1800" baseline="0" dirty="0"/>
                        <a:t>Continue to report leased asset</a:t>
                      </a:r>
                      <a:endParaRPr lang="en-US" sz="1800" dirty="0"/>
                    </a:p>
                  </a:txBody>
                  <a:tcPr/>
                </a:tc>
                <a:tc>
                  <a:txBody>
                    <a:bodyPr/>
                    <a:lstStyle/>
                    <a:p>
                      <a:r>
                        <a:rPr lang="en-US" sz="1800" dirty="0"/>
                        <a:t>N/A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Equal to lease receivable plus any cash received up-front that relates</a:t>
                      </a:r>
                      <a:r>
                        <a:rPr lang="en-US" sz="1800" baseline="0" dirty="0"/>
                        <a:t> to a future period</a:t>
                      </a:r>
                      <a:endParaRPr lang="en-US" sz="1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892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Subsequent reporting</a:t>
            </a:r>
          </a:p>
        </p:txBody>
      </p:sp>
      <p:graphicFrame>
        <p:nvGraphicFramePr>
          <p:cNvPr id="4" name="Table 3"/>
          <p:cNvGraphicFramePr>
            <a:graphicFrameLocks noGrp="1"/>
          </p:cNvGraphicFramePr>
          <p:nvPr>
            <p:extLst/>
          </p:nvPr>
        </p:nvGraphicFramePr>
        <p:xfrm>
          <a:off x="457200" y="1094105"/>
          <a:ext cx="8229600" cy="4982499"/>
        </p:xfrm>
        <a:graphic>
          <a:graphicData uri="http://schemas.openxmlformats.org/drawingml/2006/table">
            <a:tbl>
              <a:tblPr firstRow="1" firstCol="1" bandRow="1">
                <a:tableStyleId>{21E4AEA4-8DFA-4A89-87EB-49C32662AFE0}</a:tableStyleId>
              </a:tblPr>
              <a:tblGrid>
                <a:gridCol w="1155469">
                  <a:extLst>
                    <a:ext uri="{9D8B030D-6E8A-4147-A177-3AD203B41FA5}">
                      <a16:colId xmlns:a16="http://schemas.microsoft.com/office/drawing/2014/main" val="20000"/>
                    </a:ext>
                  </a:extLst>
                </a:gridCol>
                <a:gridCol w="3740727">
                  <a:extLst>
                    <a:ext uri="{9D8B030D-6E8A-4147-A177-3AD203B41FA5}">
                      <a16:colId xmlns:a16="http://schemas.microsoft.com/office/drawing/2014/main" val="20001"/>
                    </a:ext>
                  </a:extLst>
                </a:gridCol>
                <a:gridCol w="1413164">
                  <a:extLst>
                    <a:ext uri="{9D8B030D-6E8A-4147-A177-3AD203B41FA5}">
                      <a16:colId xmlns:a16="http://schemas.microsoft.com/office/drawing/2014/main" val="20002"/>
                    </a:ext>
                  </a:extLst>
                </a:gridCol>
                <a:gridCol w="1920240">
                  <a:extLst>
                    <a:ext uri="{9D8B030D-6E8A-4147-A177-3AD203B41FA5}">
                      <a16:colId xmlns:a16="http://schemas.microsoft.com/office/drawing/2014/main" val="20003"/>
                    </a:ext>
                  </a:extLst>
                </a:gridCol>
              </a:tblGrid>
              <a:tr h="627443">
                <a:tc>
                  <a:txBody>
                    <a:bodyPr/>
                    <a:lstStyle/>
                    <a:p>
                      <a:endParaRPr lang="en-US" sz="1800" dirty="0"/>
                    </a:p>
                  </a:txBody>
                  <a:tcPr/>
                </a:tc>
                <a:tc>
                  <a:txBody>
                    <a:bodyPr/>
                    <a:lstStyle/>
                    <a:p>
                      <a:r>
                        <a:rPr lang="en-US" sz="1800" dirty="0"/>
                        <a:t>Asset</a:t>
                      </a:r>
                    </a:p>
                  </a:txBody>
                  <a:tcPr/>
                </a:tc>
                <a:tc>
                  <a:txBody>
                    <a:bodyPr/>
                    <a:lstStyle/>
                    <a:p>
                      <a:r>
                        <a:rPr lang="en-US" sz="1800" dirty="0"/>
                        <a:t>Liability</a:t>
                      </a:r>
                    </a:p>
                  </a:txBody>
                  <a:tcPr/>
                </a:tc>
                <a:tc>
                  <a:txBody>
                    <a:bodyPr/>
                    <a:lstStyle/>
                    <a:p>
                      <a:r>
                        <a:rPr lang="en-US" sz="1800" dirty="0"/>
                        <a:t>Deferred inflow of resources</a:t>
                      </a:r>
                    </a:p>
                  </a:txBody>
                  <a:tcPr/>
                </a:tc>
                <a:extLst>
                  <a:ext uri="{0D108BD9-81ED-4DB2-BD59-A6C34878D82A}">
                    <a16:rowId xmlns:a16="http://schemas.microsoft.com/office/drawing/2014/main" val="10000"/>
                  </a:ext>
                </a:extLst>
              </a:tr>
              <a:tr h="2056419">
                <a:tc>
                  <a:txBody>
                    <a:bodyPr/>
                    <a:lstStyle/>
                    <a:p>
                      <a:r>
                        <a:rPr lang="en-US" sz="1800" dirty="0"/>
                        <a:t>Lessee</a:t>
                      </a:r>
                    </a:p>
                  </a:txBody>
                  <a:tcPr/>
                </a:tc>
                <a:tc>
                  <a:txBody>
                    <a:bodyPr/>
                    <a:lstStyle/>
                    <a:p>
                      <a:r>
                        <a:rPr lang="en-US" sz="1800" dirty="0"/>
                        <a:t>Amortize the intangible asset over shorter of useful life or lease term</a:t>
                      </a:r>
                    </a:p>
                  </a:txBody>
                  <a:tcPr/>
                </a:tc>
                <a:tc>
                  <a:txBody>
                    <a:bodyPr/>
                    <a:lstStyle/>
                    <a:p>
                      <a:r>
                        <a:rPr lang="en-US" sz="1800" dirty="0"/>
                        <a:t>Reduce by lease payments (excluding</a:t>
                      </a:r>
                      <a:r>
                        <a:rPr lang="en-US" sz="1800" baseline="0" dirty="0"/>
                        <a:t> amount for interest expense)</a:t>
                      </a:r>
                      <a:endParaRPr lang="en-US" sz="1800" dirty="0"/>
                    </a:p>
                  </a:txBody>
                  <a:tcPr/>
                </a:tc>
                <a:tc>
                  <a:txBody>
                    <a:bodyPr/>
                    <a:lstStyle/>
                    <a:p>
                      <a:r>
                        <a:rPr lang="en-US" sz="1800" dirty="0"/>
                        <a:t>N/A</a:t>
                      </a:r>
                    </a:p>
                  </a:txBody>
                  <a:tcPr/>
                </a:tc>
                <a:extLst>
                  <a:ext uri="{0D108BD9-81ED-4DB2-BD59-A6C34878D82A}">
                    <a16:rowId xmlns:a16="http://schemas.microsoft.com/office/drawing/2014/main" val="10001"/>
                  </a:ext>
                </a:extLst>
              </a:tr>
              <a:tr h="1920097">
                <a:tc>
                  <a:txBody>
                    <a:bodyPr/>
                    <a:lstStyle/>
                    <a:p>
                      <a:r>
                        <a:rPr lang="en-US" sz="1800" dirty="0"/>
                        <a:t>Lessor</a:t>
                      </a:r>
                    </a:p>
                  </a:txBody>
                  <a:tcPr/>
                </a:tc>
                <a:tc>
                  <a:txBody>
                    <a:bodyPr/>
                    <a:lstStyle/>
                    <a:p>
                      <a:pPr marL="285750" indent="-285750">
                        <a:buFont typeface="Arial" panose="020B0604020202020204" pitchFamily="34" charset="0"/>
                        <a:buChar char="•"/>
                      </a:pPr>
                      <a:r>
                        <a:rPr lang="en-US" sz="1800" dirty="0"/>
                        <a:t>Depreciate</a:t>
                      </a:r>
                      <a:r>
                        <a:rPr lang="en-US" sz="1800" baseline="0" dirty="0"/>
                        <a:t> leased asset (unless indefinite life or required to be returned in its original or enhanced condition)</a:t>
                      </a:r>
                    </a:p>
                    <a:p>
                      <a:pPr marL="285750" indent="-285750">
                        <a:buFont typeface="Arial" panose="020B0604020202020204" pitchFamily="34" charset="0"/>
                        <a:buChar char="•"/>
                      </a:pPr>
                      <a:r>
                        <a:rPr lang="en-US" sz="1800" baseline="0" dirty="0"/>
                        <a:t>Reduce receivable by lease payments (less payment needed to cover accrued interest)</a:t>
                      </a:r>
                      <a:endParaRPr lang="en-US" sz="1800" dirty="0"/>
                    </a:p>
                  </a:txBody>
                  <a:tcPr/>
                </a:tc>
                <a:tc>
                  <a:txBody>
                    <a:bodyPr/>
                    <a:lstStyle/>
                    <a:p>
                      <a:r>
                        <a:rPr lang="en-US" sz="1800" dirty="0"/>
                        <a:t>N/A</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800" dirty="0"/>
                        <a:t>Recognize revenue over the lease term in a systematic and rational manner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7560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Short-term leases</a:t>
            </a:r>
          </a:p>
        </p:txBody>
      </p:sp>
      <p:sp>
        <p:nvSpPr>
          <p:cNvPr id="4" name="Content Placeholder 3"/>
          <p:cNvSpPr>
            <a:spLocks noGrp="1"/>
          </p:cNvSpPr>
          <p:nvPr>
            <p:ph sz="quarter" idx="10"/>
          </p:nvPr>
        </p:nvSpPr>
        <p:spPr/>
        <p:txBody>
          <a:bodyPr/>
          <a:lstStyle/>
          <a:p>
            <a:r>
              <a:rPr lang="en-US" sz="2000" dirty="0"/>
              <a:t>At beginning of lease, maximum possible term under the contract is 12 months or less</a:t>
            </a:r>
          </a:p>
          <a:p>
            <a:r>
              <a:rPr lang="en-US" sz="2000" dirty="0"/>
              <a:t>Lessee recognizes expenses/expenditures based on the terms of the contract</a:t>
            </a:r>
          </a:p>
          <a:p>
            <a:pPr lvl="1"/>
            <a:r>
              <a:rPr lang="en-US" sz="1850" dirty="0"/>
              <a:t>Do not recognize assets or liabilities associated with the right to use the underlying asset</a:t>
            </a:r>
          </a:p>
          <a:p>
            <a:r>
              <a:rPr lang="en-US" sz="2000" dirty="0"/>
              <a:t>Lessors recognize lease payments as revenue based on payment provisions of contract</a:t>
            </a:r>
          </a:p>
          <a:p>
            <a:pPr lvl="1"/>
            <a:r>
              <a:rPr lang="en-US" sz="1850" dirty="0"/>
              <a:t>Do not recognize receivables or deferred inflows of resources associated with the lease</a:t>
            </a:r>
          </a:p>
        </p:txBody>
      </p:sp>
    </p:spTree>
    <p:extLst>
      <p:ext uri="{BB962C8B-B14F-4D97-AF65-F5344CB8AC3E}">
        <p14:creationId xmlns:p14="http://schemas.microsoft.com/office/powerpoint/2010/main" val="112224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z="5400" dirty="0"/>
              <a:t>GASB current agenda </a:t>
            </a:r>
          </a:p>
        </p:txBody>
      </p:sp>
      <p:sp>
        <p:nvSpPr>
          <p:cNvPr id="72707" name="Content Placeholder 2"/>
          <p:cNvSpPr>
            <a:spLocks noGrp="1"/>
          </p:cNvSpPr>
          <p:nvPr>
            <p:ph type="body" sz="quarter" idx="10"/>
          </p:nvPr>
        </p:nvSpPr>
        <p:spPr/>
        <p:txBody>
          <a:bodyPr/>
          <a:lstStyle/>
          <a:p>
            <a:pPr lvl="3" eaLnBrk="1" hangingPunct="1"/>
            <a:endParaRPr lang="en-US" dirty="0"/>
          </a:p>
          <a:p>
            <a:pPr eaLnBrk="1" hangingPunct="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268853802"/>
              </p:ext>
            </p:extLst>
          </p:nvPr>
        </p:nvGraphicFramePr>
        <p:xfrm>
          <a:off x="457199" y="1313299"/>
          <a:ext cx="8229601" cy="3017041"/>
        </p:xfrm>
        <a:graphic>
          <a:graphicData uri="http://schemas.openxmlformats.org/drawingml/2006/table">
            <a:tbl>
              <a:tblPr firstRow="1" bandRow="1">
                <a:tableStyleId>{F5AB1C69-6EDB-4FF4-983F-18BD219EF322}</a:tableStyleId>
              </a:tblPr>
              <a:tblGrid>
                <a:gridCol w="4253720">
                  <a:extLst>
                    <a:ext uri="{9D8B030D-6E8A-4147-A177-3AD203B41FA5}">
                      <a16:colId xmlns:a16="http://schemas.microsoft.com/office/drawing/2014/main" val="20000"/>
                    </a:ext>
                  </a:extLst>
                </a:gridCol>
                <a:gridCol w="2237232">
                  <a:extLst>
                    <a:ext uri="{9D8B030D-6E8A-4147-A177-3AD203B41FA5}">
                      <a16:colId xmlns:a16="http://schemas.microsoft.com/office/drawing/2014/main" val="20001"/>
                    </a:ext>
                  </a:extLst>
                </a:gridCol>
                <a:gridCol w="1738649">
                  <a:extLst>
                    <a:ext uri="{9D8B030D-6E8A-4147-A177-3AD203B41FA5}">
                      <a16:colId xmlns:a16="http://schemas.microsoft.com/office/drawing/2014/main" val="20002"/>
                    </a:ext>
                  </a:extLst>
                </a:gridCol>
              </a:tblGrid>
              <a:tr h="499173">
                <a:tc>
                  <a:txBody>
                    <a:bodyPr/>
                    <a:lstStyle/>
                    <a:p>
                      <a:r>
                        <a:rPr lang="en-US" sz="1500" dirty="0"/>
                        <a:t>Practice Issues</a:t>
                      </a:r>
                    </a:p>
                  </a:txBody>
                  <a:tcPr marL="68580" marR="68580" marT="34290" marB="34290"/>
                </a:tc>
                <a:tc>
                  <a:txBody>
                    <a:bodyPr/>
                    <a:lstStyle/>
                    <a:p>
                      <a:r>
                        <a:rPr lang="en-US" sz="1500" dirty="0"/>
                        <a:t>Current Stage</a:t>
                      </a:r>
                    </a:p>
                  </a:txBody>
                  <a:tcPr marL="68580" marR="68580" marT="34290" marB="34290"/>
                </a:tc>
                <a:tc>
                  <a:txBody>
                    <a:bodyPr/>
                    <a:lstStyle/>
                    <a:p>
                      <a:r>
                        <a:rPr lang="en-US" sz="1500" dirty="0"/>
                        <a:t>Timing</a:t>
                      </a:r>
                    </a:p>
                  </a:txBody>
                  <a:tcPr marL="68580" marR="68580" marT="34290" marB="34290"/>
                </a:tc>
                <a:extLst>
                  <a:ext uri="{0D108BD9-81ED-4DB2-BD59-A6C34878D82A}">
                    <a16:rowId xmlns:a16="http://schemas.microsoft.com/office/drawing/2014/main" val="10000"/>
                  </a:ext>
                </a:extLst>
              </a:tr>
              <a:tr h="614405">
                <a:tc>
                  <a:txBody>
                    <a:bodyPr/>
                    <a:lstStyle/>
                    <a:p>
                      <a:r>
                        <a:rPr lang="en-US" sz="1500" dirty="0"/>
                        <a:t>Certain Debt Extinguishments Using Existing</a:t>
                      </a:r>
                      <a:r>
                        <a:rPr lang="en-US" sz="1500" baseline="0" dirty="0"/>
                        <a:t> Resources</a:t>
                      </a:r>
                      <a:endParaRPr lang="en-US" sz="1500" dirty="0"/>
                    </a:p>
                  </a:txBody>
                  <a:tcPr marL="68580" marR="68580" marT="34290" marB="34290"/>
                </a:tc>
                <a:tc>
                  <a:txBody>
                    <a:bodyPr/>
                    <a:lstStyle/>
                    <a:p>
                      <a:r>
                        <a:rPr lang="en-US" sz="1500" dirty="0"/>
                        <a:t>Exposure</a:t>
                      </a:r>
                      <a:r>
                        <a:rPr lang="en-US" sz="1500" baseline="0" dirty="0"/>
                        <a:t> Draft </a:t>
                      </a:r>
                      <a:endParaRPr lang="en-US" sz="1500" dirty="0"/>
                    </a:p>
                  </a:txBody>
                  <a:tcPr marL="68580" marR="68580" marT="34290" marB="34290"/>
                </a:tc>
                <a:tc>
                  <a:txBody>
                    <a:bodyPr/>
                    <a:lstStyle/>
                    <a:p>
                      <a:r>
                        <a:rPr lang="en-US" sz="1500" baseline="0" dirty="0"/>
                        <a:t>Comment Period Ends October 28, 2016</a:t>
                      </a:r>
                      <a:endParaRPr lang="en-US" sz="1500" dirty="0"/>
                    </a:p>
                  </a:txBody>
                  <a:tcPr marL="68580" marR="68580" marT="34290" marB="34290"/>
                </a:tc>
                <a:extLst>
                  <a:ext uri="{0D108BD9-81ED-4DB2-BD59-A6C34878D82A}">
                    <a16:rowId xmlns:a16="http://schemas.microsoft.com/office/drawing/2014/main" val="10001"/>
                  </a:ext>
                </a:extLst>
              </a:tr>
              <a:tr h="440872">
                <a:tc>
                  <a:txBody>
                    <a:bodyPr/>
                    <a:lstStyle/>
                    <a:p>
                      <a:r>
                        <a:rPr lang="en-US" sz="1500" dirty="0"/>
                        <a:t>Implementation Guide for OPEB</a:t>
                      </a:r>
                      <a:r>
                        <a:rPr lang="en-US" sz="1500" baseline="0" dirty="0"/>
                        <a:t> Statements</a:t>
                      </a:r>
                      <a:endParaRPr lang="en-US" sz="1500" dirty="0"/>
                    </a:p>
                  </a:txBody>
                  <a:tcPr marL="68580" marR="68580" marT="34290" marB="34290"/>
                </a:tc>
                <a:tc>
                  <a:txBody>
                    <a:bodyPr/>
                    <a:lstStyle/>
                    <a:p>
                      <a:r>
                        <a:rPr lang="en-US" sz="1500" dirty="0"/>
                        <a:t>Initial</a:t>
                      </a:r>
                      <a:r>
                        <a:rPr lang="en-US" sz="1500" baseline="0" dirty="0"/>
                        <a:t> Deliberations</a:t>
                      </a:r>
                      <a:endParaRPr lang="en-US" sz="1500" dirty="0"/>
                    </a:p>
                  </a:txBody>
                  <a:tcPr marL="68580" marR="68580" marT="34290" marB="34290"/>
                </a:tc>
                <a:tc>
                  <a:txBody>
                    <a:bodyPr/>
                    <a:lstStyle/>
                    <a:p>
                      <a:r>
                        <a:rPr lang="en-US" sz="1500" dirty="0"/>
                        <a:t>ED – Oct. 2016</a:t>
                      </a:r>
                    </a:p>
                  </a:txBody>
                  <a:tcPr marL="68580" marR="68580" marT="34290" marB="34290"/>
                </a:tc>
                <a:extLst>
                  <a:ext uri="{0D108BD9-81ED-4DB2-BD59-A6C34878D82A}">
                    <a16:rowId xmlns:a16="http://schemas.microsoft.com/office/drawing/2014/main" val="10002"/>
                  </a:ext>
                </a:extLst>
              </a:tr>
              <a:tr h="440872">
                <a:tc>
                  <a:txBody>
                    <a:bodyPr/>
                    <a:lstStyle/>
                    <a:p>
                      <a:r>
                        <a:rPr lang="en-US" sz="1500" dirty="0"/>
                        <a:t>Implementation Guidance - Update</a:t>
                      </a:r>
                    </a:p>
                  </a:txBody>
                  <a:tcPr marL="68580" marR="68580" marT="34290" marB="34290"/>
                </a:tc>
                <a:tc>
                  <a:txBody>
                    <a:bodyPr/>
                    <a:lstStyle/>
                    <a:p>
                      <a:r>
                        <a:rPr lang="en-US" sz="1500" dirty="0"/>
                        <a:t>Initial Deliberations</a:t>
                      </a:r>
                    </a:p>
                  </a:txBody>
                  <a:tcPr marL="68580" marR="68580" marT="34290" marB="34290"/>
                </a:tc>
                <a:tc>
                  <a:txBody>
                    <a:bodyPr/>
                    <a:lstStyle/>
                    <a:p>
                      <a:r>
                        <a:rPr lang="en-US" sz="1500" dirty="0"/>
                        <a:t>ED – Nov. 2016</a:t>
                      </a:r>
                    </a:p>
                  </a:txBody>
                  <a:tcPr marL="68580" marR="68580" marT="34290" marB="34290"/>
                </a:tc>
                <a:extLst>
                  <a:ext uri="{0D108BD9-81ED-4DB2-BD59-A6C34878D82A}">
                    <a16:rowId xmlns:a16="http://schemas.microsoft.com/office/drawing/2014/main" val="10003"/>
                  </a:ext>
                </a:extLst>
              </a:tr>
              <a:tr h="440872">
                <a:tc>
                  <a:txBody>
                    <a:bodyPr/>
                    <a:lstStyle/>
                    <a:p>
                      <a:r>
                        <a:rPr lang="en-US" sz="1500" dirty="0"/>
                        <a:t>Debt</a:t>
                      </a:r>
                      <a:r>
                        <a:rPr lang="en-US" sz="1500" baseline="0" dirty="0"/>
                        <a:t> Disclosures – Including Direct Borrowing</a:t>
                      </a:r>
                      <a:endParaRPr lang="en-US" sz="1500" dirty="0"/>
                    </a:p>
                  </a:txBody>
                  <a:tcPr marL="68580" marR="68580" marT="34290" marB="34290"/>
                </a:tc>
                <a:tc>
                  <a:txBody>
                    <a:bodyPr/>
                    <a:lstStyle/>
                    <a:p>
                      <a:r>
                        <a:rPr lang="en-US" sz="1500" dirty="0"/>
                        <a:t>Initial Deliberations</a:t>
                      </a:r>
                    </a:p>
                  </a:txBody>
                  <a:tcPr marL="68580" marR="68580" marT="34290" marB="34290"/>
                </a:tc>
                <a:tc>
                  <a:txBody>
                    <a:bodyPr/>
                    <a:lstStyle/>
                    <a:p>
                      <a:r>
                        <a:rPr lang="en-US" sz="1500" dirty="0"/>
                        <a:t>ED – May 2017</a:t>
                      </a:r>
                    </a:p>
                  </a:txBody>
                  <a:tcPr marL="68580" marR="68580" marT="34290" marB="34290"/>
                </a:tc>
                <a:extLst>
                  <a:ext uri="{0D108BD9-81ED-4DB2-BD59-A6C34878D82A}">
                    <a16:rowId xmlns:a16="http://schemas.microsoft.com/office/drawing/2014/main" val="10004"/>
                  </a:ext>
                </a:extLst>
              </a:tr>
              <a:tr h="440872">
                <a:tc>
                  <a:txBody>
                    <a:bodyPr/>
                    <a:lstStyle/>
                    <a:p>
                      <a:r>
                        <a:rPr lang="en-US" sz="1500" dirty="0"/>
                        <a:t>Omnibus</a:t>
                      </a:r>
                    </a:p>
                  </a:txBody>
                  <a:tcPr marL="68580" marR="68580" marT="34290" marB="34290"/>
                </a:tc>
                <a:tc>
                  <a:txBody>
                    <a:bodyPr/>
                    <a:lstStyle/>
                    <a:p>
                      <a:r>
                        <a:rPr lang="en-US" sz="1500" dirty="0"/>
                        <a:t>Initial</a:t>
                      </a:r>
                      <a:r>
                        <a:rPr lang="en-US" sz="1500" baseline="0" dirty="0"/>
                        <a:t> Deliberations</a:t>
                      </a:r>
                      <a:endParaRPr lang="en-US" sz="1500" dirty="0"/>
                    </a:p>
                  </a:txBody>
                  <a:tcPr marL="68580" marR="68580" marT="34290" marB="34290"/>
                </a:tc>
                <a:tc>
                  <a:txBody>
                    <a:bodyPr/>
                    <a:lstStyle/>
                    <a:p>
                      <a:r>
                        <a:rPr lang="en-US" sz="1500" dirty="0"/>
                        <a:t>ED – Sep. 2016</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47666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z="5400" dirty="0"/>
              <a:t>Research agenda projects</a:t>
            </a:r>
          </a:p>
        </p:txBody>
      </p:sp>
      <p:graphicFrame>
        <p:nvGraphicFramePr>
          <p:cNvPr id="5" name="Diagram 4"/>
          <p:cNvGraphicFramePr/>
          <p:nvPr>
            <p:extLst>
              <p:ext uri="{D42A27DB-BD31-4B8C-83A1-F6EECF244321}">
                <p14:modId xmlns:p14="http://schemas.microsoft.com/office/powerpoint/2010/main" val="3823937721"/>
              </p:ext>
            </p:extLst>
          </p:nvPr>
        </p:nvGraphicFramePr>
        <p:xfrm>
          <a:off x="457200" y="1280628"/>
          <a:ext cx="8229600" cy="366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933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KPMG Light" panose="020B0403030202040204" pitchFamily="34" charset="0"/>
              </a:rPr>
              <a:t>Q &amp; A</a:t>
            </a:r>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240912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2"/>
          <p:cNvSpPr>
            <a:spLocks noGrp="1"/>
          </p:cNvSpPr>
          <p:nvPr>
            <p:ph type="title"/>
          </p:nvPr>
        </p:nvSpPr>
        <p:spPr/>
        <p:txBody>
          <a:bodyPr/>
          <a:lstStyle/>
          <a:p>
            <a:r>
              <a:rPr lang="en-US" altLang="en-US" dirty="0">
                <a:latin typeface="KPMG Light" panose="020B0403030202040204" pitchFamily="34" charset="0"/>
              </a:rPr>
              <a:t>Contact</a:t>
            </a:r>
          </a:p>
        </p:txBody>
      </p:sp>
      <p:sp>
        <p:nvSpPr>
          <p:cNvPr id="4" name="Content Placeholder 3"/>
          <p:cNvSpPr>
            <a:spLocks noGrp="1"/>
          </p:cNvSpPr>
          <p:nvPr>
            <p:ph type="body" sz="quarter" idx="10"/>
          </p:nvPr>
        </p:nvSpPr>
        <p:spPr>
          <a:xfrm>
            <a:off x="457200" y="1209602"/>
            <a:ext cx="7934400" cy="4594225"/>
          </a:xfrm>
        </p:spPr>
        <p:txBody>
          <a:bodyPr/>
          <a:lstStyle/>
          <a:p>
            <a:pPr marL="0" indent="0">
              <a:spcBef>
                <a:spcPts val="1200"/>
              </a:spcBef>
              <a:buNone/>
            </a:pPr>
            <a:r>
              <a:rPr lang="es-ES" sz="2000" dirty="0"/>
              <a:t>Scott Warnetski</a:t>
            </a:r>
            <a:br>
              <a:rPr lang="es-ES" sz="2000" dirty="0"/>
            </a:br>
            <a:r>
              <a:rPr lang="es-ES" sz="2000" b="0" dirty="0"/>
              <a:t>212-954-6934</a:t>
            </a:r>
            <a:br>
              <a:rPr lang="es-ES" sz="2000" b="0" dirty="0"/>
            </a:br>
            <a:r>
              <a:rPr lang="es-ES" sz="2000" b="0" dirty="0">
                <a:hlinkClick r:id="rId3"/>
              </a:rPr>
              <a:t>swarnetski@kpmg.com</a:t>
            </a:r>
            <a:endParaRPr lang="es-ES" sz="2000" b="0" dirty="0"/>
          </a:p>
        </p:txBody>
      </p:sp>
    </p:spTree>
    <p:extLst>
      <p:ext uri="{BB962C8B-B14F-4D97-AF65-F5344CB8AC3E}">
        <p14:creationId xmlns:p14="http://schemas.microsoft.com/office/powerpoint/2010/main" val="3107447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custDataLst>
              <p:tags r:id="rId1"/>
            </p:custDataLst>
          </p:nvPr>
        </p:nvSpPr>
        <p:spPr>
          <a:xfrm>
            <a:off x="1584000" y="4788830"/>
            <a:ext cx="6815463" cy="846000"/>
          </a:xfrm>
        </p:spPr>
        <p:txBody>
          <a:bodyPr/>
          <a:lstStyle/>
          <a:p>
            <a:pPr marL="0" indent="0"/>
            <a:r>
              <a:rPr lang="en-US" sz="1000" dirty="0"/>
              <a:t>© 2016 KPMG LLP, a Delaware limited liability partnership and the U.S. member firm of the KPMG network of independent member firms affiliated with KPMG International Cooperative (“KPMG International”), a Swiss entity. </a:t>
            </a:r>
            <a:br>
              <a:rPr lang="en-US" sz="1000" dirty="0"/>
            </a:br>
            <a:r>
              <a:rPr lang="en-US" sz="1000" dirty="0"/>
              <a:t>All rights reserved. NDPPS 562186</a:t>
            </a:r>
          </a:p>
        </p:txBody>
      </p:sp>
      <p:sp>
        <p:nvSpPr>
          <p:cNvPr id="3" name="Text Placeholder 2"/>
          <p:cNvSpPr>
            <a:spLocks noGrp="1"/>
          </p:cNvSpPr>
          <p:nvPr>
            <p:ph type="body" sz="quarter" idx="12"/>
          </p:nvPr>
        </p:nvSpPr>
        <p:spPr/>
        <p:txBody>
          <a:bodyPr/>
          <a:lstStyle/>
          <a:p>
            <a:r>
              <a:rPr lang="en-US" sz="1000" dirty="0"/>
              <a:t>The KPMG name and logo are registered trademarks or trademarks of KPMG International.</a:t>
            </a:r>
          </a:p>
        </p:txBody>
      </p:sp>
      <p:sp>
        <p:nvSpPr>
          <p:cNvPr id="4" name="Text Placeholder 3"/>
          <p:cNvSpPr>
            <a:spLocks noGrp="1"/>
          </p:cNvSpPr>
          <p:nvPr>
            <p:ph type="body" sz="quarter" idx="13"/>
          </p:nvPr>
        </p:nvSpPr>
        <p:spPr>
          <a:xfrm>
            <a:off x="1584000" y="3741244"/>
            <a:ext cx="6815463" cy="846000"/>
          </a:xfrm>
        </p:spPr>
        <p:txBody>
          <a:bodyPr/>
          <a:lstStyle/>
          <a:p>
            <a:pPr marL="0" indent="0"/>
            <a:r>
              <a:rPr lang="en-US" sz="1000" dirty="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p>
        </p:txBody>
      </p:sp>
      <p:sp>
        <p:nvSpPr>
          <p:cNvPr id="5" name="Text Placeholder 4"/>
          <p:cNvSpPr>
            <a:spLocks noGrp="1"/>
          </p:cNvSpPr>
          <p:nvPr>
            <p:ph type="body" sz="quarter" idx="14"/>
          </p:nvPr>
        </p:nvSpPr>
        <p:spPr/>
        <p:txBody>
          <a:bodyPr/>
          <a:lstStyle/>
          <a:p>
            <a:r>
              <a:rPr lang="en-US" dirty="0"/>
              <a:t>kpmg.com/socialmedia</a:t>
            </a:r>
          </a:p>
        </p:txBody>
      </p:sp>
    </p:spTree>
    <p:extLst>
      <p:ext uri="{BB962C8B-B14F-4D97-AF65-F5344CB8AC3E}">
        <p14:creationId xmlns:p14="http://schemas.microsoft.com/office/powerpoint/2010/main" val="206418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ctrTitle"/>
          </p:nvPr>
        </p:nvSpPr>
        <p:spPr/>
        <p:txBody>
          <a:bodyPr anchor="t" anchorCtr="0"/>
          <a:lstStyle/>
          <a:p>
            <a:pPr>
              <a:lnSpc>
                <a:spcPct val="80000"/>
              </a:lnSpc>
              <a:spcBef>
                <a:spcPts val="450"/>
              </a:spcBef>
              <a:spcAft>
                <a:spcPts val="450"/>
              </a:spcAft>
            </a:pPr>
            <a:r>
              <a:rPr lang="en-US" dirty="0"/>
              <a:t>Statement No. 72, </a:t>
            </a:r>
            <a:r>
              <a:rPr lang="en-US" i="1" dirty="0"/>
              <a:t>Fair Value Measurement and Application</a:t>
            </a:r>
            <a:br>
              <a:rPr lang="en-US" sz="6600" dirty="0"/>
            </a:br>
            <a:endParaRPr lang="en-US" sz="6600" i="1" dirty="0"/>
          </a:p>
        </p:txBody>
      </p:sp>
      <p:sp>
        <p:nvSpPr>
          <p:cNvPr id="2" name="Text Placeholder 1"/>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796726552"/>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28"/>
            <a:ext cx="8229600" cy="640080"/>
          </a:xfrm>
        </p:spPr>
        <p:txBody>
          <a:bodyPr/>
          <a:lstStyle/>
          <a:p>
            <a:r>
              <a:rPr lang="en-US" sz="4400" dirty="0">
                <a:latin typeface="KPMG Light" panose="020B0403030202040204" pitchFamily="34" charset="0"/>
              </a:rPr>
              <a:t>GASB 72, </a:t>
            </a:r>
            <a:r>
              <a:rPr lang="en-US" sz="4400" i="1" dirty="0">
                <a:latin typeface="KPMG Light" panose="020B0403030202040204" pitchFamily="34" charset="0"/>
              </a:rPr>
              <a:t>Fair Value Measurement and Application</a:t>
            </a:r>
            <a:endParaRPr lang="en-US" sz="4400" dirty="0">
              <a:latin typeface="KPMG Light" panose="020B0403030202040204" pitchFamily="34" charset="0"/>
            </a:endParaRPr>
          </a:p>
        </p:txBody>
      </p:sp>
      <p:sp>
        <p:nvSpPr>
          <p:cNvPr id="6" name="Content Placeholder 2"/>
          <p:cNvSpPr>
            <a:spLocks noGrp="1"/>
          </p:cNvSpPr>
          <p:nvPr>
            <p:ph type="body" sz="quarter" idx="10"/>
          </p:nvPr>
        </p:nvSpPr>
        <p:spPr>
          <a:xfrm>
            <a:off x="457200" y="3163824"/>
            <a:ext cx="8229600" cy="3006277"/>
          </a:xfrm>
          <a:prstGeom prst="rect">
            <a:avLst/>
          </a:prstGeom>
        </p:spPr>
        <p:txBody>
          <a:bodyPr/>
          <a:lstStyle/>
          <a:p>
            <a:pPr marL="0" indent="-383381"/>
            <a:r>
              <a:rPr lang="en-US" sz="2000" dirty="0"/>
              <a:t>In addition to defining fair value, the standard:</a:t>
            </a:r>
          </a:p>
          <a:p>
            <a:pPr marL="685800" lvl="1" indent="-338138"/>
            <a:r>
              <a:rPr lang="en-US" sz="1800" dirty="0"/>
              <a:t>Provides guidance for determining a fair value measurement and applying fair value to certain investments</a:t>
            </a:r>
          </a:p>
          <a:p>
            <a:pPr marL="685800" lvl="1" indent="-338138"/>
            <a:r>
              <a:rPr lang="en-US" sz="1800" dirty="0"/>
              <a:t>Defines an </a:t>
            </a:r>
            <a:r>
              <a:rPr lang="en-US" sz="1800" i="1" dirty="0"/>
              <a:t>investment</a:t>
            </a:r>
            <a:r>
              <a:rPr lang="en-US" sz="1800" dirty="0"/>
              <a:t> and generally requires investments to be measured at fair value</a:t>
            </a:r>
          </a:p>
          <a:p>
            <a:pPr marL="685800" lvl="1" indent="-338138"/>
            <a:r>
              <a:rPr lang="en-US" sz="1800" dirty="0"/>
              <a:t>Changes the measurement guidance for donated capital assets, donated works of art, historical treasures and similar assets and capital assets received in a service concession agreement</a:t>
            </a:r>
          </a:p>
          <a:p>
            <a:pPr marL="685800" lvl="1" indent="-338138"/>
            <a:r>
              <a:rPr lang="en-US" sz="1800" dirty="0"/>
              <a:t>Requires disclosures to be made about fair value measurements, the level of fair value hierarchy and valuation techniques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067364"/>
            <a:ext cx="2862632" cy="1979496"/>
          </a:xfrm>
          <a:prstGeom prst="rect">
            <a:avLst/>
          </a:prstGeom>
        </p:spPr>
      </p:pic>
      <p:sp>
        <p:nvSpPr>
          <p:cNvPr id="9" name="Rectangle 8"/>
          <p:cNvSpPr/>
          <p:nvPr/>
        </p:nvSpPr>
        <p:spPr bwMode="auto">
          <a:xfrm>
            <a:off x="3849064" y="1163456"/>
            <a:ext cx="4125351" cy="1787312"/>
          </a:xfrm>
          <a:prstGeom prst="rect">
            <a:avLst/>
          </a:prstGeom>
          <a:noFill/>
          <a:ln>
            <a:noFill/>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sz="2000" b="1" i="1" dirty="0">
                <a:solidFill>
                  <a:schemeClr val="tx1"/>
                </a:solidFill>
              </a:rPr>
              <a:t>“The price that would be received to sell an asset or paid to transfer a liability in an orderly transaction between market participants at the measurement date.”</a:t>
            </a:r>
          </a:p>
        </p:txBody>
      </p:sp>
    </p:spTree>
    <p:extLst>
      <p:ext uri="{BB962C8B-B14F-4D97-AF65-F5344CB8AC3E}">
        <p14:creationId xmlns:p14="http://schemas.microsoft.com/office/powerpoint/2010/main" val="311657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KPMG Light" panose="020B0403030202040204" pitchFamily="34" charset="0"/>
              </a:rPr>
              <a:t>Scope and effective date</a:t>
            </a:r>
          </a:p>
        </p:txBody>
      </p:sp>
      <p:grpSp>
        <p:nvGrpSpPr>
          <p:cNvPr id="6" name="Group 5"/>
          <p:cNvGrpSpPr/>
          <p:nvPr/>
        </p:nvGrpSpPr>
        <p:grpSpPr>
          <a:xfrm>
            <a:off x="457200" y="1380743"/>
            <a:ext cx="8229600" cy="3004233"/>
            <a:chOff x="298491" y="1345269"/>
            <a:chExt cx="8545429" cy="3210402"/>
          </a:xfrm>
        </p:grpSpPr>
        <p:sp>
          <p:nvSpPr>
            <p:cNvPr id="7" name="Freeform 6"/>
            <p:cNvSpPr/>
            <p:nvPr/>
          </p:nvSpPr>
          <p:spPr>
            <a:xfrm>
              <a:off x="298491" y="1345269"/>
              <a:ext cx="3993191" cy="806400"/>
            </a:xfrm>
            <a:custGeom>
              <a:avLst/>
              <a:gdLst>
                <a:gd name="connsiteX0" fmla="*/ 0 w 3993191"/>
                <a:gd name="connsiteY0" fmla="*/ 0 h 806400"/>
                <a:gd name="connsiteX1" fmla="*/ 3993191 w 3993191"/>
                <a:gd name="connsiteY1" fmla="*/ 0 h 806400"/>
                <a:gd name="connsiteX2" fmla="*/ 3993191 w 3993191"/>
                <a:gd name="connsiteY2" fmla="*/ 806400 h 806400"/>
                <a:gd name="connsiteX3" fmla="*/ 0 w 3993191"/>
                <a:gd name="connsiteY3" fmla="*/ 806400 h 806400"/>
                <a:gd name="connsiteX4" fmla="*/ 0 w 3993191"/>
                <a:gd name="connsiteY4" fmla="*/ 0 h 8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191" h="806400">
                  <a:moveTo>
                    <a:pt x="0" y="0"/>
                  </a:moveTo>
                  <a:lnTo>
                    <a:pt x="3993191" y="0"/>
                  </a:lnTo>
                  <a:lnTo>
                    <a:pt x="3993191" y="806400"/>
                  </a:lnTo>
                  <a:lnTo>
                    <a:pt x="0" y="806400"/>
                  </a:lnTo>
                  <a:lnTo>
                    <a:pt x="0" y="0"/>
                  </a:lnTo>
                  <a:close/>
                </a:path>
              </a:pathLst>
            </a:custGeom>
            <a:solidFill>
              <a:srgbClr val="00338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t>Scope</a:t>
              </a:r>
            </a:p>
          </p:txBody>
        </p:sp>
        <p:sp>
          <p:nvSpPr>
            <p:cNvPr id="8" name="Freeform 7"/>
            <p:cNvSpPr/>
            <p:nvPr/>
          </p:nvSpPr>
          <p:spPr>
            <a:xfrm>
              <a:off x="298491" y="2151670"/>
              <a:ext cx="3993191" cy="2404001"/>
            </a:xfrm>
            <a:custGeom>
              <a:avLst/>
              <a:gdLst>
                <a:gd name="connsiteX0" fmla="*/ 0 w 3993191"/>
                <a:gd name="connsiteY0" fmla="*/ 0 h 3919860"/>
                <a:gd name="connsiteX1" fmla="*/ 3993191 w 3993191"/>
                <a:gd name="connsiteY1" fmla="*/ 0 h 3919860"/>
                <a:gd name="connsiteX2" fmla="*/ 3993191 w 3993191"/>
                <a:gd name="connsiteY2" fmla="*/ 3919860 h 3919860"/>
                <a:gd name="connsiteX3" fmla="*/ 0 w 3993191"/>
                <a:gd name="connsiteY3" fmla="*/ 3919860 h 3919860"/>
                <a:gd name="connsiteX4" fmla="*/ 0 w 3993191"/>
                <a:gd name="connsiteY4" fmla="*/ 0 h 391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191" h="3919860">
                  <a:moveTo>
                    <a:pt x="0" y="0"/>
                  </a:moveTo>
                  <a:lnTo>
                    <a:pt x="3993191" y="0"/>
                  </a:lnTo>
                  <a:lnTo>
                    <a:pt x="3993191" y="3919860"/>
                  </a:lnTo>
                  <a:lnTo>
                    <a:pt x="0" y="39198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lvl="1" indent="-342900" algn="l" defTabSz="889000">
                <a:lnSpc>
                  <a:spcPct val="90000"/>
                </a:lnSpc>
                <a:spcBef>
                  <a:spcPct val="0"/>
                </a:spcBef>
                <a:spcAft>
                  <a:spcPct val="15000"/>
                </a:spcAft>
                <a:buClr>
                  <a:srgbClr val="002060"/>
                </a:buClr>
                <a:buFont typeface="Wingdings" panose="05000000000000000000" pitchFamily="2" charset="2"/>
                <a:buChar char="§"/>
              </a:pPr>
              <a:r>
                <a:rPr lang="en-US" sz="2000" kern="1200" dirty="0">
                  <a:solidFill>
                    <a:schemeClr val="tx1"/>
                  </a:solidFill>
                </a:rPr>
                <a:t>Applicable to assets and liabilities measured at fair value</a:t>
              </a:r>
            </a:p>
            <a:p>
              <a:pPr marL="342900" lvl="1" indent="-342900" algn="l" defTabSz="889000">
                <a:lnSpc>
                  <a:spcPct val="90000"/>
                </a:lnSpc>
                <a:spcBef>
                  <a:spcPct val="0"/>
                </a:spcBef>
                <a:spcAft>
                  <a:spcPct val="15000"/>
                </a:spcAft>
                <a:buClr>
                  <a:srgbClr val="002060"/>
                </a:buClr>
                <a:buFont typeface="Wingdings" panose="05000000000000000000" pitchFamily="2" charset="2"/>
                <a:buChar char="§"/>
              </a:pPr>
              <a:r>
                <a:rPr lang="en-US" sz="2000" kern="1200" dirty="0">
                  <a:solidFill>
                    <a:schemeClr val="tx1"/>
                  </a:solidFill>
                </a:rPr>
                <a:t>Required for financial statements of all state and local governments</a:t>
              </a:r>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p:txBody>
        </p:sp>
        <p:sp>
          <p:nvSpPr>
            <p:cNvPr id="9" name="Freeform 8"/>
            <p:cNvSpPr/>
            <p:nvPr/>
          </p:nvSpPr>
          <p:spPr>
            <a:xfrm>
              <a:off x="4850729" y="1345269"/>
              <a:ext cx="3993191" cy="806400"/>
            </a:xfrm>
            <a:custGeom>
              <a:avLst/>
              <a:gdLst>
                <a:gd name="connsiteX0" fmla="*/ 0 w 3993191"/>
                <a:gd name="connsiteY0" fmla="*/ 0 h 806400"/>
                <a:gd name="connsiteX1" fmla="*/ 3993191 w 3993191"/>
                <a:gd name="connsiteY1" fmla="*/ 0 h 806400"/>
                <a:gd name="connsiteX2" fmla="*/ 3993191 w 3993191"/>
                <a:gd name="connsiteY2" fmla="*/ 806400 h 806400"/>
                <a:gd name="connsiteX3" fmla="*/ 0 w 3993191"/>
                <a:gd name="connsiteY3" fmla="*/ 806400 h 806400"/>
                <a:gd name="connsiteX4" fmla="*/ 0 w 3993191"/>
                <a:gd name="connsiteY4" fmla="*/ 0 h 80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191" h="806400">
                  <a:moveTo>
                    <a:pt x="0" y="0"/>
                  </a:moveTo>
                  <a:lnTo>
                    <a:pt x="3993191" y="0"/>
                  </a:lnTo>
                  <a:lnTo>
                    <a:pt x="3993191" y="806400"/>
                  </a:lnTo>
                  <a:lnTo>
                    <a:pt x="0" y="806400"/>
                  </a:lnTo>
                  <a:lnTo>
                    <a:pt x="0" y="0"/>
                  </a:lnTo>
                  <a:close/>
                </a:path>
              </a:pathLst>
            </a:custGeom>
            <a:solidFill>
              <a:srgbClr val="00338D"/>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b="1" kern="1200" dirty="0">
                  <a:effectLst/>
                </a:rPr>
                <a:t>Effective Date</a:t>
              </a:r>
            </a:p>
          </p:txBody>
        </p:sp>
        <p:sp>
          <p:nvSpPr>
            <p:cNvPr id="10" name="Freeform 9"/>
            <p:cNvSpPr/>
            <p:nvPr/>
          </p:nvSpPr>
          <p:spPr>
            <a:xfrm>
              <a:off x="4850729" y="2151670"/>
              <a:ext cx="3993191" cy="2404001"/>
            </a:xfrm>
            <a:custGeom>
              <a:avLst/>
              <a:gdLst>
                <a:gd name="connsiteX0" fmla="*/ 0 w 3993191"/>
                <a:gd name="connsiteY0" fmla="*/ 0 h 3919860"/>
                <a:gd name="connsiteX1" fmla="*/ 3993191 w 3993191"/>
                <a:gd name="connsiteY1" fmla="*/ 0 h 3919860"/>
                <a:gd name="connsiteX2" fmla="*/ 3993191 w 3993191"/>
                <a:gd name="connsiteY2" fmla="*/ 3919860 h 3919860"/>
                <a:gd name="connsiteX3" fmla="*/ 0 w 3993191"/>
                <a:gd name="connsiteY3" fmla="*/ 3919860 h 3919860"/>
                <a:gd name="connsiteX4" fmla="*/ 0 w 3993191"/>
                <a:gd name="connsiteY4" fmla="*/ 0 h 391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3191" h="3919860">
                  <a:moveTo>
                    <a:pt x="0" y="0"/>
                  </a:moveTo>
                  <a:lnTo>
                    <a:pt x="3993191" y="0"/>
                  </a:lnTo>
                  <a:lnTo>
                    <a:pt x="3993191" y="3919860"/>
                  </a:lnTo>
                  <a:lnTo>
                    <a:pt x="0" y="391986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342900" lvl="1" indent="-342900" algn="l" defTabSz="889000">
                <a:lnSpc>
                  <a:spcPct val="90000"/>
                </a:lnSpc>
                <a:spcBef>
                  <a:spcPct val="0"/>
                </a:spcBef>
                <a:spcAft>
                  <a:spcPct val="15000"/>
                </a:spcAft>
                <a:buClr>
                  <a:srgbClr val="002060"/>
                </a:buClr>
                <a:buFont typeface="Wingdings" panose="05000000000000000000" pitchFamily="2" charset="2"/>
                <a:buChar char="§"/>
              </a:pPr>
              <a:r>
                <a:rPr lang="en-US" sz="2000" kern="1200" dirty="0">
                  <a:solidFill>
                    <a:schemeClr val="tx1"/>
                  </a:solidFill>
                </a:rPr>
                <a:t>Effective June 30, 2016 year-ends</a:t>
              </a:r>
            </a:p>
            <a:p>
              <a:pPr marL="342900" lvl="1" indent="-342900" algn="l" defTabSz="889000">
                <a:lnSpc>
                  <a:spcPct val="90000"/>
                </a:lnSpc>
                <a:spcBef>
                  <a:spcPct val="0"/>
                </a:spcBef>
                <a:spcAft>
                  <a:spcPct val="15000"/>
                </a:spcAft>
                <a:buClr>
                  <a:srgbClr val="002060"/>
                </a:buClr>
                <a:buFont typeface="Wingdings" panose="05000000000000000000" pitchFamily="2" charset="2"/>
                <a:buChar char="§"/>
              </a:pPr>
              <a:r>
                <a:rPr lang="en-US" sz="2000" kern="1200" dirty="0">
                  <a:solidFill>
                    <a:schemeClr val="tx1"/>
                  </a:solidFill>
                </a:rPr>
                <a:t>Earlier application is encouraged</a:t>
              </a:r>
            </a:p>
            <a:p>
              <a:pPr marL="342900" lvl="1" indent="-342900" algn="l" defTabSz="889000">
                <a:lnSpc>
                  <a:spcPct val="90000"/>
                </a:lnSpc>
                <a:spcBef>
                  <a:spcPct val="0"/>
                </a:spcBef>
                <a:spcAft>
                  <a:spcPct val="15000"/>
                </a:spcAft>
                <a:buClr>
                  <a:srgbClr val="002060"/>
                </a:buClr>
                <a:buFont typeface="Wingdings" panose="05000000000000000000" pitchFamily="2" charset="2"/>
                <a:buChar char="§"/>
              </a:pPr>
              <a:r>
                <a:rPr lang="en-US" sz="2000" kern="1200" dirty="0">
                  <a:solidFill>
                    <a:schemeClr val="tx1"/>
                  </a:solidFill>
                </a:rPr>
                <a:t>Retrospective application to prior periods presented, including disclosures</a:t>
              </a:r>
            </a:p>
          </p:txBody>
        </p:sp>
      </p:grpSp>
    </p:spTree>
    <p:extLst>
      <p:ext uri="{BB962C8B-B14F-4D97-AF65-F5344CB8AC3E}">
        <p14:creationId xmlns:p14="http://schemas.microsoft.com/office/powerpoint/2010/main" val="3572087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Measurement of Investments</a:t>
            </a:r>
          </a:p>
        </p:txBody>
      </p:sp>
      <p:sp>
        <p:nvSpPr>
          <p:cNvPr id="7" name="Text Placeholder 6"/>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3518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Measurement of investments</a:t>
            </a:r>
          </a:p>
        </p:txBody>
      </p:sp>
      <p:sp>
        <p:nvSpPr>
          <p:cNvPr id="3" name="Content Placeholder 2"/>
          <p:cNvSpPr>
            <a:spLocks noGrp="1"/>
          </p:cNvSpPr>
          <p:nvPr>
            <p:ph type="body" sz="quarter" idx="10"/>
          </p:nvPr>
        </p:nvSpPr>
        <p:spPr>
          <a:xfrm>
            <a:off x="457200" y="1209600"/>
            <a:ext cx="8229600" cy="4594225"/>
          </a:xfrm>
          <a:prstGeom prst="rect">
            <a:avLst/>
          </a:prstGeom>
        </p:spPr>
        <p:txBody>
          <a:bodyPr>
            <a:normAutofit/>
          </a:bodyPr>
          <a:lstStyle/>
          <a:p>
            <a:pPr lvl="0"/>
            <a:r>
              <a:rPr lang="en-US" sz="2000" dirty="0"/>
              <a:t>GASB 72 defines an investment as a security or other asset that:</a:t>
            </a:r>
          </a:p>
          <a:p>
            <a:pPr lvl="1"/>
            <a:r>
              <a:rPr lang="en-US" sz="1800" dirty="0"/>
              <a:t>A government holds primarily for the purpose of income or profit, and</a:t>
            </a:r>
          </a:p>
          <a:p>
            <a:pPr lvl="1"/>
            <a:r>
              <a:rPr lang="en-US" sz="1800" dirty="0"/>
              <a:t>Has present service capacity based solely on its ability to generate cash or to be sold to generate cash</a:t>
            </a:r>
          </a:p>
          <a:p>
            <a:pPr lvl="0"/>
            <a:r>
              <a:rPr lang="en-US" sz="2000" dirty="0"/>
              <a:t>GASB 72 requires </a:t>
            </a:r>
            <a:r>
              <a:rPr lang="en-US" sz="2000" i="1" dirty="0">
                <a:solidFill>
                  <a:srgbClr val="FF0000"/>
                </a:solidFill>
              </a:rPr>
              <a:t>all</a:t>
            </a:r>
            <a:r>
              <a:rPr lang="en-US" sz="2000" dirty="0"/>
              <a:t> investments to be measured at fair value except for certain exceptions as discussed on following slide</a:t>
            </a:r>
          </a:p>
          <a:p>
            <a:pPr lvl="1"/>
            <a:r>
              <a:rPr lang="en-US" sz="1800" dirty="0"/>
              <a:t>GASB Statements 31, 32, 43, 52 and 67 contain requirements for reporting certain investments at fair value</a:t>
            </a:r>
          </a:p>
          <a:p>
            <a:pPr lvl="1"/>
            <a:r>
              <a:rPr lang="en-US" sz="1800" dirty="0"/>
              <a:t>GASB Statement 72 did not supersede relevant paragraphs for these standards because they are not in conflict with GASB Statement 72</a:t>
            </a:r>
          </a:p>
        </p:txBody>
      </p:sp>
    </p:spTree>
    <p:extLst>
      <p:ext uri="{BB962C8B-B14F-4D97-AF65-F5344CB8AC3E}">
        <p14:creationId xmlns:p14="http://schemas.microsoft.com/office/powerpoint/2010/main" val="2950099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Investments and other assets not measured at fair value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88068721"/>
              </p:ext>
            </p:extLst>
          </p:nvPr>
        </p:nvGraphicFramePr>
        <p:xfrm>
          <a:off x="457200" y="1097280"/>
          <a:ext cx="8229600" cy="5107625"/>
        </p:xfrm>
        <a:graphic>
          <a:graphicData uri="http://schemas.openxmlformats.org/drawingml/2006/table">
            <a:tbl>
              <a:tblPr firstRow="1" bandRow="1">
                <a:tableStyleId>{BC89EF96-8CEA-46FF-86C4-4CE0E7609802}</a:tableStyleId>
              </a:tblPr>
              <a:tblGrid>
                <a:gridCol w="4320633">
                  <a:extLst>
                    <a:ext uri="{9D8B030D-6E8A-4147-A177-3AD203B41FA5}">
                      <a16:colId xmlns:a16="http://schemas.microsoft.com/office/drawing/2014/main" val="20000"/>
                    </a:ext>
                  </a:extLst>
                </a:gridCol>
                <a:gridCol w="3908967">
                  <a:extLst>
                    <a:ext uri="{9D8B030D-6E8A-4147-A177-3AD203B41FA5}">
                      <a16:colId xmlns:a16="http://schemas.microsoft.com/office/drawing/2014/main" val="20001"/>
                    </a:ext>
                  </a:extLst>
                </a:gridCol>
              </a:tblGrid>
              <a:tr h="299792">
                <a:tc>
                  <a:txBody>
                    <a:bodyPr/>
                    <a:lstStyle/>
                    <a:p>
                      <a:pPr algn="ctr"/>
                      <a:r>
                        <a:rPr lang="en-US" sz="1800" dirty="0">
                          <a:solidFill>
                            <a:schemeClr val="bg1"/>
                          </a:solidFill>
                        </a:rPr>
                        <a:t>Investment</a:t>
                      </a:r>
                    </a:p>
                  </a:txBody>
                  <a:tcPr>
                    <a:solidFill>
                      <a:schemeClr val="accent1"/>
                    </a:solidFill>
                  </a:tcPr>
                </a:tc>
                <a:tc>
                  <a:txBody>
                    <a:bodyPr/>
                    <a:lstStyle/>
                    <a:p>
                      <a:pPr algn="ctr"/>
                      <a:r>
                        <a:rPr lang="en-US" sz="1800" dirty="0">
                          <a:solidFill>
                            <a:schemeClr val="bg1"/>
                          </a:solidFill>
                        </a:rPr>
                        <a:t>Accounting</a:t>
                      </a:r>
                    </a:p>
                  </a:txBody>
                  <a:tcPr>
                    <a:solidFill>
                      <a:schemeClr val="accent1"/>
                    </a:solidFill>
                  </a:tcPr>
                </a:tc>
                <a:extLst>
                  <a:ext uri="{0D108BD9-81ED-4DB2-BD59-A6C34878D82A}">
                    <a16:rowId xmlns:a16="http://schemas.microsoft.com/office/drawing/2014/main" val="10000"/>
                  </a:ext>
                </a:extLst>
              </a:tr>
              <a:tr h="474671">
                <a:tc>
                  <a:txBody>
                    <a:bodyPr/>
                    <a:lstStyle/>
                    <a:p>
                      <a:r>
                        <a:rPr lang="en-US" sz="1350" dirty="0"/>
                        <a:t>Investments in nonparticipating</a:t>
                      </a:r>
                      <a:r>
                        <a:rPr lang="en-US" sz="1350" baseline="0" dirty="0"/>
                        <a:t> interest-earning investment contracts</a:t>
                      </a:r>
                      <a:endParaRPr lang="en-US" sz="1350" dirty="0"/>
                    </a:p>
                  </a:txBody>
                  <a:tcPr/>
                </a:tc>
                <a:tc>
                  <a:txBody>
                    <a:bodyPr/>
                    <a:lstStyle/>
                    <a:p>
                      <a:r>
                        <a:rPr lang="en-US" sz="1350" dirty="0"/>
                        <a:t>Cost based measure</a:t>
                      </a:r>
                      <a:r>
                        <a:rPr lang="en-US" sz="1350" baseline="0" dirty="0"/>
                        <a:t> per GASB 31.8</a:t>
                      </a:r>
                      <a:endParaRPr lang="en-US" sz="1350" dirty="0"/>
                    </a:p>
                  </a:txBody>
                  <a:tcPr/>
                </a:tc>
                <a:extLst>
                  <a:ext uri="{0D108BD9-81ED-4DB2-BD59-A6C34878D82A}">
                    <a16:rowId xmlns:a16="http://schemas.microsoft.com/office/drawing/2014/main" val="10001"/>
                  </a:ext>
                </a:extLst>
              </a:tr>
              <a:tr h="474671">
                <a:tc>
                  <a:txBody>
                    <a:bodyPr/>
                    <a:lstStyle/>
                    <a:p>
                      <a:r>
                        <a:rPr lang="en-US" sz="1350" dirty="0"/>
                        <a:t>Investments in unallocated</a:t>
                      </a:r>
                      <a:r>
                        <a:rPr lang="en-US" sz="1350" baseline="0" dirty="0"/>
                        <a:t> insurance contracts</a:t>
                      </a:r>
                      <a:endParaRPr lang="en-US" sz="13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50" dirty="0"/>
                        <a:t>Reported as interest-earning investment</a:t>
                      </a:r>
                      <a:r>
                        <a:rPr lang="en-US" sz="1350" baseline="0" dirty="0"/>
                        <a:t> contracts per GASB 31.8 and 59.4</a:t>
                      </a:r>
                      <a:endParaRPr lang="en-US" sz="1350" dirty="0"/>
                    </a:p>
                  </a:txBody>
                  <a:tcPr/>
                </a:tc>
                <a:extLst>
                  <a:ext uri="{0D108BD9-81ED-4DB2-BD59-A6C34878D82A}">
                    <a16:rowId xmlns:a16="http://schemas.microsoft.com/office/drawing/2014/main" val="10002"/>
                  </a:ext>
                </a:extLst>
              </a:tr>
              <a:tr h="711729">
                <a:tc>
                  <a:txBody>
                    <a:bodyPr/>
                    <a:lstStyle/>
                    <a:p>
                      <a:r>
                        <a:rPr lang="en-US" sz="1350" dirty="0"/>
                        <a:t>Money market</a:t>
                      </a:r>
                      <a:r>
                        <a:rPr lang="en-US" sz="1350" baseline="0" dirty="0"/>
                        <a:t> inv. and participating interest-earning inv. contracts </a:t>
                      </a:r>
                      <a:r>
                        <a:rPr lang="en-US" sz="1350" strike="noStrike" baseline="0" dirty="0"/>
                        <a:t>with</a:t>
                      </a:r>
                      <a:r>
                        <a:rPr lang="en-US" sz="1350" baseline="0" dirty="0"/>
                        <a:t> remaining maturity at time of purchase of one year or less</a:t>
                      </a:r>
                      <a:endParaRPr lang="en-US" sz="1350" dirty="0">
                        <a:solidFill>
                          <a:srgbClr val="FF0000"/>
                        </a:solidFill>
                      </a:endParaRPr>
                    </a:p>
                  </a:txBody>
                  <a:tcPr/>
                </a:tc>
                <a:tc>
                  <a:txBody>
                    <a:bodyPr/>
                    <a:lstStyle/>
                    <a:p>
                      <a:r>
                        <a:rPr lang="en-US" sz="1350" dirty="0"/>
                        <a:t>Amortized cost per GASB 31.9</a:t>
                      </a:r>
                    </a:p>
                  </a:txBody>
                  <a:tcPr/>
                </a:tc>
                <a:extLst>
                  <a:ext uri="{0D108BD9-81ED-4DB2-BD59-A6C34878D82A}">
                    <a16:rowId xmlns:a16="http://schemas.microsoft.com/office/drawing/2014/main" val="10003"/>
                  </a:ext>
                </a:extLst>
              </a:tr>
              <a:tr h="453737">
                <a:tc>
                  <a:txBody>
                    <a:bodyPr/>
                    <a:lstStyle/>
                    <a:p>
                      <a:r>
                        <a:rPr lang="en-US" sz="1350" dirty="0"/>
                        <a:t>Investments</a:t>
                      </a:r>
                      <a:r>
                        <a:rPr lang="en-US" sz="1350" baseline="0" dirty="0"/>
                        <a:t> held by qualifying external investment pools</a:t>
                      </a:r>
                      <a:endParaRPr lang="en-US" sz="1350" dirty="0"/>
                    </a:p>
                  </a:txBody>
                  <a:tcPr/>
                </a:tc>
                <a:tc>
                  <a:txBody>
                    <a:bodyPr/>
                    <a:lstStyle/>
                    <a:p>
                      <a:r>
                        <a:rPr lang="en-US" sz="1350" dirty="0"/>
                        <a:t>Amortized cost per GASB 79.4</a:t>
                      </a:r>
                    </a:p>
                  </a:txBody>
                  <a:tcPr/>
                </a:tc>
                <a:extLst>
                  <a:ext uri="{0D108BD9-81ED-4DB2-BD59-A6C34878D82A}">
                    <a16:rowId xmlns:a16="http://schemas.microsoft.com/office/drawing/2014/main" val="10004"/>
                  </a:ext>
                </a:extLst>
              </a:tr>
              <a:tr h="474671">
                <a:tc>
                  <a:txBody>
                    <a:bodyPr/>
                    <a:lstStyle/>
                    <a:p>
                      <a:r>
                        <a:rPr lang="en-US" sz="1350" dirty="0"/>
                        <a:t>Investments in qualifying</a:t>
                      </a:r>
                      <a:r>
                        <a:rPr lang="en-US" sz="1350" baseline="0" dirty="0"/>
                        <a:t> external investment pools</a:t>
                      </a:r>
                      <a:endParaRPr lang="en-US" sz="1350" i="1" dirty="0"/>
                    </a:p>
                  </a:txBody>
                  <a:tcPr/>
                </a:tc>
                <a:tc>
                  <a:txBody>
                    <a:bodyPr/>
                    <a:lstStyle/>
                    <a:p>
                      <a:r>
                        <a:rPr lang="en-US" sz="1350" dirty="0"/>
                        <a:t>Amortized cost per GASB 79.41, if the pool meets the criteria to</a:t>
                      </a:r>
                      <a:r>
                        <a:rPr lang="en-US" sz="1350" baseline="0" dirty="0"/>
                        <a:t> measure its investments at amortized cost</a:t>
                      </a:r>
                      <a:endParaRPr lang="en-US" sz="1350" dirty="0"/>
                    </a:p>
                  </a:txBody>
                  <a:tcPr/>
                </a:tc>
                <a:extLst>
                  <a:ext uri="{0D108BD9-81ED-4DB2-BD59-A6C34878D82A}">
                    <a16:rowId xmlns:a16="http://schemas.microsoft.com/office/drawing/2014/main" val="10005"/>
                  </a:ext>
                </a:extLst>
              </a:tr>
              <a:tr h="474671">
                <a:tc>
                  <a:txBody>
                    <a:bodyPr/>
                    <a:lstStyle/>
                    <a:p>
                      <a:r>
                        <a:rPr lang="en-US" sz="1350" dirty="0"/>
                        <a:t>Synthetic guaranteed investment</a:t>
                      </a:r>
                      <a:r>
                        <a:rPr lang="en-US" sz="1350" baseline="0" dirty="0"/>
                        <a:t> contracts </a:t>
                      </a:r>
                      <a:r>
                        <a:rPr lang="en-US" sz="1350" strike="noStrike" baseline="0" dirty="0"/>
                        <a:t>(</a:t>
                      </a:r>
                      <a:r>
                        <a:rPr lang="en-US" sz="1350" strike="noStrike" dirty="0"/>
                        <a:t>GICs)</a:t>
                      </a:r>
                      <a:r>
                        <a:rPr lang="en-US" sz="1350" strike="noStrike" baseline="0" dirty="0"/>
                        <a:t> </a:t>
                      </a:r>
                      <a:r>
                        <a:rPr lang="en-US" sz="1350" baseline="0" dirty="0"/>
                        <a:t>that are fully benefit responsive</a:t>
                      </a:r>
                      <a:endParaRPr lang="en-US" sz="1350" dirty="0"/>
                    </a:p>
                  </a:txBody>
                  <a:tcPr/>
                </a:tc>
                <a:tc>
                  <a:txBody>
                    <a:bodyPr/>
                    <a:lstStyle/>
                    <a:p>
                      <a:r>
                        <a:rPr lang="en-US" sz="1350" dirty="0"/>
                        <a:t>Contract value</a:t>
                      </a:r>
                      <a:r>
                        <a:rPr lang="en-US" sz="1350" baseline="0" dirty="0"/>
                        <a:t> per GASB 53.67</a:t>
                      </a:r>
                      <a:endParaRPr lang="en-US" sz="1350" dirty="0"/>
                    </a:p>
                  </a:txBody>
                  <a:tcPr/>
                </a:tc>
                <a:extLst>
                  <a:ext uri="{0D108BD9-81ED-4DB2-BD59-A6C34878D82A}">
                    <a16:rowId xmlns:a16="http://schemas.microsoft.com/office/drawing/2014/main" val="10006"/>
                  </a:ext>
                </a:extLst>
              </a:tr>
              <a:tr h="303956">
                <a:tc>
                  <a:txBody>
                    <a:bodyPr/>
                    <a:lstStyle/>
                    <a:p>
                      <a:r>
                        <a:rPr lang="en-US" sz="1350" dirty="0"/>
                        <a:t>Investments in life insurance contracts</a:t>
                      </a:r>
                    </a:p>
                  </a:txBody>
                  <a:tcPr/>
                </a:tc>
                <a:tc>
                  <a:txBody>
                    <a:bodyPr/>
                    <a:lstStyle/>
                    <a:p>
                      <a:r>
                        <a:rPr lang="en-US" sz="1350" dirty="0"/>
                        <a:t>Cash surrender value</a:t>
                      </a:r>
                    </a:p>
                  </a:txBody>
                  <a:tcPr/>
                </a:tc>
                <a:extLst>
                  <a:ext uri="{0D108BD9-81ED-4DB2-BD59-A6C34878D82A}">
                    <a16:rowId xmlns:a16="http://schemas.microsoft.com/office/drawing/2014/main" val="10007"/>
                  </a:ext>
                </a:extLst>
              </a:tr>
              <a:tr h="474671">
                <a:tc>
                  <a:txBody>
                    <a:bodyPr/>
                    <a:lstStyle/>
                    <a:p>
                      <a:r>
                        <a:rPr lang="en-US" sz="1350" dirty="0"/>
                        <a:t>Donated capital</a:t>
                      </a:r>
                      <a:r>
                        <a:rPr lang="en-US" sz="1350" baseline="0" dirty="0"/>
                        <a:t> assets, works of art, historical treasures, and similar assets</a:t>
                      </a:r>
                      <a:endParaRPr lang="en-US" sz="1350" dirty="0"/>
                    </a:p>
                  </a:txBody>
                  <a:tcPr/>
                </a:tc>
                <a:tc>
                  <a:txBody>
                    <a:bodyPr/>
                    <a:lstStyle/>
                    <a:p>
                      <a:r>
                        <a:rPr lang="en-US" sz="1350" dirty="0"/>
                        <a:t>Acquisition value</a:t>
                      </a:r>
                    </a:p>
                  </a:txBody>
                  <a:tcPr/>
                </a:tc>
                <a:extLst>
                  <a:ext uri="{0D108BD9-81ED-4DB2-BD59-A6C34878D82A}">
                    <a16:rowId xmlns:a16="http://schemas.microsoft.com/office/drawing/2014/main" val="10008"/>
                  </a:ext>
                </a:extLst>
              </a:tr>
              <a:tr h="474671">
                <a:tc>
                  <a:txBody>
                    <a:bodyPr/>
                    <a:lstStyle/>
                    <a:p>
                      <a:r>
                        <a:rPr lang="en-US" sz="1350" dirty="0"/>
                        <a:t>Capital assets received in a service concession arrangement</a:t>
                      </a:r>
                    </a:p>
                  </a:txBody>
                  <a:tcPr/>
                </a:tc>
                <a:tc>
                  <a:txBody>
                    <a:bodyPr/>
                    <a:lstStyle/>
                    <a:p>
                      <a:r>
                        <a:rPr lang="en-US" sz="1350" dirty="0"/>
                        <a:t>Acquisition value</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1355349"/>
      </p:ext>
    </p:extLst>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1&quot;&gt;&lt;object type=&quot;1&quot; unique_id=&quot;10001&quot;&gt;&lt;object type=&quot;2&quot; unique_id=&quot;30649&quot;&gt;&lt;object type=&quot;3&quot; unique_id=&quot;30650&quot;&gt;&lt;property id=&quot;20148&quot; value=&quot;5&quot;/&gt;&lt;property id=&quot;20300&quot; value=&quot;Slide 1 - &amp;quot;Audit Foundations XX&amp;quot;&quot;/&gt;&lt;property id=&quot;20307&quot; value=&quot;296&quot;/&gt;&lt;/object&gt;&lt;object type=&quot;3&quot; unique_id=&quot;30651&quot;&gt;&lt;property id=&quot;20148&quot; value=&quot;5&quot;/&gt;&lt;property id=&quot;20300&quot; value=&quot;Slide 3 - &amp;quot;Why is This Important?&amp;quot;&quot;/&gt;&lt;property id=&quot;20307&quot; value=&quot;372&quot;/&gt;&lt;/object&gt;&lt;object type=&quot;3&quot; unique_id=&quot;30652&quot;&gt;&lt;property id=&quot;20148&quot; value=&quot;5&quot;/&gt;&lt;property id=&quot;20300&quot; value=&quot;Slide 4 - &amp;quot;Agenda&amp;quot;&quot;/&gt;&lt;property id=&quot;20307&quot; value=&quot;373&quot;/&gt;&lt;/object&gt;&lt;object type=&quot;3&quot; unique_id=&quot;30653&quot;&gt;&lt;property id=&quot;20148&quot; value=&quot;5&quot;/&gt;&lt;property id=&quot;20300&quot; value=&quot;Slide 10 - &amp;quot;Available Templates and Layouts&amp;quot;&quot;/&gt;&lt;property id=&quot;20307&quot; value=&quot;360&quot;/&gt;&lt;/object&gt;&lt;object type=&quot;3&quot; unique_id=&quot;30655&quot;&gt;&lt;property id=&quot;20148&quot; value=&quot;5&quot;/&gt;&lt;property id=&quot;20300&quot; value=&quot;Slide 9 - &amp;quot;PowerPoint Style Guide&amp;quot;&quot;/&gt;&lt;property id=&quot;20307&quot; value=&quot;358&quot;/&gt;&lt;/object&gt;&lt;object type=&quot;3&quot; unique_id=&quot;30656&quot;&gt;&lt;property id=&quot;20148&quot; value=&quot;5&quot;/&gt;&lt;property id=&quot;20300&quot; value=&quot;Slide 11 - &amp;quot;Fonts and Style Standards: Headings&amp;quot;&quot;/&gt;&lt;property id=&quot;20307&quot; value=&quot;307&quot;/&gt;&lt;/object&gt;&lt;object type=&quot;3&quot; unique_id=&quot;30657&quot;&gt;&lt;property id=&quot;20148&quot; value=&quot;5&quot;/&gt;&lt;property id=&quot;20300&quot; value=&quot;Slide 12 - &amp;quot;Spatial Presentation in PowerPoint&amp;quot;&quot;/&gt;&lt;property id=&quot;20307&quot; value=&quot;371&quot;/&gt;&lt;/object&gt;&lt;object type=&quot;3&quot; unique_id=&quot;30658&quot;&gt;&lt;property id=&quot;20148&quot; value=&quot;5&quot;/&gt;&lt;property id=&quot;20300&quot; value=&quot;Slide 13 - &amp;quot;Fonts and Style Standards: Screen Text&amp;quot;&quot;/&gt;&lt;property id=&quot;20307&quot; value=&quot;332&quot;/&gt;&lt;/object&gt;&lt;object type=&quot;3&quot; unique_id=&quot;30659&quot;&gt;&lt;property id=&quot;20148&quot; value=&quot;5&quot;/&gt;&lt;property id=&quot;20300&quot; value=&quot;Slide 14 - &amp;quot;Fonts and Style Standards: Bullets&amp;quot;&quot;/&gt;&lt;property id=&quot;20307&quot; value=&quot;333&quot;/&gt;&lt;/object&gt;&lt;object type=&quot;3&quot; unique_id=&quot;30660&quot;&gt;&lt;property id=&quot;20148&quot; value=&quot;5&quot;/&gt;&lt;property id=&quot;20300&quot; value=&quot;Slide 15 - &amp;quot;Writing Guidelines&amp;quot;&quot;/&gt;&lt;property id=&quot;20307&quot; value=&quot;310&quot;/&gt;&lt;/object&gt;&lt;object type=&quot;3&quot; unique_id=&quot;30661&quot;&gt;&lt;property id=&quot;20148&quot; value=&quot;5&quot;/&gt;&lt;property id=&quot;20300&quot; value=&quot;Slide 16 - &amp;quot;Footers&amp;quot;&quot;/&gt;&lt;property id=&quot;20307&quot; value=&quot;363&quot;/&gt;&lt;/object&gt;&lt;object type=&quot;3&quot; unique_id=&quot;30662&quot;&gt;&lt;property id=&quot;20148&quot; value=&quot;5&quot;/&gt;&lt;property id=&quot;20300&quot; value=&quot;Slide 17 - &amp;quot;Color Standards&amp;quot;&quot;/&gt;&lt;property id=&quot;20307&quot; value=&quot;334&quot;/&gt;&lt;/object&gt;&lt;object type=&quot;3&quot; unique_id=&quot;30663&quot;&gt;&lt;property id=&quot;20148&quot; value=&quot;5&quot;/&gt;&lt;property id=&quot;20300&quot; value=&quot;Slide 18 - &amp;quot;KPMG Colors to use in KPMG Documents&amp;quot;&quot;/&gt;&lt;property id=&quot;20307&quot; value=&quot;364&quot;/&gt;&lt;/object&gt;&lt;object type=&quot;3&quot; unique_id=&quot;30664&quot;&gt;&lt;property id=&quot;20148&quot; value=&quot;5&quot;/&gt;&lt;property id=&quot;20300&quot; value=&quot;Slide 2 - &amp;quot;Slides for Each Module&amp;quot;&quot;/&gt;&lt;property id=&quot;20307&quot; value=&quot;318&quot;/&gt;&lt;/object&gt;&lt;object type=&quot;3&quot; unique_id=&quot;30666&quot;&gt;&lt;property id=&quot;20148&quot; value=&quot;5&quot;/&gt;&lt;property id=&quot;20300&quot; value=&quot;Slide 19 - &amp;quot;It’s About Adding Value&amp;quot;&quot;/&gt;&lt;property id=&quot;20307&quot; value=&quot;359&quot;/&gt;&lt;/object&gt;&lt;object type=&quot;3&quot; unique_id=&quot;30672&quot;&gt;&lt;property id=&quot;20148&quot; value=&quot;5&quot;/&gt;&lt;property id=&quot;20300&quot; value=&quot;Slide 27 - &amp;quot;Sample: Comparison Layout&amp;quot;&quot;/&gt;&lt;property id=&quot;20307&quot; value=&quot;356&quot;/&gt;&lt;/object&gt;&lt;object type=&quot;3&quot; unique_id=&quot;30673&quot;&gt;&lt;property id=&quot;20148&quot; value=&quot;5&quot;/&gt;&lt;property id=&quot;20300&quot; value=&quot;Slide 28 - &amp;quot;Sample: Table Layout&amp;quot;&quot;/&gt;&lt;property id=&quot;20307&quot; value=&quot;322&quot;/&gt;&lt;/object&gt;&lt;object type=&quot;3&quot; unique_id=&quot;30674&quot;&gt;&lt;property id=&quot;20148&quot; value=&quot;5&quot;/&gt;&lt;property id=&quot;20300&quot; value=&quot;Slide 29 - &amp;quot;Sample Table With Numbers&amp;quot;&quot;/&gt;&lt;property id=&quot;20307&quot; value=&quot;352&quot;/&gt;&lt;/object&gt;&lt;object type=&quot;3&quot; unique_id=&quot;30682&quot;&gt;&lt;property id=&quot;20148&quot; value=&quot;5&quot;/&gt;&lt;property id=&quot;20300&quot; value=&quot;Slide 5 - &amp;quot;Key Points to Remember!&amp;quot;&quot;/&gt;&lt;property id=&quot;20307&quot; value=&quot;386&quot;/&gt;&lt;/object&gt;&lt;object type=&quot;3&quot; unique_id=&quot;30683&quot;&gt;&lt;property id=&quot;20148&quot; value=&quot;5&quot;/&gt;&lt;property id=&quot;20300&quot; value=&quot;Slide 6 - &amp;quot;What Questions Do You Have?&amp;quot;&quot;/&gt;&lt;property id=&quot;20307&quot; value=&quot;383&quot;/&gt;&lt;/object&gt;&lt;object type=&quot;3&quot; unique_id=&quot;30684&quot;&gt;&lt;property id=&quot;20148&quot; value=&quot;5&quot;/&gt;&lt;property id=&quot;20300&quot; value=&quot;Slide 7 - &amp;quot;Learning Journal&amp;quot;&quot;/&gt;&lt;property id=&quot;20307&quot; value=&quot;384&quot;/&gt;&lt;/object&gt;&lt;object type=&quot;3&quot; unique_id=&quot;30685&quot;&gt;&lt;property id=&quot;20148&quot; value=&quot;5&quot;/&gt;&lt;property id=&quot;20300&quot; value=&quot;Slide 8 - &amp;quot;Thank you&amp;quot;&quot;/&gt;&lt;property id=&quot;20307&quot; value=&quot;385&quot;/&gt;&lt;/object&gt;&lt;object type=&quot;3&quot; unique_id=&quot;30686&quot;&gt;&lt;property id=&quot;20148&quot; value=&quot;5&quot;/&gt;&lt;property id=&quot;20300&quot; value=&quot;Slide 20 - &amp;quot;Exercise – Treasury Process Activities Update&amp;quot;&quot;/&gt;&lt;property id=&quot;20307&quot; value=&quot;374&quot;/&gt;&lt;/object&gt;&lt;object type=&quot;3&quot; unique_id=&quot;30687&quot;&gt;&lt;property id=&quot;20148&quot; value=&quot;5&quot;/&gt;&lt;property id=&quot;20300&quot; value=&quot;Slide 21 - &amp;quot;Exercise – Treasury Process WCGWs&amp;quot;&quot;/&gt;&lt;property id=&quot;20307&quot; value=&quot;375&quot;/&gt;&lt;/object&gt;&lt;object type=&quot;3&quot; unique_id=&quot;30688&quot;&gt;&lt;property id=&quot;20148&quot; value=&quot;5&quot;/&gt;&lt;property id=&quot;20300&quot; value=&quot;Slide 22 - &amp;quot;Exercise – Management Review of Bank Reconciliation Control&amp;quot;&quot;/&gt;&lt;property id=&quot;20307&quot; value=&quot;376&quot;/&gt;&lt;/object&gt;&lt;object type=&quot;3&quot; unique_id=&quot;30689&quot;&gt;&lt;property id=&quot;20148&quot; value=&quot;5&quot;/&gt;&lt;property id=&quot;20300&quot; value=&quot;Slide 23 - &amp;quot;Exercise – Bank Reconciliation at Period-End&amp;quot;&quot;/&gt;&lt;property id=&quot;20307&quot; value=&quot;377&quot;/&gt;&lt;/object&gt;&lt;object type=&quot;3&quot; unique_id=&quot;30690&quot;&gt;&lt;property id=&quot;20148&quot; value=&quot;5&quot;/&gt;&lt;property id=&quot;20300&quot; value=&quot;Slide 24 - &amp;quot;Exercise – Adding an Audit Misstatement&amp;quot;&quot;/&gt;&lt;property id=&quot;20307&quot; value=&quot;380&quot;/&gt;&lt;/object&gt;&lt;object type=&quot;3&quot; unique_id=&quot;30691&quot;&gt;&lt;property id=&quot;20148&quot; value=&quot;5&quot;/&gt;&lt;property id=&quot;20300&quot; value=&quot;Slide 25 - &amp;quot;Exercise – Compliance With Restrictive Covenants in Debt Agreements&amp;quot;&quot;/&gt;&lt;property id=&quot;20307&quot; value=&quot;381&quot;/&gt;&lt;/object&gt;&lt;object type=&quot;3&quot; unique_id=&quot;30692&quot;&gt;&lt;property id=&quot;20148&quot; value=&quot;5&quot;/&gt;&lt;property id=&quot;20300&quot; value=&quot;Slide 26 - &amp;quot;Exercise – Debt Interest Expense Substantive Analytical &amp;quot;&quot;/&gt;&lt;property id=&quot;20307&quot; value=&quot;382&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COPYRIGHT1" val="TRUE"/>
</p:tagLst>
</file>

<file path=ppt/theme/theme1.xml><?xml version="1.0" encoding="utf-8"?>
<a:theme xmlns:a="http://schemas.openxmlformats.org/drawingml/2006/main" name="Global LD (4x3)">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Screen Standard Template.potx" id="{32F9CA8E-23B2-4F27-97D5-D13B48472974}" vid="{41B3CA61-CA54-45BF-A8CA-F3559622C17D}"/>
    </a:ext>
  </a:extLst>
</a:theme>
</file>

<file path=ppt/theme/theme2.xml><?xml version="1.0" encoding="utf-8"?>
<a:theme xmlns:a="http://schemas.openxmlformats.org/drawingml/2006/main" name="KPMG_Standard_4x3_0922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81A74BA1-76F7-4C13-8D4A-78AC48536C86}" vid="{AEB638C6-87DD-4A05-9F1A-A413F7D543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PMG Microweb 3 Document" ma:contentTypeID="0x01010D00982D77A65AA79140A910D856E639828A" ma:contentTypeVersion="0" ma:contentTypeDescription="KPMG Microweb 3 Document" ma:contentTypeScope="" ma:versionID="a89cd4e692d860bd201e8ed89996b80f">
  <xsd:schema xmlns:xsd="http://www.w3.org/2001/XMLSchema" xmlns:p="http://schemas.microsoft.com/office/2006/metadata/properties" xmlns:ns1="http://schemas.microsoft.com/sharepoint/v3" xmlns:ns2="http://schemas.microsoft.com/sharepoint/v3/fields" targetNamespace="http://schemas.microsoft.com/office/2006/metadata/properties" ma:root="true" ma:fieldsID="39424564d7c87b708201e8edf1ab162e" ns1:_="" ns2:_="">
    <xsd:import namespace="http://schemas.microsoft.com/sharepoint/v3"/>
    <xsd:import namespace="http://schemas.microsoft.com/sharepoint/v3/fields"/>
    <xsd:element name="properties">
      <xsd:complexType>
        <xsd:sequence>
          <xsd:element name="documentManagement">
            <xsd:complexType>
              <xsd:all>
                <xsd:element ref="ns2:KPMGMW3DocumentType" minOccurs="0"/>
                <xsd:element ref="ns2:KPMGMW3FunctionSelection" minOccurs="0"/>
                <xsd:element ref="ns2:KPMGMW3Function" minOccurs="0"/>
                <xsd:element ref="ns2:KPMGMW3Service" minOccurs="0"/>
                <xsd:element ref="ns2:KPMGMW3SubService" minOccurs="0"/>
                <xsd:element ref="ns2:KPMGMW3IndustrySectorSubSectorSelection" minOccurs="0"/>
                <xsd:element ref="ns2:KPMGMW3Sector" minOccurs="0"/>
                <xsd:element ref="ns2:KPMGMW3SubSector" minOccurs="0"/>
                <xsd:element ref="ns1:KPMGMW3Language"/>
                <xsd:element ref="ns1:KPMGMW3Geograph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KPMGMW3Language" ma:index="16" ma:displayName="Language" ma:description="Identifies the language of the resource" ma:internalName="KPMGMW3Language">
      <xsd:simpleType>
        <xsd:restriction base="dms:Unknown"/>
      </xsd:simpleType>
    </xsd:element>
    <xsd:element name="KPMGMW3Geography" ma:index="17" nillable="true" ma:displayName="Geographic coverage" ma:description="Country the content item applies to" ma:internalName="KPMGMW3Geography">
      <xsd:simpleType>
        <xsd:restriction base="dms:Unknow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KPMGMW3DocumentType" ma:index="8" nillable="true" ma:displayName="Document Type" ma:description="Identifies the nature of the resource in terms of its role in a business process" ma:internalName="KPMGMW3DocumentType">
      <xsd:simpleType>
        <xsd:restriction base="dms:Unknown"/>
      </xsd:simpleType>
    </xsd:element>
    <xsd:element name="KPMGMW3FunctionSelection" ma:index="9" nillable="true" ma:displayName="Function/Service/SubService Selection" ma:description="Function/Service/SubService Selection" ma:internalName="KPMGMW3FunctionSelection">
      <xsd:simpleType>
        <xsd:restriction base="dms:Unknown"/>
      </xsd:simpleType>
    </xsd:element>
    <xsd:element name="KPMGMW3Function" ma:index="10" nillable="true" ma:displayName="Function" ma:description="Function" ma:internalName="KPMGMW3Function" ma:readOnly="true">
      <xsd:simpleType>
        <xsd:restriction base="dms:Text"/>
      </xsd:simpleType>
    </xsd:element>
    <xsd:element name="KPMGMW3Service" ma:index="11" nillable="true" ma:displayName="Service" ma:description="Identifies the KPMG service which is discussed or targeted in this folder" ma:internalName="KPMGMW3Service" ma:readOnly="true">
      <xsd:simpleType>
        <xsd:restriction base="dms:Text"/>
      </xsd:simpleType>
    </xsd:element>
    <xsd:element name="KPMGMW3SubService" ma:index="12" nillable="true" ma:displayName="Sub Service" ma:description="Identifies the KPMG sub service which is discussed or targeted in this folder" ma:internalName="KPMGMW3SubService" ma:readOnly="true">
      <xsd:simpleType>
        <xsd:restriction base="dms:Text"/>
      </xsd:simpleType>
    </xsd:element>
    <xsd:element name="KPMGMW3IndustrySectorSubSectorSelection" ma:index="13" nillable="true" ma:displayName="Industry Sector/SubSector Selection" ma:description="Industry Multi Selection Sector/SubSector Selection" ma:internalName="KPMGMW3IndustrySectorSubSectorSelection">
      <xsd:simpleType>
        <xsd:restriction base="dms:Unknown"/>
      </xsd:simpleType>
    </xsd:element>
    <xsd:element name="KPMGMW3Sector" ma:index="14" nillable="true" ma:displayName="Sector" ma:description="Sector" ma:internalName="KPMGMW3Sector" ma:readOnly="true">
      <xsd:simpleType>
        <xsd:restriction base="dms:Text"/>
      </xsd:simpleType>
    </xsd:element>
    <xsd:element name="KPMGMW3SubSector" ma:index="15" nillable="true" ma:displayName="Sub Sector" ma:description="Sub Sector" ma:internalName="KPMGMW3SubSector"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7" ma:displayName="Author"/>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ma:index="19" ma:displayName="Comments"/>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KPMGMW3Language xmlns="http://schemas.microsoft.com/sharepoint/v3">English</KPMGMW3Language>
    <KPMGMW3IndustrySectorSubSectorSelection xmlns="http://schemas.microsoft.com/sharepoint/v3/fields" xsi:nil="true"/>
    <KPMGMW3FunctionSelection xmlns="http://schemas.microsoft.com/sharepoint/v3/fields">;#Infrastructure;#;#;#</KPMGMW3FunctionSelection>
    <KPMGMW3DocumentType xmlns="http://schemas.microsoft.com/sharepoint/v3/fields">None Selected</KPMGMW3DocumentType>
    <KPMGMW3Geography xmlns="http://schemas.microsoft.com/sharepoint/v3">;#Global;#</KPMGMW3Geography>
    <KPMGMW3SubService xmlns="http://schemas.microsoft.com/sharepoint/v3/fields" xsi:nil="true"/>
    <KPMGMW3Sector xmlns="http://schemas.microsoft.com/sharepoint/v3/fields" xsi:nil="true"/>
    <KPMGMW3Function xmlns="http://schemas.microsoft.com/sharepoint/v3/fields">Infrastructure</KPMGMW3Function>
    <KPMGMW3SubSector xmlns="http://schemas.microsoft.com/sharepoint/v3/fields" xsi:nil="true"/>
    <KPMGMW3Service xmlns="http://schemas.microsoft.com/sharepoint/v3/fields" xsi:nil="true"/>
  </documentManagement>
</p:properties>
</file>

<file path=customXml/itemProps1.xml><?xml version="1.0" encoding="utf-8"?>
<ds:datastoreItem xmlns:ds="http://schemas.openxmlformats.org/officeDocument/2006/customXml" ds:itemID="{E700EFF9-05B1-4E6D-A785-9E632C5A7A5E}">
  <ds:schemaRefs>
    <ds:schemaRef ds:uri="http://schemas.microsoft.com/sharepoint/v3/contenttype/forms"/>
  </ds:schemaRefs>
</ds:datastoreItem>
</file>

<file path=customXml/itemProps2.xml><?xml version="1.0" encoding="utf-8"?>
<ds:datastoreItem xmlns:ds="http://schemas.openxmlformats.org/officeDocument/2006/customXml" ds:itemID="{1F527224-AFCF-46A0-9E16-8D710CAF6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5244E46-D991-48B2-9477-034EFD4942B7}">
  <ds:schemaRefs>
    <ds:schemaRef ds:uri="http://schemas.microsoft.com/office/2006/metadata/longProperties"/>
  </ds:schemaRefs>
</ds:datastoreItem>
</file>

<file path=customXml/itemProps4.xml><?xml version="1.0" encoding="utf-8"?>
<ds:datastoreItem xmlns:ds="http://schemas.openxmlformats.org/officeDocument/2006/customXml" ds:itemID="{461208C9-EB24-4202-BD57-B0B1F896D638}">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2498</TotalTime>
  <Words>4707</Words>
  <Application>Microsoft Office PowerPoint</Application>
  <PresentationFormat>On-screen Show (4:3)</PresentationFormat>
  <Paragraphs>506</Paragraphs>
  <Slides>39</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Arial</vt:lpstr>
      <vt:lpstr>Calibri</vt:lpstr>
      <vt:lpstr>Forte</vt:lpstr>
      <vt:lpstr>KPMG Extralight</vt:lpstr>
      <vt:lpstr>KPMG Light</vt:lpstr>
      <vt:lpstr>KPMG Thin</vt:lpstr>
      <vt:lpstr>Wingdings</vt:lpstr>
      <vt:lpstr>Global LD (4x3)</vt:lpstr>
      <vt:lpstr>KPMG_Standard_4x3_0922_2015</vt:lpstr>
      <vt:lpstr>GASB Activities Update</vt:lpstr>
      <vt:lpstr>Effective dates – issued GASB statements</vt:lpstr>
      <vt:lpstr>Effective dates – issued GASB statements</vt:lpstr>
      <vt:lpstr>Statement No. 72, Fair Value Measurement and Application </vt:lpstr>
      <vt:lpstr>GASB 72, Fair Value Measurement and Application</vt:lpstr>
      <vt:lpstr>Scope and effective date</vt:lpstr>
      <vt:lpstr>Measurement of Investments</vt:lpstr>
      <vt:lpstr>Measurement of investments</vt:lpstr>
      <vt:lpstr>Investments and other assets not measured at fair value</vt:lpstr>
      <vt:lpstr>Fair value hierarchy</vt:lpstr>
      <vt:lpstr>Fair value hierarchy – examples</vt:lpstr>
      <vt:lpstr>NAV as a practical expedient to fair value</vt:lpstr>
      <vt:lpstr>Using NAV as a practical expedient to fair value</vt:lpstr>
      <vt:lpstr>Using NAV as a practical expedient to fair value</vt:lpstr>
      <vt:lpstr>NAV: fair value hierarchy considerations</vt:lpstr>
      <vt:lpstr>Disclosures for fair value measurements</vt:lpstr>
      <vt:lpstr>Disclosures</vt:lpstr>
      <vt:lpstr>Considerations: level of detail</vt:lpstr>
      <vt:lpstr>Disclosure requirements</vt:lpstr>
      <vt:lpstr>Disclosures: investments in certain entities that calculate NAV (or its equivalent)</vt:lpstr>
      <vt:lpstr>Disclosures: investments in certain entities that calculate NAV (or its equivalent) (continued)</vt:lpstr>
      <vt:lpstr> </vt:lpstr>
      <vt:lpstr>Blending requirements for certain component units</vt:lpstr>
      <vt:lpstr>Blending requirements for certain component units</vt:lpstr>
      <vt:lpstr> </vt:lpstr>
      <vt:lpstr>Irrevocable split-interest agreements</vt:lpstr>
      <vt:lpstr>Irrevocable split-interest agreements</vt:lpstr>
      <vt:lpstr>Current GASB Technical Projects</vt:lpstr>
      <vt:lpstr>GASB current agenda </vt:lpstr>
      <vt:lpstr>Fiduciary activities project</vt:lpstr>
      <vt:lpstr>Lease exposure draft</vt:lpstr>
      <vt:lpstr>Initial reporting</vt:lpstr>
      <vt:lpstr>Subsequent reporting</vt:lpstr>
      <vt:lpstr>Short-term leases</vt:lpstr>
      <vt:lpstr>GASB current agenda </vt:lpstr>
      <vt:lpstr>Research agenda projects</vt:lpstr>
      <vt:lpstr>Q &amp; A</vt:lpstr>
      <vt:lpstr>Contact</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Audit L&amp;D Slide Template</dc:title>
  <dc:creator>DPP</dc:creator>
  <cp:keywords/>
  <dc:description/>
  <cp:lastModifiedBy>Rouse, Mary Ann</cp:lastModifiedBy>
  <cp:revision>320</cp:revision>
  <cp:lastPrinted>2016-09-14T14:31:27Z</cp:lastPrinted>
  <dcterms:created xsi:type="dcterms:W3CDTF">2010-10-04T14:20:21Z</dcterms:created>
  <dcterms:modified xsi:type="dcterms:W3CDTF">2016-09-28T19:35:10Z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1.2</vt:lpwstr>
  </property>
  <property fmtid="{D5CDD505-2E9C-101B-9397-08002B2CF9AE}" pid="3" name="KPMGMW3SubService">
    <vt:lpwstr/>
  </property>
  <property fmtid="{D5CDD505-2E9C-101B-9397-08002B2CF9AE}" pid="4" name="KPMGMW3Function">
    <vt:lpwstr>Infrastructure</vt:lpwstr>
  </property>
  <property fmtid="{D5CDD505-2E9C-101B-9397-08002B2CF9AE}" pid="5" name="KPMGMW3Service">
    <vt:lpwstr/>
  </property>
  <property fmtid="{D5CDD505-2E9C-101B-9397-08002B2CF9AE}" pid="6" name="ContentType">
    <vt:lpwstr>KPMG Microweb 3 Document</vt:lpwstr>
  </property>
  <property fmtid="{D5CDD505-2E9C-101B-9397-08002B2CF9AE}" pid="7" name="KPMGMW3Sector">
    <vt:lpwstr/>
  </property>
  <property fmtid="{D5CDD505-2E9C-101B-9397-08002B2CF9AE}" pid="8" name="KPMGMW3SubSector">
    <vt:lpwstr/>
  </property>
  <property fmtid="{D5CDD505-2E9C-101B-9397-08002B2CF9AE}" pid="9" name="Relevant Links">
    <vt:lpwstr/>
  </property>
  <property fmtid="{D5CDD505-2E9C-101B-9397-08002B2CF9AE}" pid="10" name="ContentTypeId">
    <vt:lpwstr>0x01010D00982D77A65AA79140A910D856E639828A</vt:lpwstr>
  </property>
  <property fmtid="{D5CDD505-2E9C-101B-9397-08002B2CF9AE}" pid="11" name="KPMGGlobalRegion">
    <vt:lpwstr>;#Global;#</vt:lpwstr>
  </property>
  <property fmtid="{D5CDD505-2E9C-101B-9397-08002B2CF9AE}" pid="12" name="KPMGGlobalPrimaryOwner">
    <vt:lpwstr>Learning &amp; Development</vt:lpwstr>
  </property>
  <property fmtid="{D5CDD505-2E9C-101B-9397-08002B2CF9AE}" pid="13" name="KPMGGlobalCoverage">
    <vt:lpwstr>false</vt:lpwstr>
  </property>
  <property fmtid="{D5CDD505-2E9C-101B-9397-08002B2CF9AE}" pid="14" name="KPMGGlobalActiveStatus">
    <vt:lpwstr>true</vt:lpwstr>
  </property>
  <property fmtid="{D5CDD505-2E9C-101B-9397-08002B2CF9AE}" pid="15" name="KPMGGlobalDocumentTypeSelection">
    <vt:lpwstr>;#;# ;;;#</vt:lpwstr>
  </property>
  <property fmtid="{D5CDD505-2E9C-101B-9397-08002B2CF9AE}" pid="16" name="KPMGGlobalDocumentType">
    <vt:lpwstr> ;</vt:lpwstr>
  </property>
</Properties>
</file>